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796" r:id="rId1"/>
  </p:sldMasterIdLst>
  <p:notesMasterIdLst>
    <p:notesMasterId r:id="rId62"/>
  </p:notesMasterIdLst>
  <p:sldIdLst>
    <p:sldId id="256" r:id="rId2"/>
    <p:sldId id="401" r:id="rId3"/>
    <p:sldId id="402" r:id="rId4"/>
    <p:sldId id="419" r:id="rId5"/>
    <p:sldId id="420" r:id="rId6"/>
    <p:sldId id="421" r:id="rId7"/>
    <p:sldId id="423" r:id="rId8"/>
    <p:sldId id="404" r:id="rId9"/>
    <p:sldId id="426" r:id="rId10"/>
    <p:sldId id="464" r:id="rId11"/>
    <p:sldId id="427" r:id="rId12"/>
    <p:sldId id="428" r:id="rId13"/>
    <p:sldId id="405" r:id="rId14"/>
    <p:sldId id="406" r:id="rId15"/>
    <p:sldId id="429" r:id="rId16"/>
    <p:sldId id="430" r:id="rId17"/>
    <p:sldId id="433" r:id="rId18"/>
    <p:sldId id="432" r:id="rId19"/>
    <p:sldId id="408" r:id="rId20"/>
    <p:sldId id="455" r:id="rId21"/>
    <p:sldId id="410" r:id="rId22"/>
    <p:sldId id="434" r:id="rId23"/>
    <p:sldId id="418" r:id="rId24"/>
    <p:sldId id="465" r:id="rId25"/>
    <p:sldId id="417" r:id="rId26"/>
    <p:sldId id="411" r:id="rId27"/>
    <p:sldId id="435" r:id="rId28"/>
    <p:sldId id="436" r:id="rId29"/>
    <p:sldId id="437" r:id="rId30"/>
    <p:sldId id="413" r:id="rId31"/>
    <p:sldId id="463" r:id="rId32"/>
    <p:sldId id="458" r:id="rId33"/>
    <p:sldId id="459" r:id="rId34"/>
    <p:sldId id="414" r:id="rId35"/>
    <p:sldId id="415" r:id="rId36"/>
    <p:sldId id="416" r:id="rId37"/>
    <p:sldId id="438" r:id="rId38"/>
    <p:sldId id="439" r:id="rId39"/>
    <p:sldId id="441" r:id="rId40"/>
    <p:sldId id="440" r:id="rId41"/>
    <p:sldId id="442" r:id="rId42"/>
    <p:sldId id="443" r:id="rId43"/>
    <p:sldId id="399" r:id="rId44"/>
    <p:sldId id="400" r:id="rId45"/>
    <p:sldId id="444" r:id="rId46"/>
    <p:sldId id="445" r:id="rId47"/>
    <p:sldId id="446" r:id="rId48"/>
    <p:sldId id="447" r:id="rId49"/>
    <p:sldId id="448" r:id="rId50"/>
    <p:sldId id="449" r:id="rId51"/>
    <p:sldId id="451" r:id="rId52"/>
    <p:sldId id="450" r:id="rId53"/>
    <p:sldId id="452" r:id="rId54"/>
    <p:sldId id="453" r:id="rId55"/>
    <p:sldId id="454" r:id="rId56"/>
    <p:sldId id="466" r:id="rId57"/>
    <p:sldId id="302" r:id="rId58"/>
    <p:sldId id="370" r:id="rId59"/>
    <p:sldId id="460" r:id="rId60"/>
    <p:sldId id="461" r:id="rId61"/>
  </p:sldIdLst>
  <p:sldSz cx="9144000" cy="6858000" type="screen4x3"/>
  <p:notesSz cx="6858000" cy="9144000"/>
  <p:custDataLst>
    <p:tags r:id="rId6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606" autoAdjust="0"/>
  </p:normalViewPr>
  <p:slideViewPr>
    <p:cSldViewPr snapToGrid="0" snapToObjects="1">
      <p:cViewPr varScale="1">
        <p:scale>
          <a:sx n="99" d="100"/>
          <a:sy n="99" d="100"/>
        </p:scale>
        <p:origin x="-8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printerSettings" Target="printerSettings/printerSettings1.bin"/><Relationship Id="rId64" Type="http://schemas.openxmlformats.org/officeDocument/2006/relationships/tags" Target="tags/tag1.xml"/><Relationship Id="rId65" Type="http://schemas.openxmlformats.org/officeDocument/2006/relationships/presProps" Target="presProps.xml"/><Relationship Id="rId66" Type="http://schemas.openxmlformats.org/officeDocument/2006/relationships/viewProps" Target="viewProps.xml"/><Relationship Id="rId67" Type="http://schemas.openxmlformats.org/officeDocument/2006/relationships/theme" Target="theme/theme1.xml"/><Relationship Id="rId68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C9F99-1677-1543-B826-4A7881D0A0D0}" type="datetimeFigureOut">
              <a:rPr lang="en-US" smtClean="0"/>
              <a:t>5/15/12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6231B-3141-CC4E-B058-1C8E426AF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72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3AEA19B3-BC6D-4E56-93BC-B9B0EF1523FC}" type="datetime1">
              <a:rPr lang="en-US" smtClean="0"/>
              <a:pPr/>
              <a:t>5/15/12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5/15/12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5/15/12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5/15/12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5/15/12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5/15/12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5/15/12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858486D9-467F-164E-8D39-7F8E831494B7}" type="datetimeFigureOut">
              <a:rPr lang="en-US" smtClean="0"/>
              <a:pPr/>
              <a:t>5/15/12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301A2-9537-4F11-903A-9D7FEDBB449A}" type="datetime1">
              <a:rPr lang="en-US" smtClean="0"/>
              <a:pPr/>
              <a:t>5/15/12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5/15/12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5/15/12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5/15/12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5/15/12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5/15/12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858486D9-467F-164E-8D39-7F8E831494B7}" type="datetimeFigureOut">
              <a:rPr lang="en-US" smtClean="0"/>
              <a:pPr/>
              <a:t>5/15/12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7" r:id="rId1"/>
    <p:sldLayoutId id="2147484798" r:id="rId2"/>
    <p:sldLayoutId id="2147484799" r:id="rId3"/>
    <p:sldLayoutId id="2147484800" r:id="rId4"/>
    <p:sldLayoutId id="2147484801" r:id="rId5"/>
    <p:sldLayoutId id="2147484802" r:id="rId6"/>
    <p:sldLayoutId id="2147484803" r:id="rId7"/>
    <p:sldLayoutId id="2147484804" r:id="rId8"/>
    <p:sldLayoutId id="2147484805" r:id="rId9"/>
    <p:sldLayoutId id="2147484806" r:id="rId10"/>
    <p:sldLayoutId id="2147484807" r:id="rId11"/>
    <p:sldLayoutId id="2147484808" r:id="rId12"/>
    <p:sldLayoutId id="2147484809" r:id="rId13"/>
    <p:sldLayoutId id="2147484810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4000" dirty="0" smtClean="0">
                <a:solidFill>
                  <a:srgbClr val="000090"/>
                </a:solidFill>
              </a:rPr>
              <a:t>Multi-commodity Flows and Cuts in </a:t>
            </a:r>
            <a:r>
              <a:rPr lang="en-US" sz="4000" i="1" dirty="0" err="1" smtClean="0">
                <a:solidFill>
                  <a:srgbClr val="000090"/>
                </a:solidFill>
              </a:rPr>
              <a:t>Polymatroidal</a:t>
            </a:r>
            <a:r>
              <a:rPr lang="en-US" sz="4000" dirty="0" smtClean="0">
                <a:solidFill>
                  <a:srgbClr val="000090"/>
                </a:solidFill>
              </a:rPr>
              <a:t> Networks</a:t>
            </a:r>
            <a:endParaRPr lang="en-US" sz="4000" dirty="0">
              <a:solidFill>
                <a:srgbClr val="3366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2600158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Chandra </a:t>
            </a:r>
            <a:r>
              <a:rPr lang="en-US" sz="2800" dirty="0" err="1" smtClean="0">
                <a:solidFill>
                  <a:srgbClr val="FF0000"/>
                </a:solidFill>
              </a:rPr>
              <a:t>Chekuri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Univ. of Illinois, Urbana-Champaign</a:t>
            </a:r>
          </a:p>
          <a:p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Joint work with </a:t>
            </a:r>
          </a:p>
          <a:p>
            <a:r>
              <a:rPr lang="en-US" sz="2200" dirty="0" err="1" smtClean="0">
                <a:solidFill>
                  <a:srgbClr val="FF0000"/>
                </a:solidFill>
              </a:rPr>
              <a:t>Sreeram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Kannan</a:t>
            </a:r>
            <a:r>
              <a:rPr lang="en-US" sz="2200" dirty="0" smtClean="0">
                <a:solidFill>
                  <a:srgbClr val="FF0000"/>
                </a:solidFill>
              </a:rPr>
              <a:t>, Adnan Raja, </a:t>
            </a:r>
            <a:r>
              <a:rPr lang="en-US" sz="2200" dirty="0" err="1" smtClean="0">
                <a:solidFill>
                  <a:srgbClr val="FF0000"/>
                </a:solidFill>
              </a:rPr>
              <a:t>Pramod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Viswanath</a:t>
            </a:r>
            <a:endParaRPr lang="en-US" sz="2200" dirty="0" smtClean="0">
              <a:solidFill>
                <a:srgbClr val="FF0000"/>
              </a:solidFill>
            </a:endParaRPr>
          </a:p>
          <a:p>
            <a:r>
              <a:rPr lang="en-US" sz="1700" dirty="0" smtClean="0">
                <a:solidFill>
                  <a:schemeClr val="tx1"/>
                </a:solidFill>
              </a:rPr>
              <a:t>	(UIUC ECE Department)</a:t>
            </a:r>
          </a:p>
          <a:p>
            <a:r>
              <a:rPr lang="en-US" sz="2200" dirty="0" smtClean="0">
                <a:solidFill>
                  <a:srgbClr val="000090"/>
                </a:solidFill>
              </a:rPr>
              <a:t>Paper available at http</a:t>
            </a:r>
            <a:r>
              <a:rPr lang="en-US" sz="2200" dirty="0">
                <a:solidFill>
                  <a:srgbClr val="000090"/>
                </a:solidFill>
              </a:rPr>
              <a:t>://</a:t>
            </a:r>
            <a:r>
              <a:rPr lang="en-US" sz="2200" dirty="0" err="1">
                <a:solidFill>
                  <a:srgbClr val="000090"/>
                </a:solidFill>
              </a:rPr>
              <a:t>arxiv.org</a:t>
            </a:r>
            <a:r>
              <a:rPr lang="en-US" sz="2200" dirty="0">
                <a:solidFill>
                  <a:srgbClr val="000090"/>
                </a:solidFill>
              </a:rPr>
              <a:t>/abs/1110.6832</a:t>
            </a:r>
            <a:endParaRPr lang="en-US" sz="2200" dirty="0" smtClean="0">
              <a:solidFill>
                <a:srgbClr val="000090"/>
              </a:solidFill>
            </a:endParaRPr>
          </a:p>
          <a:p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Flow-Cut Gap: </a:t>
            </a:r>
            <a:r>
              <a:rPr lang="en-US" dirty="0" err="1" smtClean="0"/>
              <a:t>Undir</a:t>
            </a:r>
            <a:r>
              <a:rPr lang="en-US" dirty="0" smtClean="0"/>
              <a:t> graphs Node Capacities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008000"/>
                </a:solidFill>
              </a:rPr>
              <a:t> </a:t>
            </a:r>
            <a:r>
              <a:rPr lang="en-US" sz="2000" dirty="0" smtClean="0">
                <a:solidFill>
                  <a:srgbClr val="008000"/>
                </a:solidFill>
              </a:rPr>
              <a:t>[Garg-Vazirani-Yannakakis’93]</a:t>
            </a:r>
            <a:endParaRPr lang="en-US" sz="2000" dirty="0" smtClean="0"/>
          </a:p>
          <a:p>
            <a:pPr marL="0" indent="0">
              <a:lnSpc>
                <a:spcPct val="50000"/>
              </a:lnSpc>
              <a:buNone/>
            </a:pPr>
            <a:r>
              <a:rPr lang="en-US" dirty="0" smtClean="0"/>
              <a:t> Max Throughput Flow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</a:t>
            </a:r>
            <a:r>
              <a:rPr lang="en-US" dirty="0" smtClean="0">
                <a:solidFill>
                  <a:srgbClr val="FF0000"/>
                </a:solidFill>
              </a:rPr>
              <a:t>(1/log k)  </a:t>
            </a:r>
            <a:r>
              <a:rPr lang="en-US" dirty="0" smtClean="0"/>
              <a:t>Min </a:t>
            </a:r>
            <a:r>
              <a:rPr lang="en-US" dirty="0" err="1" smtClean="0"/>
              <a:t>Multicut</a:t>
            </a:r>
            <a:endParaRPr lang="en-US" dirty="0" smtClean="0"/>
          </a:p>
          <a:p>
            <a:pPr marL="0" indent="0">
              <a:lnSpc>
                <a:spcPct val="50000"/>
              </a:lnSpc>
              <a:buNone/>
            </a:pPr>
            <a:endParaRPr lang="en-US" dirty="0"/>
          </a:p>
          <a:p>
            <a:pPr marL="114300" indent="0">
              <a:buNone/>
            </a:pPr>
            <a:r>
              <a:rPr lang="en-US" sz="2000" dirty="0">
                <a:solidFill>
                  <a:srgbClr val="008000"/>
                </a:solidFill>
              </a:rPr>
              <a:t>[Feige-Hajiaghayi-Lee’05]</a:t>
            </a:r>
          </a:p>
          <a:p>
            <a:pPr marL="114300" indent="0">
              <a:lnSpc>
                <a:spcPct val="70000"/>
              </a:lnSpc>
              <a:buNone/>
            </a:pPr>
            <a:r>
              <a:rPr lang="en-US" dirty="0"/>
              <a:t>Max Concurrent Flow  </a:t>
            </a: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Symbol"/>
                <a:sym typeface="Symbol"/>
              </a:rPr>
              <a:t> </a:t>
            </a:r>
            <a:r>
              <a:rPr lang="en-US" dirty="0">
                <a:solidFill>
                  <a:srgbClr val="FF0000"/>
                </a:solidFill>
              </a:rPr>
              <a:t>(1/log k)  </a:t>
            </a:r>
            <a:r>
              <a:rPr lang="en-US" dirty="0"/>
              <a:t>Min </a:t>
            </a:r>
            <a:r>
              <a:rPr lang="en-US" dirty="0" err="1"/>
              <a:t>Sparsity</a:t>
            </a:r>
            <a:endParaRPr lang="en-US" dirty="0"/>
          </a:p>
          <a:p>
            <a:pPr marL="0" indent="0">
              <a:lnSpc>
                <a:spcPct val="50000"/>
              </a:lnSpc>
              <a:buNone/>
            </a:pPr>
            <a:endParaRPr lang="en-US" dirty="0"/>
          </a:p>
          <a:p>
            <a:pPr marL="0" indent="0">
              <a:lnSpc>
                <a:spcPct val="50000"/>
              </a:lnSpc>
              <a:buNone/>
            </a:pPr>
            <a:endParaRPr lang="en-US" dirty="0" smtClean="0"/>
          </a:p>
          <a:p>
            <a:pPr marL="0" indent="0">
              <a:lnSpc>
                <a:spcPct val="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038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Flow-Cut Gap: </a:t>
            </a:r>
            <a:r>
              <a:rPr lang="en-US" dirty="0" err="1" smtClean="0"/>
              <a:t>Dir</a:t>
            </a:r>
            <a:r>
              <a:rPr lang="en-US" dirty="0" smtClean="0"/>
              <a:t>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008000"/>
                </a:solidFill>
              </a:rPr>
              <a:t>[Saks-Samorodnitsky-Zosin’04]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dirty="0"/>
              <a:t>Max Throughput Flow </a:t>
            </a: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 </a:t>
            </a:r>
            <a:r>
              <a:rPr lang="en-US" dirty="0">
                <a:solidFill>
                  <a:srgbClr val="FF0000"/>
                </a:solidFill>
              </a:rPr>
              <a:t>O(1</a:t>
            </a:r>
            <a:r>
              <a:rPr lang="en-US" dirty="0" smtClean="0">
                <a:solidFill>
                  <a:srgbClr val="FF0000"/>
                </a:solidFill>
              </a:rPr>
              <a:t>/k)  </a:t>
            </a:r>
            <a:r>
              <a:rPr lang="en-US" dirty="0"/>
              <a:t>Min </a:t>
            </a:r>
            <a:r>
              <a:rPr lang="en-US" dirty="0" err="1"/>
              <a:t>Multicut</a:t>
            </a:r>
            <a:endParaRPr lang="en-US" dirty="0"/>
          </a:p>
          <a:p>
            <a:pPr marL="0" indent="0">
              <a:buNone/>
            </a:pPr>
            <a:endParaRPr lang="en-US" sz="2000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8000"/>
                </a:solidFill>
              </a:rPr>
              <a:t>[Chuzhoy-Khanna’07]</a:t>
            </a:r>
            <a:endParaRPr lang="en-US" sz="2000" dirty="0" smtClean="0"/>
          </a:p>
          <a:p>
            <a:pPr marL="0" indent="0">
              <a:lnSpc>
                <a:spcPct val="50000"/>
              </a:lnSpc>
              <a:buNone/>
            </a:pPr>
            <a:r>
              <a:rPr lang="en-US" dirty="0" smtClean="0"/>
              <a:t>Max Throughput Flow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 </a:t>
            </a:r>
            <a:r>
              <a:rPr lang="en-US" dirty="0" smtClean="0">
                <a:solidFill>
                  <a:srgbClr val="FF0000"/>
                </a:solidFill>
              </a:rPr>
              <a:t>O(1/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baseline="30000" dirty="0" smtClean="0">
                <a:solidFill>
                  <a:srgbClr val="FF0000"/>
                </a:solidFill>
              </a:rPr>
              <a:t>/7</a:t>
            </a:r>
            <a:r>
              <a:rPr lang="en-US" dirty="0" smtClean="0">
                <a:solidFill>
                  <a:srgbClr val="FF0000"/>
                </a:solidFill>
              </a:rPr>
              <a:t>)  </a:t>
            </a:r>
            <a:r>
              <a:rPr lang="en-US" dirty="0" smtClean="0"/>
              <a:t>Min </a:t>
            </a:r>
            <a:r>
              <a:rPr lang="en-US" dirty="0" err="1" smtClean="0"/>
              <a:t>Multicut</a:t>
            </a:r>
            <a:endParaRPr lang="en-US" dirty="0" smtClean="0"/>
          </a:p>
          <a:p>
            <a:pPr marL="0" indent="0">
              <a:lnSpc>
                <a:spcPct val="50000"/>
              </a:lnSpc>
              <a:buNone/>
            </a:pPr>
            <a:endParaRPr lang="en-US" dirty="0"/>
          </a:p>
          <a:p>
            <a:pPr marL="0" indent="0">
              <a:lnSpc>
                <a:spcPct val="50000"/>
              </a:lnSpc>
              <a:buNone/>
            </a:pPr>
            <a:r>
              <a:rPr lang="en-US" sz="2000" dirty="0" smtClean="0">
                <a:solidFill>
                  <a:srgbClr val="008000"/>
                </a:solidFill>
              </a:rPr>
              <a:t>[Agrawal-Alon-Charikar’07]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dirty="0"/>
              <a:t>Max Throughput </a:t>
            </a:r>
            <a:r>
              <a:rPr lang="en-US" dirty="0" smtClean="0"/>
              <a:t>Flow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 </a:t>
            </a:r>
            <a:r>
              <a:rPr lang="en-US" dirty="0" smtClean="0">
                <a:solidFill>
                  <a:srgbClr val="FF0000"/>
                </a:solidFill>
                <a:latin typeface="Symbol"/>
                <a:ea typeface="cmsy10"/>
                <a:cs typeface="cmsy10"/>
                <a:sym typeface="Symbol"/>
              </a:rPr>
              <a:t>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1/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</a:rPr>
              <a:t>11/23</a:t>
            </a:r>
            <a:r>
              <a:rPr lang="en-US" dirty="0" smtClean="0">
                <a:solidFill>
                  <a:srgbClr val="FF0000"/>
                </a:solidFill>
              </a:rPr>
              <a:t>)  </a:t>
            </a:r>
            <a:r>
              <a:rPr lang="en-US" dirty="0"/>
              <a:t>Min </a:t>
            </a:r>
            <a:r>
              <a:rPr lang="en-US" dirty="0" err="1" smtClean="0"/>
              <a:t>Multicut</a:t>
            </a:r>
            <a:endParaRPr lang="en-US" dirty="0" smtClean="0"/>
          </a:p>
          <a:p>
            <a:pPr marL="0" indent="0">
              <a:lnSpc>
                <a:spcPct val="5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		   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1/k </a:t>
            </a:r>
            <a:r>
              <a:rPr lang="en-US" dirty="0" smtClean="0"/>
              <a:t> Min </a:t>
            </a:r>
            <a:r>
              <a:rPr lang="en-US" dirty="0" err="1" smtClean="0"/>
              <a:t>Multicut</a:t>
            </a:r>
            <a:r>
              <a:rPr lang="en-US" dirty="0" smtClean="0"/>
              <a:t> (trivial)</a:t>
            </a:r>
            <a:endParaRPr lang="en-US" dirty="0"/>
          </a:p>
          <a:p>
            <a:pPr marL="0" indent="0">
              <a:lnSpc>
                <a:spcPct val="50000"/>
              </a:lnSpc>
              <a:buNone/>
            </a:pPr>
            <a:endParaRPr lang="en-US" dirty="0" smtClean="0"/>
          </a:p>
          <a:p>
            <a:pPr marL="0" indent="0">
              <a:lnSpc>
                <a:spcPct val="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944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Flow-Cut Gap: </a:t>
            </a:r>
            <a:r>
              <a:rPr lang="en-US" dirty="0" err="1" smtClean="0"/>
              <a:t>Dir</a:t>
            </a:r>
            <a:r>
              <a:rPr lang="en-US" dirty="0" smtClean="0"/>
              <a:t>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Symmetric demands: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err="1" smtClean="0">
                <a:solidFill>
                  <a:srgbClr val="FF0000"/>
                </a:solidFill>
              </a:rPr>
              <a:t>,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err="1" smtClean="0">
                <a:solidFill>
                  <a:srgbClr val="FF0000"/>
                </a:solidFill>
              </a:rPr>
              <a:t>,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for each pair and cut has to separate only one of the two</a:t>
            </a:r>
            <a:endParaRPr lang="en-US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8000"/>
                </a:solidFill>
              </a:rPr>
              <a:t>[Klein-Plotkin-Rao-Tardos’97]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dirty="0"/>
              <a:t>Max Throughput Flow </a:t>
            </a: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 </a:t>
            </a:r>
            <a:r>
              <a:rPr lang="en-US" dirty="0">
                <a:solidFill>
                  <a:srgbClr val="FF0000"/>
                </a:solidFill>
                <a:latin typeface="Symbol"/>
                <a:ea typeface="cmsy10"/>
                <a:cs typeface="cmsy10"/>
                <a:sym typeface="Symbol"/>
              </a:rPr>
              <a:t></a:t>
            </a:r>
            <a:r>
              <a:rPr lang="en-US" dirty="0">
                <a:solidFill>
                  <a:srgbClr val="FF0000"/>
                </a:solidFill>
              </a:rPr>
              <a:t>(1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log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k)  </a:t>
            </a:r>
            <a:r>
              <a:rPr lang="en-US" dirty="0"/>
              <a:t>Min </a:t>
            </a:r>
            <a:r>
              <a:rPr lang="en-US" dirty="0" err="1"/>
              <a:t>Multicut</a:t>
            </a:r>
            <a:endParaRPr lang="en-US" dirty="0"/>
          </a:p>
          <a:p>
            <a:pPr marL="0" indent="0">
              <a:lnSpc>
                <a:spcPct val="50000"/>
              </a:lnSpc>
              <a:buNone/>
            </a:pPr>
            <a:r>
              <a:rPr lang="en-US" dirty="0"/>
              <a:t>Max Concurrent Flow  </a:t>
            </a: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Symbol"/>
                <a:sym typeface="Symbol"/>
              </a:rPr>
              <a:t> </a:t>
            </a:r>
            <a:r>
              <a:rPr lang="en-US" dirty="0">
                <a:solidFill>
                  <a:srgbClr val="FF0000"/>
                </a:solidFill>
              </a:rPr>
              <a:t>(1/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log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k)  </a:t>
            </a:r>
            <a:r>
              <a:rPr lang="en-US" dirty="0"/>
              <a:t>Min </a:t>
            </a:r>
            <a:r>
              <a:rPr lang="en-US" dirty="0" err="1"/>
              <a:t>Sparsity</a:t>
            </a:r>
            <a:endParaRPr lang="en-US" dirty="0"/>
          </a:p>
          <a:p>
            <a:pPr marL="0" indent="0">
              <a:lnSpc>
                <a:spcPct val="50000"/>
              </a:lnSpc>
              <a:buNone/>
            </a:pPr>
            <a:r>
              <a:rPr lang="en-US" sz="2000" dirty="0" smtClean="0">
                <a:solidFill>
                  <a:srgbClr val="008000"/>
                </a:solidFill>
              </a:rPr>
              <a:t>[Even-Naor-Rao-Schieber’95]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dirty="0"/>
              <a:t>Max </a:t>
            </a:r>
            <a:r>
              <a:rPr lang="en-US" dirty="0" err="1" smtClean="0"/>
              <a:t>Throu</a:t>
            </a:r>
            <a:r>
              <a:rPr lang="en-US" dirty="0" smtClean="0"/>
              <a:t>. </a:t>
            </a:r>
            <a:r>
              <a:rPr lang="en-US" dirty="0"/>
              <a:t>Flow </a:t>
            </a: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 </a:t>
            </a:r>
            <a:r>
              <a:rPr lang="en-US" dirty="0">
                <a:solidFill>
                  <a:srgbClr val="FF0000"/>
                </a:solidFill>
                <a:latin typeface="Symbol"/>
                <a:ea typeface="cmsy10"/>
                <a:cs typeface="cmsy10"/>
                <a:sym typeface="Symbol"/>
              </a:rPr>
              <a:t></a:t>
            </a:r>
            <a:r>
              <a:rPr lang="en-US" dirty="0">
                <a:solidFill>
                  <a:srgbClr val="FF0000"/>
                </a:solidFill>
              </a:rPr>
              <a:t>(1</a:t>
            </a:r>
            <a:r>
              <a:rPr lang="en-US" dirty="0" smtClean="0">
                <a:solidFill>
                  <a:srgbClr val="FF0000"/>
                </a:solidFill>
              </a:rPr>
              <a:t>/log n log log n) </a:t>
            </a:r>
            <a:r>
              <a:rPr lang="en-US" dirty="0" smtClean="0"/>
              <a:t>Min </a:t>
            </a:r>
            <a:r>
              <a:rPr lang="en-US" dirty="0" err="1"/>
              <a:t>Multicut</a:t>
            </a:r>
            <a:endParaRPr lang="en-US" dirty="0"/>
          </a:p>
          <a:p>
            <a:pPr marL="0" indent="0">
              <a:lnSpc>
                <a:spcPct val="50000"/>
              </a:lnSpc>
              <a:buNone/>
            </a:pPr>
            <a:endParaRPr lang="en-US" dirty="0" smtClean="0">
              <a:solidFill>
                <a:srgbClr val="008000"/>
              </a:solidFill>
            </a:endParaRPr>
          </a:p>
          <a:p>
            <a:pPr marL="0" indent="0">
              <a:lnSpc>
                <a:spcPct val="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992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Flow-Cut Gaps: Summary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k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pairs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 a graph </a:t>
            </a:r>
            <a:r>
              <a:rPr lang="en-US" dirty="0" smtClean="0">
                <a:solidFill>
                  <a:srgbClr val="FF0000"/>
                </a:solidFill>
              </a:rPr>
              <a:t>G=(V,E)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£</a:t>
            </a:r>
            <a:r>
              <a:rPr lang="en-US" dirty="0" smtClean="0">
                <a:solidFill>
                  <a:srgbClr val="FF0000"/>
                </a:solidFill>
              </a:rPr>
              <a:t>(log k) </a:t>
            </a:r>
            <a:r>
              <a:rPr lang="en-US" dirty="0" smtClean="0"/>
              <a:t>for </a:t>
            </a:r>
            <a:r>
              <a:rPr lang="en-US" dirty="0" err="1" smtClean="0"/>
              <a:t>undir</a:t>
            </a:r>
            <a:r>
              <a:rPr lang="en-US" dirty="0" smtClean="0"/>
              <a:t> </a:t>
            </a:r>
            <a:r>
              <a:rPr lang="en-US" dirty="0" smtClean="0"/>
              <a:t>graphs (edge and node capacities)</a:t>
            </a:r>
            <a:endParaRPr lang="en-US" dirty="0" smtClean="0"/>
          </a:p>
          <a:p>
            <a:pPr lvl="1"/>
            <a:r>
              <a:rPr lang="en-US" dirty="0" smtClean="0"/>
              <a:t>Throughput Flow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Multicut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Concurrent Flow </a:t>
            </a:r>
            <a:r>
              <a:rPr lang="en-US" dirty="0" err="1" smtClean="0"/>
              <a:t>vs</a:t>
            </a:r>
            <a:r>
              <a:rPr lang="en-US" dirty="0" smtClean="0"/>
              <a:t> Sparsest Cut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polylog</a:t>
            </a:r>
            <a:r>
              <a:rPr lang="en-US" dirty="0" smtClean="0">
                <a:solidFill>
                  <a:srgbClr val="FF0000"/>
                </a:solidFill>
              </a:rPr>
              <a:t>(k))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for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dir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graph with symmetric demands</a:t>
            </a:r>
          </a:p>
          <a:p>
            <a:r>
              <a:rPr lang="en-US" dirty="0" smtClean="0">
                <a:solidFill>
                  <a:srgbClr val="3D484D"/>
                </a:solidFill>
              </a:rPr>
              <a:t>Polynomial-factor lower bounds for </a:t>
            </a:r>
            <a:r>
              <a:rPr lang="en-US" dirty="0" err="1" smtClean="0">
                <a:solidFill>
                  <a:srgbClr val="3D484D"/>
                </a:solidFill>
              </a:rPr>
              <a:t>dir</a:t>
            </a:r>
            <a:r>
              <a:rPr lang="en-US" dirty="0" smtClean="0">
                <a:solidFill>
                  <a:srgbClr val="3D484D"/>
                </a:solidFill>
              </a:rPr>
              <a:t> graphs</a:t>
            </a:r>
            <a:endParaRPr lang="en-US" dirty="0">
              <a:solidFill>
                <a:srgbClr val="3D48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148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Polymatroidal</a:t>
            </a:r>
            <a:r>
              <a:rPr lang="en-US" dirty="0" smtClean="0"/>
              <a:t>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133601"/>
            <a:ext cx="7345363" cy="94442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Capacity of edges incident to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dirty="0" smtClean="0"/>
              <a:t> </a:t>
            </a:r>
            <a:r>
              <a:rPr lang="en-US" i="1" dirty="0" smtClean="0"/>
              <a:t>jointly constrained </a:t>
            </a:r>
            <a:r>
              <a:rPr lang="en-US" dirty="0" smtClean="0"/>
              <a:t>by a </a:t>
            </a:r>
            <a:r>
              <a:rPr lang="en-US" dirty="0" err="1" smtClean="0"/>
              <a:t>polymatroid</a:t>
            </a:r>
            <a:r>
              <a:rPr lang="en-US" dirty="0" smtClean="0"/>
              <a:t> (monotone non-</a:t>
            </a:r>
            <a:r>
              <a:rPr lang="en-US" dirty="0" err="1" smtClean="0"/>
              <a:t>neg</a:t>
            </a:r>
            <a:r>
              <a:rPr lang="en-US" dirty="0" smtClean="0"/>
              <a:t> </a:t>
            </a:r>
            <a:r>
              <a:rPr lang="en-US" dirty="0" err="1" smtClean="0"/>
              <a:t>submodular</a:t>
            </a:r>
            <a:r>
              <a:rPr lang="en-US" dirty="0" smtClean="0"/>
              <a:t> set </a:t>
            </a:r>
            <a:r>
              <a:rPr lang="en-US" dirty="0" err="1" smtClean="0"/>
              <a:t>func</a:t>
            </a:r>
            <a:r>
              <a:rPr lang="en-US" dirty="0" smtClean="0"/>
              <a:t>)</a:t>
            </a: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4" name="Oval 3"/>
          <p:cNvSpPr/>
          <p:nvPr/>
        </p:nvSpPr>
        <p:spPr>
          <a:xfrm>
            <a:off x="5313974" y="3988179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6" name="Straight Arrow Connector 5"/>
          <p:cNvCxnSpPr>
            <a:endCxn id="4" idx="1"/>
          </p:cNvCxnSpPr>
          <p:nvPr/>
        </p:nvCxnSpPr>
        <p:spPr>
          <a:xfrm>
            <a:off x="4474958" y="3696915"/>
            <a:ext cx="873917" cy="3298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endCxn id="4" idx="2"/>
          </p:cNvCxnSpPr>
          <p:nvPr/>
        </p:nvCxnSpPr>
        <p:spPr>
          <a:xfrm flipV="1">
            <a:off x="4333843" y="4119961"/>
            <a:ext cx="980131" cy="1317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4" idx="3"/>
          </p:cNvCxnSpPr>
          <p:nvPr/>
        </p:nvCxnSpPr>
        <p:spPr>
          <a:xfrm flipV="1">
            <a:off x="4474958" y="4213144"/>
            <a:ext cx="873917" cy="5693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639134" y="3913140"/>
            <a:ext cx="465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endCxn id="4" idx="0"/>
          </p:cNvCxnSpPr>
          <p:nvPr/>
        </p:nvCxnSpPr>
        <p:spPr>
          <a:xfrm>
            <a:off x="4561798" y="3262693"/>
            <a:ext cx="871336" cy="7254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681203" y="3078027"/>
            <a:ext cx="465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sto MT"/>
              </a:rPr>
              <a:t>e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endParaRPr lang="en-US" baseline="-25000" dirty="0">
              <a:solidFill>
                <a:srgbClr val="FF0000"/>
              </a:solidFill>
              <a:latin typeface="Calisto M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61798" y="3447359"/>
            <a:ext cx="465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sto MT"/>
              </a:rPr>
              <a:t>e</a:t>
            </a:r>
            <a:r>
              <a:rPr lang="en-US" baseline="-25000" dirty="0">
                <a:solidFill>
                  <a:srgbClr val="FF0000"/>
                </a:solidFill>
                <a:latin typeface="Calisto MT"/>
              </a:rPr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333843" y="3850381"/>
            <a:ext cx="465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sto MT"/>
              </a:rPr>
              <a:t>e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3</a:t>
            </a:r>
            <a:endParaRPr lang="en-US" baseline="-25000" dirty="0">
              <a:solidFill>
                <a:srgbClr val="FF0000"/>
              </a:solidFill>
              <a:latin typeface="Calisto M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15292" y="4365446"/>
            <a:ext cx="465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sto MT"/>
              </a:rPr>
              <a:t>e</a:t>
            </a:r>
            <a:r>
              <a:rPr lang="en-US" baseline="-25000" dirty="0">
                <a:solidFill>
                  <a:srgbClr val="FF0000"/>
                </a:solidFill>
                <a:latin typeface="Calisto MT"/>
              </a:rPr>
              <a:t>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05497" y="5151099"/>
            <a:ext cx="538851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sz="2400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400" baseline="-25000" dirty="0" smtClean="0">
                <a:solidFill>
                  <a:srgbClr val="FF0000"/>
                </a:solidFill>
              </a:rPr>
              <a:t> </a:t>
            </a:r>
            <a:r>
              <a:rPr lang="en-US" sz="2400" baseline="-25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400" baseline="-25000" dirty="0" smtClean="0">
                <a:solidFill>
                  <a:srgbClr val="FF0000"/>
                </a:solidFill>
              </a:rPr>
              <a:t> S </a:t>
            </a:r>
            <a:r>
              <a:rPr lang="en-US" sz="2400" dirty="0" smtClean="0">
                <a:solidFill>
                  <a:srgbClr val="FF0000"/>
                </a:solidFill>
              </a:rPr>
              <a:t>c(</a:t>
            </a:r>
            <a:r>
              <a:rPr lang="en-US" sz="2400" dirty="0" err="1" smtClean="0">
                <a:solidFill>
                  <a:srgbClr val="FF0000"/>
                </a:solidFill>
                <a:latin typeface="Calisto MT"/>
              </a:rPr>
              <a:t>e</a:t>
            </a:r>
            <a:r>
              <a:rPr lang="en-US" sz="2400" baseline="-25000" dirty="0" err="1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) </a:t>
            </a:r>
            <a:r>
              <a:rPr lang="en-US" sz="24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sz="2400" dirty="0" smtClean="0">
                <a:solidFill>
                  <a:srgbClr val="FF0000"/>
                </a:solidFill>
              </a:rPr>
              <a:t> f(S) </a:t>
            </a:r>
            <a:r>
              <a:rPr lang="en-US" sz="2400" dirty="0" smtClean="0"/>
              <a:t>for every </a:t>
            </a:r>
            <a:r>
              <a:rPr lang="en-US" sz="2400" dirty="0" smtClean="0">
                <a:solidFill>
                  <a:srgbClr val="FF0000"/>
                </a:solidFill>
              </a:rPr>
              <a:t>S </a:t>
            </a:r>
            <a:r>
              <a:rPr lang="en-US" sz="24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µ</a:t>
            </a:r>
            <a:r>
              <a:rPr lang="en-US" sz="2400" dirty="0" smtClean="0">
                <a:solidFill>
                  <a:srgbClr val="FF0000"/>
                </a:solidFill>
              </a:rPr>
              <a:t> {1,2,3,4}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517393" y="3583900"/>
            <a:ext cx="787039" cy="4492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5"/>
          </p:cNvCxnSpPr>
          <p:nvPr/>
        </p:nvCxnSpPr>
        <p:spPr>
          <a:xfrm>
            <a:off x="5517393" y="4213144"/>
            <a:ext cx="897926" cy="5216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3107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Detour:</a:t>
            </a:r>
            <a:br>
              <a:rPr lang="en-US" i="1" dirty="0" smtClean="0"/>
            </a:br>
            <a:r>
              <a:rPr lang="en-US" dirty="0" smtClean="0"/>
              <a:t>Network Information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Question: </a:t>
            </a:r>
            <a:r>
              <a:rPr lang="en-US" dirty="0" smtClean="0"/>
              <a:t>What is the </a:t>
            </a:r>
            <a:r>
              <a:rPr lang="en-US" i="1" dirty="0" smtClean="0"/>
              <a:t>information theoretic capacity </a:t>
            </a:r>
            <a:r>
              <a:rPr lang="en-US" dirty="0" smtClean="0"/>
              <a:t>of a network?</a:t>
            </a:r>
          </a:p>
          <a:p>
            <a:pPr marL="0" indent="0">
              <a:buNone/>
            </a:pPr>
            <a:r>
              <a:rPr lang="en-US" dirty="0" smtClean="0"/>
              <a:t>Given </a:t>
            </a:r>
            <a:r>
              <a:rPr lang="en-US" dirty="0" smtClean="0">
                <a:solidFill>
                  <a:srgbClr val="FF0000"/>
                </a:solidFill>
              </a:rPr>
              <a:t>G=(V,E)</a:t>
            </a:r>
            <a:r>
              <a:rPr lang="en-US" dirty="0" smtClean="0"/>
              <a:t> and pairs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),...,(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k</a:t>
            </a:r>
            <a:r>
              <a:rPr lang="en-US" dirty="0" err="1" smtClean="0">
                <a:solidFill>
                  <a:srgbClr val="FF0000"/>
                </a:solidFill>
              </a:rPr>
              <a:t>,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and rates/demands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D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,...,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D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can the pairs use the network to successfully transmit information at these rates?</a:t>
            </a:r>
          </a:p>
          <a:p>
            <a:r>
              <a:rPr lang="en-US" dirty="0" smtClean="0"/>
              <a:t>Can use routing, (network) coding, and any other scheme ...</a:t>
            </a:r>
          </a:p>
          <a:p>
            <a:r>
              <a:rPr lang="en-US" dirty="0" smtClean="0"/>
              <a:t>Network coding </a:t>
            </a:r>
            <a:r>
              <a:rPr lang="en-US" dirty="0" smtClean="0">
                <a:solidFill>
                  <a:srgbClr val="008000"/>
                </a:solidFill>
              </a:rPr>
              <a:t>[Ahlswede-Cai-Li-Yeung’00]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397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Network Information Theory: Cut-Set Bound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Max Concurrent Rate </a:t>
            </a:r>
            <a:r>
              <a:rPr lang="en-US" dirty="0" smtClean="0">
                <a:latin typeface="cmsy10"/>
                <a:ea typeface="cmsy10"/>
                <a:cs typeface="cmsy10"/>
              </a:rPr>
              <a:t>·</a:t>
            </a:r>
            <a:r>
              <a:rPr lang="en-US" dirty="0" smtClean="0"/>
              <a:t> Min </a:t>
            </a:r>
            <a:r>
              <a:rPr lang="en-US" dirty="0" err="1" smtClean="0"/>
              <a:t>Sparsity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5407801" y="3365224"/>
            <a:ext cx="1485139" cy="1118123"/>
          </a:xfrm>
          <a:custGeom>
            <a:avLst/>
            <a:gdLst>
              <a:gd name="connsiteX0" fmla="*/ 768707 w 1485139"/>
              <a:gd name="connsiteY0" fmla="*/ 0 h 1118123"/>
              <a:gd name="connsiteX1" fmla="*/ 768707 w 1485139"/>
              <a:gd name="connsiteY1" fmla="*/ 0 h 1118123"/>
              <a:gd name="connsiteX2" fmla="*/ 443056 w 1485139"/>
              <a:gd name="connsiteY2" fmla="*/ 43422 h 1118123"/>
              <a:gd name="connsiteX3" fmla="*/ 388781 w 1485139"/>
              <a:gd name="connsiteY3" fmla="*/ 65133 h 1118123"/>
              <a:gd name="connsiteX4" fmla="*/ 356216 w 1485139"/>
              <a:gd name="connsiteY4" fmla="*/ 86844 h 1118123"/>
              <a:gd name="connsiteX5" fmla="*/ 269376 w 1485139"/>
              <a:gd name="connsiteY5" fmla="*/ 151978 h 1118123"/>
              <a:gd name="connsiteX6" fmla="*/ 225956 w 1485139"/>
              <a:gd name="connsiteY6" fmla="*/ 184545 h 1118123"/>
              <a:gd name="connsiteX7" fmla="*/ 193391 w 1485139"/>
              <a:gd name="connsiteY7" fmla="*/ 206256 h 1118123"/>
              <a:gd name="connsiteX8" fmla="*/ 128261 w 1485139"/>
              <a:gd name="connsiteY8" fmla="*/ 271389 h 1118123"/>
              <a:gd name="connsiteX9" fmla="*/ 117406 w 1485139"/>
              <a:gd name="connsiteY9" fmla="*/ 314811 h 1118123"/>
              <a:gd name="connsiteX10" fmla="*/ 84841 w 1485139"/>
              <a:gd name="connsiteY10" fmla="*/ 369089 h 1118123"/>
              <a:gd name="connsiteX11" fmla="*/ 63131 w 1485139"/>
              <a:gd name="connsiteY11" fmla="*/ 412511 h 1118123"/>
              <a:gd name="connsiteX12" fmla="*/ 52276 w 1485139"/>
              <a:gd name="connsiteY12" fmla="*/ 445078 h 1118123"/>
              <a:gd name="connsiteX13" fmla="*/ 19711 w 1485139"/>
              <a:gd name="connsiteY13" fmla="*/ 510211 h 1118123"/>
              <a:gd name="connsiteX14" fmla="*/ 19711 w 1485139"/>
              <a:gd name="connsiteY14" fmla="*/ 825023 h 1118123"/>
              <a:gd name="connsiteX15" fmla="*/ 106551 w 1485139"/>
              <a:gd name="connsiteY15" fmla="*/ 922723 h 1118123"/>
              <a:gd name="connsiteX16" fmla="*/ 193391 w 1485139"/>
              <a:gd name="connsiteY16" fmla="*/ 998712 h 1118123"/>
              <a:gd name="connsiteX17" fmla="*/ 247666 w 1485139"/>
              <a:gd name="connsiteY17" fmla="*/ 1020423 h 1118123"/>
              <a:gd name="connsiteX18" fmla="*/ 291086 w 1485139"/>
              <a:gd name="connsiteY18" fmla="*/ 1052989 h 1118123"/>
              <a:gd name="connsiteX19" fmla="*/ 345361 w 1485139"/>
              <a:gd name="connsiteY19" fmla="*/ 1074700 h 1118123"/>
              <a:gd name="connsiteX20" fmla="*/ 421346 w 1485139"/>
              <a:gd name="connsiteY20" fmla="*/ 1096412 h 1118123"/>
              <a:gd name="connsiteX21" fmla="*/ 453911 w 1485139"/>
              <a:gd name="connsiteY21" fmla="*/ 1107267 h 1118123"/>
              <a:gd name="connsiteX22" fmla="*/ 529897 w 1485139"/>
              <a:gd name="connsiteY22" fmla="*/ 1118123 h 1118123"/>
              <a:gd name="connsiteX23" fmla="*/ 1083503 w 1485139"/>
              <a:gd name="connsiteY23" fmla="*/ 1107267 h 1118123"/>
              <a:gd name="connsiteX24" fmla="*/ 1159488 w 1485139"/>
              <a:gd name="connsiteY24" fmla="*/ 1096412 h 1118123"/>
              <a:gd name="connsiteX25" fmla="*/ 1300603 w 1485139"/>
              <a:gd name="connsiteY25" fmla="*/ 1063845 h 1118123"/>
              <a:gd name="connsiteX26" fmla="*/ 1376588 w 1485139"/>
              <a:gd name="connsiteY26" fmla="*/ 1009567 h 1118123"/>
              <a:gd name="connsiteX27" fmla="*/ 1441719 w 1485139"/>
              <a:gd name="connsiteY27" fmla="*/ 944434 h 1118123"/>
              <a:gd name="connsiteX28" fmla="*/ 1463429 w 1485139"/>
              <a:gd name="connsiteY28" fmla="*/ 901011 h 1118123"/>
              <a:gd name="connsiteX29" fmla="*/ 1474284 w 1485139"/>
              <a:gd name="connsiteY29" fmla="*/ 846734 h 1118123"/>
              <a:gd name="connsiteX30" fmla="*/ 1485139 w 1485139"/>
              <a:gd name="connsiteY30" fmla="*/ 814167 h 1118123"/>
              <a:gd name="connsiteX31" fmla="*/ 1474284 w 1485139"/>
              <a:gd name="connsiteY31" fmla="*/ 510211 h 1118123"/>
              <a:gd name="connsiteX32" fmla="*/ 1463429 w 1485139"/>
              <a:gd name="connsiteY32" fmla="*/ 477645 h 1118123"/>
              <a:gd name="connsiteX33" fmla="*/ 1430863 w 1485139"/>
              <a:gd name="connsiteY33" fmla="*/ 445078 h 1118123"/>
              <a:gd name="connsiteX34" fmla="*/ 1409153 w 1485139"/>
              <a:gd name="connsiteY34" fmla="*/ 412511 h 1118123"/>
              <a:gd name="connsiteX35" fmla="*/ 1322313 w 1485139"/>
              <a:gd name="connsiteY35" fmla="*/ 369089 h 1118123"/>
              <a:gd name="connsiteX36" fmla="*/ 1289748 w 1485139"/>
              <a:gd name="connsiteY36" fmla="*/ 336522 h 1118123"/>
              <a:gd name="connsiteX37" fmla="*/ 1246328 w 1485139"/>
              <a:gd name="connsiteY37" fmla="*/ 314811 h 1118123"/>
              <a:gd name="connsiteX38" fmla="*/ 1181198 w 1485139"/>
              <a:gd name="connsiteY38" fmla="*/ 271389 h 1118123"/>
              <a:gd name="connsiteX39" fmla="*/ 1148633 w 1485139"/>
              <a:gd name="connsiteY39" fmla="*/ 249678 h 1118123"/>
              <a:gd name="connsiteX40" fmla="*/ 1116068 w 1485139"/>
              <a:gd name="connsiteY40" fmla="*/ 227967 h 1118123"/>
              <a:gd name="connsiteX41" fmla="*/ 1061793 w 1485139"/>
              <a:gd name="connsiteY41" fmla="*/ 184545 h 1118123"/>
              <a:gd name="connsiteX42" fmla="*/ 1040083 w 1485139"/>
              <a:gd name="connsiteY42" fmla="*/ 162833 h 1118123"/>
              <a:gd name="connsiteX43" fmla="*/ 974953 w 1485139"/>
              <a:gd name="connsiteY43" fmla="*/ 119411 h 1118123"/>
              <a:gd name="connsiteX44" fmla="*/ 953242 w 1485139"/>
              <a:gd name="connsiteY44" fmla="*/ 97700 h 1118123"/>
              <a:gd name="connsiteX45" fmla="*/ 920677 w 1485139"/>
              <a:gd name="connsiteY45" fmla="*/ 75989 h 1118123"/>
              <a:gd name="connsiteX46" fmla="*/ 855547 w 1485139"/>
              <a:gd name="connsiteY46" fmla="*/ 54278 h 1118123"/>
              <a:gd name="connsiteX47" fmla="*/ 790417 w 1485139"/>
              <a:gd name="connsiteY47" fmla="*/ 10856 h 1118123"/>
              <a:gd name="connsiteX48" fmla="*/ 768707 w 1485139"/>
              <a:gd name="connsiteY48" fmla="*/ 0 h 111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485139" h="1118123">
                <a:moveTo>
                  <a:pt x="768707" y="0"/>
                </a:moveTo>
                <a:lnTo>
                  <a:pt x="768707" y="0"/>
                </a:lnTo>
                <a:cubicBezTo>
                  <a:pt x="638884" y="12365"/>
                  <a:pt x="557860" y="10620"/>
                  <a:pt x="443056" y="43422"/>
                </a:cubicBezTo>
                <a:cubicBezTo>
                  <a:pt x="424320" y="48775"/>
                  <a:pt x="406209" y="56419"/>
                  <a:pt x="388781" y="65133"/>
                </a:cubicBezTo>
                <a:cubicBezTo>
                  <a:pt x="377112" y="70968"/>
                  <a:pt x="366767" y="79170"/>
                  <a:pt x="356216" y="86844"/>
                </a:cubicBezTo>
                <a:cubicBezTo>
                  <a:pt x="326953" y="108127"/>
                  <a:pt x="298323" y="130267"/>
                  <a:pt x="269376" y="151978"/>
                </a:cubicBezTo>
                <a:cubicBezTo>
                  <a:pt x="254903" y="162834"/>
                  <a:pt x="241009" y="174509"/>
                  <a:pt x="225956" y="184545"/>
                </a:cubicBezTo>
                <a:cubicBezTo>
                  <a:pt x="215101" y="191782"/>
                  <a:pt x="202616" y="197031"/>
                  <a:pt x="193391" y="206256"/>
                </a:cubicBezTo>
                <a:cubicBezTo>
                  <a:pt x="112606" y="287045"/>
                  <a:pt x="205006" y="220223"/>
                  <a:pt x="128261" y="271389"/>
                </a:cubicBezTo>
                <a:cubicBezTo>
                  <a:pt x="124643" y="285863"/>
                  <a:pt x="123465" y="301177"/>
                  <a:pt x="117406" y="314811"/>
                </a:cubicBezTo>
                <a:cubicBezTo>
                  <a:pt x="108837" y="334092"/>
                  <a:pt x="95087" y="350645"/>
                  <a:pt x="84841" y="369089"/>
                </a:cubicBezTo>
                <a:cubicBezTo>
                  <a:pt x="76982" y="383235"/>
                  <a:pt x="69505" y="397637"/>
                  <a:pt x="63131" y="412511"/>
                </a:cubicBezTo>
                <a:cubicBezTo>
                  <a:pt x="58624" y="423029"/>
                  <a:pt x="56923" y="434621"/>
                  <a:pt x="52276" y="445078"/>
                </a:cubicBezTo>
                <a:cubicBezTo>
                  <a:pt x="42418" y="467260"/>
                  <a:pt x="30566" y="488500"/>
                  <a:pt x="19711" y="510211"/>
                </a:cubicBezTo>
                <a:cubicBezTo>
                  <a:pt x="-4697" y="632245"/>
                  <a:pt x="-8380" y="628383"/>
                  <a:pt x="19711" y="825023"/>
                </a:cubicBezTo>
                <a:cubicBezTo>
                  <a:pt x="22373" y="843658"/>
                  <a:pt x="103482" y="919654"/>
                  <a:pt x="106551" y="922723"/>
                </a:cubicBezTo>
                <a:cubicBezTo>
                  <a:pt x="133165" y="949339"/>
                  <a:pt x="159758" y="980026"/>
                  <a:pt x="193391" y="998712"/>
                </a:cubicBezTo>
                <a:cubicBezTo>
                  <a:pt x="210424" y="1008175"/>
                  <a:pt x="230633" y="1010960"/>
                  <a:pt x="247666" y="1020423"/>
                </a:cubicBezTo>
                <a:cubicBezTo>
                  <a:pt x="263481" y="1029209"/>
                  <a:pt x="275271" y="1044203"/>
                  <a:pt x="291086" y="1052989"/>
                </a:cubicBezTo>
                <a:cubicBezTo>
                  <a:pt x="308119" y="1062452"/>
                  <a:pt x="327116" y="1067858"/>
                  <a:pt x="345361" y="1074700"/>
                </a:cubicBezTo>
                <a:cubicBezTo>
                  <a:pt x="387004" y="1090317"/>
                  <a:pt x="373443" y="1082725"/>
                  <a:pt x="421346" y="1096412"/>
                </a:cubicBezTo>
                <a:cubicBezTo>
                  <a:pt x="432348" y="1099556"/>
                  <a:pt x="442691" y="1105023"/>
                  <a:pt x="453911" y="1107267"/>
                </a:cubicBezTo>
                <a:cubicBezTo>
                  <a:pt x="479000" y="1112285"/>
                  <a:pt x="504568" y="1114504"/>
                  <a:pt x="529897" y="1118123"/>
                </a:cubicBezTo>
                <a:lnTo>
                  <a:pt x="1083503" y="1107267"/>
                </a:lnTo>
                <a:cubicBezTo>
                  <a:pt x="1109073" y="1106385"/>
                  <a:pt x="1134341" y="1101127"/>
                  <a:pt x="1159488" y="1096412"/>
                </a:cubicBezTo>
                <a:cubicBezTo>
                  <a:pt x="1209353" y="1087062"/>
                  <a:pt x="1252723" y="1075815"/>
                  <a:pt x="1300603" y="1063845"/>
                </a:cubicBezTo>
                <a:cubicBezTo>
                  <a:pt x="1323257" y="1048742"/>
                  <a:pt x="1357350" y="1026882"/>
                  <a:pt x="1376588" y="1009567"/>
                </a:cubicBezTo>
                <a:cubicBezTo>
                  <a:pt x="1399409" y="989027"/>
                  <a:pt x="1441719" y="944434"/>
                  <a:pt x="1441719" y="944434"/>
                </a:cubicBezTo>
                <a:cubicBezTo>
                  <a:pt x="1448956" y="929960"/>
                  <a:pt x="1458312" y="916363"/>
                  <a:pt x="1463429" y="901011"/>
                </a:cubicBezTo>
                <a:cubicBezTo>
                  <a:pt x="1469263" y="883507"/>
                  <a:pt x="1469809" y="864634"/>
                  <a:pt x="1474284" y="846734"/>
                </a:cubicBezTo>
                <a:cubicBezTo>
                  <a:pt x="1477059" y="835633"/>
                  <a:pt x="1481521" y="825023"/>
                  <a:pt x="1485139" y="814167"/>
                </a:cubicBezTo>
                <a:cubicBezTo>
                  <a:pt x="1481521" y="712848"/>
                  <a:pt x="1480811" y="611384"/>
                  <a:pt x="1474284" y="510211"/>
                </a:cubicBezTo>
                <a:cubicBezTo>
                  <a:pt x="1473547" y="498792"/>
                  <a:pt x="1469776" y="487166"/>
                  <a:pt x="1463429" y="477645"/>
                </a:cubicBezTo>
                <a:cubicBezTo>
                  <a:pt x="1454913" y="464871"/>
                  <a:pt x="1440691" y="456872"/>
                  <a:pt x="1430863" y="445078"/>
                </a:cubicBezTo>
                <a:cubicBezTo>
                  <a:pt x="1422511" y="435055"/>
                  <a:pt x="1419841" y="419993"/>
                  <a:pt x="1409153" y="412511"/>
                </a:cubicBezTo>
                <a:cubicBezTo>
                  <a:pt x="1382640" y="393951"/>
                  <a:pt x="1322313" y="369089"/>
                  <a:pt x="1322313" y="369089"/>
                </a:cubicBezTo>
                <a:cubicBezTo>
                  <a:pt x="1311458" y="358233"/>
                  <a:pt x="1302240" y="345445"/>
                  <a:pt x="1289748" y="336522"/>
                </a:cubicBezTo>
                <a:cubicBezTo>
                  <a:pt x="1276581" y="327116"/>
                  <a:pt x="1260204" y="323137"/>
                  <a:pt x="1246328" y="314811"/>
                </a:cubicBezTo>
                <a:cubicBezTo>
                  <a:pt x="1223954" y="301386"/>
                  <a:pt x="1202908" y="285863"/>
                  <a:pt x="1181198" y="271389"/>
                </a:cubicBezTo>
                <a:lnTo>
                  <a:pt x="1148633" y="249678"/>
                </a:lnTo>
                <a:lnTo>
                  <a:pt x="1116068" y="227967"/>
                </a:lnTo>
                <a:cubicBezTo>
                  <a:pt x="1072827" y="163101"/>
                  <a:pt x="1120052" y="219503"/>
                  <a:pt x="1061793" y="184545"/>
                </a:cubicBezTo>
                <a:cubicBezTo>
                  <a:pt x="1053017" y="179279"/>
                  <a:pt x="1048271" y="168974"/>
                  <a:pt x="1040083" y="162833"/>
                </a:cubicBezTo>
                <a:cubicBezTo>
                  <a:pt x="1019209" y="147177"/>
                  <a:pt x="993403" y="137861"/>
                  <a:pt x="974953" y="119411"/>
                </a:cubicBezTo>
                <a:cubicBezTo>
                  <a:pt x="967716" y="112174"/>
                  <a:pt x="961234" y="104094"/>
                  <a:pt x="953242" y="97700"/>
                </a:cubicBezTo>
                <a:cubicBezTo>
                  <a:pt x="943055" y="89550"/>
                  <a:pt x="932599" y="81288"/>
                  <a:pt x="920677" y="75989"/>
                </a:cubicBezTo>
                <a:cubicBezTo>
                  <a:pt x="899765" y="66694"/>
                  <a:pt x="855547" y="54278"/>
                  <a:pt x="855547" y="54278"/>
                </a:cubicBezTo>
                <a:cubicBezTo>
                  <a:pt x="833837" y="39804"/>
                  <a:pt x="815170" y="19108"/>
                  <a:pt x="790417" y="10856"/>
                </a:cubicBezTo>
                <a:cubicBezTo>
                  <a:pt x="750176" y="-2559"/>
                  <a:pt x="772325" y="1809"/>
                  <a:pt x="768707" y="0"/>
                </a:cubicBezTo>
                <a:close/>
              </a:path>
            </a:pathLst>
          </a:custGeom>
          <a:noFill/>
          <a:ln w="19050"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811452" y="3365224"/>
            <a:ext cx="1682528" cy="1194112"/>
          </a:xfrm>
          <a:custGeom>
            <a:avLst/>
            <a:gdLst>
              <a:gd name="connsiteX0" fmla="*/ 455911 w 1682528"/>
              <a:gd name="connsiteY0" fmla="*/ 10856 h 1194112"/>
              <a:gd name="connsiteX1" fmla="*/ 455911 w 1682528"/>
              <a:gd name="connsiteY1" fmla="*/ 10856 h 1194112"/>
              <a:gd name="connsiteX2" fmla="*/ 347360 w 1682528"/>
              <a:gd name="connsiteY2" fmla="*/ 32567 h 1194112"/>
              <a:gd name="connsiteX3" fmla="*/ 303940 w 1682528"/>
              <a:gd name="connsiteY3" fmla="*/ 43422 h 1194112"/>
              <a:gd name="connsiteX4" fmla="*/ 271375 w 1682528"/>
              <a:gd name="connsiteY4" fmla="*/ 65133 h 1194112"/>
              <a:gd name="connsiteX5" fmla="*/ 227955 w 1682528"/>
              <a:gd name="connsiteY5" fmla="*/ 86845 h 1194112"/>
              <a:gd name="connsiteX6" fmla="*/ 184535 w 1682528"/>
              <a:gd name="connsiteY6" fmla="*/ 130267 h 1194112"/>
              <a:gd name="connsiteX7" fmla="*/ 151970 w 1682528"/>
              <a:gd name="connsiteY7" fmla="*/ 151978 h 1194112"/>
              <a:gd name="connsiteX8" fmla="*/ 97695 w 1682528"/>
              <a:gd name="connsiteY8" fmla="*/ 227967 h 1194112"/>
              <a:gd name="connsiteX9" fmla="*/ 43420 w 1682528"/>
              <a:gd name="connsiteY9" fmla="*/ 325667 h 1194112"/>
              <a:gd name="connsiteX10" fmla="*/ 32565 w 1682528"/>
              <a:gd name="connsiteY10" fmla="*/ 401656 h 1194112"/>
              <a:gd name="connsiteX11" fmla="*/ 10855 w 1682528"/>
              <a:gd name="connsiteY11" fmla="*/ 488500 h 1194112"/>
              <a:gd name="connsiteX12" fmla="*/ 0 w 1682528"/>
              <a:gd name="connsiteY12" fmla="*/ 586200 h 1194112"/>
              <a:gd name="connsiteX13" fmla="*/ 10855 w 1682528"/>
              <a:gd name="connsiteY13" fmla="*/ 835878 h 1194112"/>
              <a:gd name="connsiteX14" fmla="*/ 54275 w 1682528"/>
              <a:gd name="connsiteY14" fmla="*/ 911867 h 1194112"/>
              <a:gd name="connsiteX15" fmla="*/ 206245 w 1682528"/>
              <a:gd name="connsiteY15" fmla="*/ 1031278 h 1194112"/>
              <a:gd name="connsiteX16" fmla="*/ 293085 w 1682528"/>
              <a:gd name="connsiteY16" fmla="*/ 1074700 h 1194112"/>
              <a:gd name="connsiteX17" fmla="*/ 369070 w 1682528"/>
              <a:gd name="connsiteY17" fmla="*/ 1118123 h 1194112"/>
              <a:gd name="connsiteX18" fmla="*/ 662156 w 1682528"/>
              <a:gd name="connsiteY18" fmla="*/ 1172401 h 1194112"/>
              <a:gd name="connsiteX19" fmla="*/ 987807 w 1682528"/>
              <a:gd name="connsiteY19" fmla="*/ 1194112 h 1194112"/>
              <a:gd name="connsiteX20" fmla="*/ 1411153 w 1682528"/>
              <a:gd name="connsiteY20" fmla="*/ 1172401 h 1194112"/>
              <a:gd name="connsiteX21" fmla="*/ 1552268 w 1682528"/>
              <a:gd name="connsiteY21" fmla="*/ 1107267 h 1194112"/>
              <a:gd name="connsiteX22" fmla="*/ 1639108 w 1682528"/>
              <a:gd name="connsiteY22" fmla="*/ 1020423 h 1194112"/>
              <a:gd name="connsiteX23" fmla="*/ 1649963 w 1682528"/>
              <a:gd name="connsiteY23" fmla="*/ 977000 h 1194112"/>
              <a:gd name="connsiteX24" fmla="*/ 1682528 w 1682528"/>
              <a:gd name="connsiteY24" fmla="*/ 868445 h 1194112"/>
              <a:gd name="connsiteX25" fmla="*/ 1671673 w 1682528"/>
              <a:gd name="connsiteY25" fmla="*/ 477645 h 1194112"/>
              <a:gd name="connsiteX26" fmla="*/ 1660818 w 1682528"/>
              <a:gd name="connsiteY26" fmla="*/ 445078 h 1194112"/>
              <a:gd name="connsiteX27" fmla="*/ 1628253 w 1682528"/>
              <a:gd name="connsiteY27" fmla="*/ 401656 h 1194112"/>
              <a:gd name="connsiteX28" fmla="*/ 1617398 w 1682528"/>
              <a:gd name="connsiteY28" fmla="*/ 369089 h 1194112"/>
              <a:gd name="connsiteX29" fmla="*/ 1573978 w 1682528"/>
              <a:gd name="connsiteY29" fmla="*/ 314811 h 1194112"/>
              <a:gd name="connsiteX30" fmla="*/ 1487138 w 1682528"/>
              <a:gd name="connsiteY30" fmla="*/ 238822 h 1194112"/>
              <a:gd name="connsiteX31" fmla="*/ 1454573 w 1682528"/>
              <a:gd name="connsiteY31" fmla="*/ 217111 h 1194112"/>
              <a:gd name="connsiteX32" fmla="*/ 1313457 w 1682528"/>
              <a:gd name="connsiteY32" fmla="*/ 184545 h 1194112"/>
              <a:gd name="connsiteX33" fmla="*/ 1270037 w 1682528"/>
              <a:gd name="connsiteY33" fmla="*/ 173689 h 1194112"/>
              <a:gd name="connsiteX34" fmla="*/ 1237472 w 1682528"/>
              <a:gd name="connsiteY34" fmla="*/ 162833 h 1194112"/>
              <a:gd name="connsiteX35" fmla="*/ 1183197 w 1682528"/>
              <a:gd name="connsiteY35" fmla="*/ 151978 h 1194112"/>
              <a:gd name="connsiteX36" fmla="*/ 1118067 w 1682528"/>
              <a:gd name="connsiteY36" fmla="*/ 130267 h 1194112"/>
              <a:gd name="connsiteX37" fmla="*/ 879256 w 1682528"/>
              <a:gd name="connsiteY37" fmla="*/ 108556 h 1194112"/>
              <a:gd name="connsiteX38" fmla="*/ 727286 w 1682528"/>
              <a:gd name="connsiteY38" fmla="*/ 75989 h 1194112"/>
              <a:gd name="connsiteX39" fmla="*/ 662156 w 1682528"/>
              <a:gd name="connsiteY39" fmla="*/ 54278 h 1194112"/>
              <a:gd name="connsiteX40" fmla="*/ 629591 w 1682528"/>
              <a:gd name="connsiteY40" fmla="*/ 43422 h 1194112"/>
              <a:gd name="connsiteX41" fmla="*/ 531896 w 1682528"/>
              <a:gd name="connsiteY41" fmla="*/ 0 h 1194112"/>
              <a:gd name="connsiteX42" fmla="*/ 455911 w 1682528"/>
              <a:gd name="connsiteY42" fmla="*/ 10856 h 1194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682528" h="1194112">
                <a:moveTo>
                  <a:pt x="455911" y="10856"/>
                </a:moveTo>
                <a:lnTo>
                  <a:pt x="455911" y="10856"/>
                </a:lnTo>
                <a:lnTo>
                  <a:pt x="347360" y="32567"/>
                </a:lnTo>
                <a:cubicBezTo>
                  <a:pt x="332772" y="35693"/>
                  <a:pt x="317652" y="37545"/>
                  <a:pt x="303940" y="43422"/>
                </a:cubicBezTo>
                <a:cubicBezTo>
                  <a:pt x="291949" y="48561"/>
                  <a:pt x="282702" y="58660"/>
                  <a:pt x="271375" y="65133"/>
                </a:cubicBezTo>
                <a:cubicBezTo>
                  <a:pt x="257325" y="73162"/>
                  <a:pt x="240900" y="77135"/>
                  <a:pt x="227955" y="86845"/>
                </a:cubicBezTo>
                <a:cubicBezTo>
                  <a:pt x="211580" y="99127"/>
                  <a:pt x="200076" y="116946"/>
                  <a:pt x="184535" y="130267"/>
                </a:cubicBezTo>
                <a:cubicBezTo>
                  <a:pt x="174630" y="138758"/>
                  <a:pt x="161195" y="142753"/>
                  <a:pt x="151970" y="151978"/>
                </a:cubicBezTo>
                <a:cubicBezTo>
                  <a:pt x="134230" y="169719"/>
                  <a:pt x="113105" y="206392"/>
                  <a:pt x="97695" y="227967"/>
                </a:cubicBezTo>
                <a:cubicBezTo>
                  <a:pt x="50756" y="293685"/>
                  <a:pt x="74738" y="247367"/>
                  <a:pt x="43420" y="325667"/>
                </a:cubicBezTo>
                <a:cubicBezTo>
                  <a:pt x="39802" y="350997"/>
                  <a:pt x="37583" y="376566"/>
                  <a:pt x="32565" y="401656"/>
                </a:cubicBezTo>
                <a:cubicBezTo>
                  <a:pt x="26713" y="430915"/>
                  <a:pt x="16040" y="459115"/>
                  <a:pt x="10855" y="488500"/>
                </a:cubicBezTo>
                <a:cubicBezTo>
                  <a:pt x="5161" y="520769"/>
                  <a:pt x="3618" y="553633"/>
                  <a:pt x="0" y="586200"/>
                </a:cubicBezTo>
                <a:cubicBezTo>
                  <a:pt x="3618" y="669426"/>
                  <a:pt x="1656" y="753083"/>
                  <a:pt x="10855" y="835878"/>
                </a:cubicBezTo>
                <a:cubicBezTo>
                  <a:pt x="12052" y="846654"/>
                  <a:pt x="44831" y="901564"/>
                  <a:pt x="54275" y="911867"/>
                </a:cubicBezTo>
                <a:cubicBezTo>
                  <a:pt x="172071" y="1040379"/>
                  <a:pt x="106534" y="985255"/>
                  <a:pt x="206245" y="1031278"/>
                </a:cubicBezTo>
                <a:cubicBezTo>
                  <a:pt x="235630" y="1044841"/>
                  <a:pt x="264529" y="1059469"/>
                  <a:pt x="293085" y="1074700"/>
                </a:cubicBezTo>
                <a:cubicBezTo>
                  <a:pt x="318825" y="1088429"/>
                  <a:pt x="341881" y="1107549"/>
                  <a:pt x="369070" y="1118123"/>
                </a:cubicBezTo>
                <a:cubicBezTo>
                  <a:pt x="460978" y="1153867"/>
                  <a:pt x="566029" y="1162788"/>
                  <a:pt x="662156" y="1172401"/>
                </a:cubicBezTo>
                <a:cubicBezTo>
                  <a:pt x="712084" y="1177394"/>
                  <a:pt x="946076" y="1191504"/>
                  <a:pt x="987807" y="1194112"/>
                </a:cubicBezTo>
                <a:cubicBezTo>
                  <a:pt x="1128922" y="1186875"/>
                  <a:pt x="1270680" y="1187671"/>
                  <a:pt x="1411153" y="1172401"/>
                </a:cubicBezTo>
                <a:cubicBezTo>
                  <a:pt x="1419993" y="1171440"/>
                  <a:pt x="1541286" y="1115896"/>
                  <a:pt x="1552268" y="1107267"/>
                </a:cubicBezTo>
                <a:cubicBezTo>
                  <a:pt x="1584457" y="1081974"/>
                  <a:pt x="1639108" y="1020423"/>
                  <a:pt x="1639108" y="1020423"/>
                </a:cubicBezTo>
                <a:cubicBezTo>
                  <a:pt x="1642726" y="1005949"/>
                  <a:pt x="1645676" y="991291"/>
                  <a:pt x="1649963" y="977000"/>
                </a:cubicBezTo>
                <a:cubicBezTo>
                  <a:pt x="1689606" y="844848"/>
                  <a:pt x="1657507" y="968533"/>
                  <a:pt x="1682528" y="868445"/>
                </a:cubicBezTo>
                <a:cubicBezTo>
                  <a:pt x="1678910" y="738178"/>
                  <a:pt x="1678347" y="607791"/>
                  <a:pt x="1671673" y="477645"/>
                </a:cubicBezTo>
                <a:cubicBezTo>
                  <a:pt x="1671087" y="466217"/>
                  <a:pt x="1666495" y="455013"/>
                  <a:pt x="1660818" y="445078"/>
                </a:cubicBezTo>
                <a:cubicBezTo>
                  <a:pt x="1651842" y="429369"/>
                  <a:pt x="1639108" y="416130"/>
                  <a:pt x="1628253" y="401656"/>
                </a:cubicBezTo>
                <a:cubicBezTo>
                  <a:pt x="1624635" y="390800"/>
                  <a:pt x="1623462" y="378793"/>
                  <a:pt x="1617398" y="369089"/>
                </a:cubicBezTo>
                <a:cubicBezTo>
                  <a:pt x="1605119" y="349441"/>
                  <a:pt x="1589370" y="332128"/>
                  <a:pt x="1573978" y="314811"/>
                </a:cubicBezTo>
                <a:cubicBezTo>
                  <a:pt x="1540758" y="277436"/>
                  <a:pt x="1526610" y="267018"/>
                  <a:pt x="1487138" y="238822"/>
                </a:cubicBezTo>
                <a:cubicBezTo>
                  <a:pt x="1476522" y="231239"/>
                  <a:pt x="1466834" y="221570"/>
                  <a:pt x="1454573" y="217111"/>
                </a:cubicBezTo>
                <a:cubicBezTo>
                  <a:pt x="1412759" y="201905"/>
                  <a:pt x="1358081" y="194462"/>
                  <a:pt x="1313457" y="184545"/>
                </a:cubicBezTo>
                <a:cubicBezTo>
                  <a:pt x="1298893" y="181309"/>
                  <a:pt x="1284382" y="177788"/>
                  <a:pt x="1270037" y="173689"/>
                </a:cubicBezTo>
                <a:cubicBezTo>
                  <a:pt x="1259035" y="170545"/>
                  <a:pt x="1248573" y="165608"/>
                  <a:pt x="1237472" y="162833"/>
                </a:cubicBezTo>
                <a:cubicBezTo>
                  <a:pt x="1219573" y="158358"/>
                  <a:pt x="1200997" y="156833"/>
                  <a:pt x="1183197" y="151978"/>
                </a:cubicBezTo>
                <a:cubicBezTo>
                  <a:pt x="1161119" y="145957"/>
                  <a:pt x="1140811" y="132794"/>
                  <a:pt x="1118067" y="130267"/>
                </a:cubicBezTo>
                <a:cubicBezTo>
                  <a:pt x="973483" y="114201"/>
                  <a:pt x="1053041" y="121924"/>
                  <a:pt x="879256" y="108556"/>
                </a:cubicBezTo>
                <a:cubicBezTo>
                  <a:pt x="854027" y="103510"/>
                  <a:pt x="766902" y="87875"/>
                  <a:pt x="727286" y="75989"/>
                </a:cubicBezTo>
                <a:cubicBezTo>
                  <a:pt x="705367" y="69413"/>
                  <a:pt x="683866" y="61515"/>
                  <a:pt x="662156" y="54278"/>
                </a:cubicBezTo>
                <a:cubicBezTo>
                  <a:pt x="651301" y="50659"/>
                  <a:pt x="639111" y="49769"/>
                  <a:pt x="629591" y="43422"/>
                </a:cubicBezTo>
                <a:cubicBezTo>
                  <a:pt x="600078" y="23746"/>
                  <a:pt x="570649" y="0"/>
                  <a:pt x="531896" y="0"/>
                </a:cubicBezTo>
                <a:lnTo>
                  <a:pt x="455911" y="10856"/>
                </a:lnTo>
                <a:close/>
              </a:path>
            </a:pathLst>
          </a:custGeom>
          <a:noFill/>
          <a:ln w="19050"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690708" y="3082979"/>
            <a:ext cx="716431" cy="37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65116" y="3083401"/>
            <a:ext cx="716431" cy="37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V\S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929518" y="3680035"/>
            <a:ext cx="1921339" cy="108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929518" y="4114257"/>
            <a:ext cx="192133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929518" y="4320513"/>
            <a:ext cx="1921339" cy="434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8365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Network Information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	Max Concurrent Rate </a:t>
            </a:r>
            <a:r>
              <a:rPr lang="en-US" dirty="0" smtClean="0">
                <a:latin typeface="cmsy10"/>
                <a:ea typeface="cmsy10"/>
                <a:cs typeface="cmsy10"/>
              </a:rPr>
              <a:t>·</a:t>
            </a:r>
            <a:r>
              <a:rPr lang="en-US" dirty="0" smtClean="0"/>
              <a:t> Min </a:t>
            </a:r>
            <a:r>
              <a:rPr lang="en-US" dirty="0" err="1" smtClean="0"/>
              <a:t>Sparsity</a:t>
            </a:r>
            <a:endParaRPr lang="en-US" dirty="0" smtClean="0"/>
          </a:p>
          <a:p>
            <a:r>
              <a:rPr lang="en-US" dirty="0" smtClean="0"/>
              <a:t>In undirected graphs routing is near-optimal (within log factors). Follows from flow-cut gap upper bounds</a:t>
            </a:r>
          </a:p>
          <a:p>
            <a:r>
              <a:rPr lang="en-US" dirty="0" smtClean="0"/>
              <a:t>In directed graphs routing can be very far from optimal </a:t>
            </a:r>
          </a:p>
          <a:p>
            <a:r>
              <a:rPr lang="en-US" dirty="0" smtClean="0"/>
              <a:t>In directed graphs routing far from optimal even for multicast</a:t>
            </a:r>
          </a:p>
          <a:p>
            <a:r>
              <a:rPr lang="en-US" dirty="0" smtClean="0"/>
              <a:t>Capacity of networks poorly understood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084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Capacity of Wireless Networks</a:t>
            </a:r>
            <a:endParaRPr lang="en-US" dirty="0"/>
          </a:p>
        </p:txBody>
      </p:sp>
      <p:pic>
        <p:nvPicPr>
          <p:cNvPr id="4" name="Content Placeholder 3" descr="wireles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38" b="15438"/>
          <a:stretch>
            <a:fillRect/>
          </a:stretch>
        </p:blipFill>
        <p:spPr>
          <a:xfrm>
            <a:off x="900112" y="2057611"/>
            <a:ext cx="7345363" cy="3931920"/>
          </a:xfrm>
        </p:spPr>
      </p:pic>
    </p:spTree>
    <p:extLst>
      <p:ext uri="{BB962C8B-B14F-4D97-AF65-F5344CB8AC3E}">
        <p14:creationId xmlns:p14="http://schemas.microsoft.com/office/powerpoint/2010/main" val="3828768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Capacity of wireless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Major issues to deal with:</a:t>
            </a:r>
          </a:p>
          <a:p>
            <a:r>
              <a:rPr lang="en-US" dirty="0" smtClean="0"/>
              <a:t>interference due to  broadcast nature of medium</a:t>
            </a:r>
          </a:p>
          <a:p>
            <a:r>
              <a:rPr lang="en-US" dirty="0" smtClean="0"/>
              <a:t>noise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664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Max-flow Min-cut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9"/>
            <a:ext cx="3566160" cy="318611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[Ford-Fulkerson, </a:t>
            </a:r>
            <a:r>
              <a:rPr lang="en-US" dirty="0" err="1" smtClean="0">
                <a:solidFill>
                  <a:srgbClr val="008000"/>
                </a:solidFill>
              </a:rPr>
              <a:t>Menger</a:t>
            </a:r>
            <a:r>
              <a:rPr lang="en-US" dirty="0" smtClean="0">
                <a:solidFill>
                  <a:srgbClr val="008000"/>
                </a:solidFill>
              </a:rPr>
              <a:t>]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G=(V,E)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directed graph with non-negative edge-capacities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ax </a:t>
            </a:r>
            <a:r>
              <a:rPr lang="en-US" dirty="0" smtClean="0">
                <a:solidFill>
                  <a:srgbClr val="FF0000"/>
                </a:solidFill>
              </a:rPr>
              <a:t>s-t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flow value equal to min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-t cut value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if capacities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integral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max flow can be chosen to be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integral</a:t>
            </a:r>
          </a:p>
          <a:p>
            <a:pPr marL="0" indent="0">
              <a:buNone/>
            </a:pPr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989987" y="3524850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868790" y="2783579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5868790" y="4233176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985910" y="2767106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985910" y="4233176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7805132" y="355779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1" name="Straight Arrow Connector 10"/>
          <p:cNvCxnSpPr>
            <a:stCxn id="5" idx="7"/>
            <a:endCxn id="6" idx="2"/>
          </p:cNvCxnSpPr>
          <p:nvPr/>
        </p:nvCxnSpPr>
        <p:spPr>
          <a:xfrm flipV="1">
            <a:off x="5193406" y="2915360"/>
            <a:ext cx="675383" cy="648087"/>
          </a:xfrm>
          <a:prstGeom prst="straightConnector1">
            <a:avLst/>
          </a:prstGeom>
          <a:ln w="38100" cmpd="sng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10" idx="3"/>
          </p:cNvCxnSpPr>
          <p:nvPr/>
        </p:nvCxnSpPr>
        <p:spPr>
          <a:xfrm flipV="1">
            <a:off x="7224230" y="3782760"/>
            <a:ext cx="615803" cy="554905"/>
          </a:xfrm>
          <a:prstGeom prst="straightConnector1">
            <a:avLst/>
          </a:prstGeom>
          <a:ln w="38100" cmpd="sng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5"/>
            <a:endCxn id="7" idx="2"/>
          </p:cNvCxnSpPr>
          <p:nvPr/>
        </p:nvCxnSpPr>
        <p:spPr>
          <a:xfrm>
            <a:off x="5193406" y="3749816"/>
            <a:ext cx="675383" cy="615141"/>
          </a:xfrm>
          <a:prstGeom prst="straightConnector1">
            <a:avLst/>
          </a:prstGeom>
          <a:ln w="38100" cmpd="sng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6"/>
            <a:endCxn id="8" idx="2"/>
          </p:cNvCxnSpPr>
          <p:nvPr/>
        </p:nvCxnSpPr>
        <p:spPr>
          <a:xfrm flipV="1">
            <a:off x="6107108" y="2898887"/>
            <a:ext cx="878802" cy="16473"/>
          </a:xfrm>
          <a:prstGeom prst="straightConnector1">
            <a:avLst/>
          </a:prstGeom>
          <a:ln w="38100" cmpd="sng">
            <a:solidFill>
              <a:schemeClr val="accent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6110245" y="4369509"/>
            <a:ext cx="878802" cy="16473"/>
          </a:xfrm>
          <a:prstGeom prst="straightConnector1">
            <a:avLst/>
          </a:prstGeom>
          <a:ln w="38100" cmpd="sng">
            <a:solidFill>
              <a:schemeClr val="accent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7224230" y="2915360"/>
            <a:ext cx="615803" cy="697505"/>
          </a:xfrm>
          <a:prstGeom prst="straightConnector1">
            <a:avLst/>
          </a:prstGeom>
          <a:ln w="38100" cmpd="sng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739359" y="3419081"/>
            <a:ext cx="4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043452" y="3414806"/>
            <a:ext cx="4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</a:t>
            </a:r>
          </a:p>
        </p:txBody>
      </p:sp>
      <p:cxnSp>
        <p:nvCxnSpPr>
          <p:cNvPr id="21" name="Straight Arrow Connector 20"/>
          <p:cNvCxnSpPr>
            <a:stCxn id="6" idx="5"/>
            <a:endCxn id="9" idx="1"/>
          </p:cNvCxnSpPr>
          <p:nvPr/>
        </p:nvCxnSpPr>
        <p:spPr>
          <a:xfrm>
            <a:off x="6072208" y="3008543"/>
            <a:ext cx="948603" cy="1263231"/>
          </a:xfrm>
          <a:prstGeom prst="straightConnector1">
            <a:avLst/>
          </a:prstGeom>
          <a:ln w="38100" cmpd="sng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31"/>
          <p:cNvSpPr/>
          <p:nvPr/>
        </p:nvSpPr>
        <p:spPr>
          <a:xfrm>
            <a:off x="5939460" y="2410463"/>
            <a:ext cx="808147" cy="2511778"/>
          </a:xfrm>
          <a:custGeom>
            <a:avLst/>
            <a:gdLst>
              <a:gd name="connsiteX0" fmla="*/ 555037 w 808147"/>
              <a:gd name="connsiteY0" fmla="*/ 0 h 2511778"/>
              <a:gd name="connsiteX1" fmla="*/ 780815 w 808147"/>
              <a:gd name="connsiteY1" fmla="*/ 1260593 h 2511778"/>
              <a:gd name="connsiteX2" fmla="*/ 0 w 808147"/>
              <a:gd name="connsiteY2" fmla="*/ 2511778 h 2511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8147" h="2511778">
                <a:moveTo>
                  <a:pt x="555037" y="0"/>
                </a:moveTo>
                <a:cubicBezTo>
                  <a:pt x="714179" y="420981"/>
                  <a:pt x="873321" y="841963"/>
                  <a:pt x="780815" y="1260593"/>
                </a:cubicBezTo>
                <a:cubicBezTo>
                  <a:pt x="688309" y="1679223"/>
                  <a:pt x="0" y="2511778"/>
                  <a:pt x="0" y="2511778"/>
                </a:cubicBezTo>
              </a:path>
            </a:pathLst>
          </a:cu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099332" y="2924084"/>
            <a:ext cx="413926" cy="37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099332" y="4016463"/>
            <a:ext cx="413926" cy="37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192473" y="2420262"/>
            <a:ext cx="413926" cy="37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072208" y="3338880"/>
            <a:ext cx="413926" cy="37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399436" y="4337665"/>
            <a:ext cx="413926" cy="37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520799" y="2898887"/>
            <a:ext cx="413926" cy="37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456346" y="3998690"/>
            <a:ext cx="413926" cy="37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418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Capacity of wireless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Recent work:  </a:t>
            </a:r>
            <a:r>
              <a:rPr lang="en-US" i="1" dirty="0" smtClean="0"/>
              <a:t>understand/model/approximate </a:t>
            </a:r>
            <a:r>
              <a:rPr lang="en-US" i="1" dirty="0"/>
              <a:t>wireless networks via </a:t>
            </a:r>
            <a:r>
              <a:rPr lang="en-US" i="1" dirty="0" err="1"/>
              <a:t>wireline</a:t>
            </a:r>
            <a:r>
              <a:rPr lang="en-US" i="1" dirty="0"/>
              <a:t> </a:t>
            </a:r>
            <a:r>
              <a:rPr lang="en-US" i="1" dirty="0" smtClean="0"/>
              <a:t>networks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Linear deterministic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networks </a:t>
            </a:r>
            <a:r>
              <a:rPr lang="en-US" dirty="0" smtClean="0">
                <a:solidFill>
                  <a:srgbClr val="008000"/>
                </a:solidFill>
              </a:rPr>
              <a:t>[Avestimehr-Diggavi-Tse’09]</a:t>
            </a:r>
          </a:p>
          <a:p>
            <a:pPr lvl="1"/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Unicast/multicast (single source)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. Connection to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polylinking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systems and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submodular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flows </a:t>
            </a:r>
            <a:r>
              <a:rPr lang="en-US" dirty="0" smtClean="0">
                <a:solidFill>
                  <a:srgbClr val="008000"/>
                </a:solidFill>
              </a:rPr>
              <a:t>[Goemans-Iwata-Zenklusen’09]</a:t>
            </a:r>
          </a:p>
          <a:p>
            <a:r>
              <a:rPr lang="en-US" dirty="0" err="1">
                <a:solidFill>
                  <a:srgbClr val="37362E"/>
                </a:solidFill>
              </a:rPr>
              <a:t>Polymatroidal</a:t>
            </a:r>
            <a:r>
              <a:rPr lang="en-US" dirty="0">
                <a:solidFill>
                  <a:srgbClr val="37362E"/>
                </a:solidFill>
              </a:rPr>
              <a:t> </a:t>
            </a:r>
            <a:r>
              <a:rPr lang="en-US" dirty="0" smtClean="0">
                <a:solidFill>
                  <a:srgbClr val="37362E"/>
                </a:solidFill>
              </a:rPr>
              <a:t>networks </a:t>
            </a:r>
            <a:r>
              <a:rPr lang="en-US" dirty="0" smtClean="0">
                <a:solidFill>
                  <a:srgbClr val="008000"/>
                </a:solidFill>
              </a:rPr>
              <a:t>[Kannan-Viswanath’11]</a:t>
            </a:r>
          </a:p>
          <a:p>
            <a:pPr lvl="1"/>
            <a:r>
              <a:rPr lang="en-US" i="1" dirty="0" smtClean="0">
                <a:solidFill>
                  <a:srgbClr val="3D484D"/>
                </a:solidFill>
              </a:rPr>
              <a:t>Multiple unicast. </a:t>
            </a:r>
            <a:endParaRPr lang="en-US" i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412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Directed </a:t>
            </a:r>
            <a:r>
              <a:rPr lang="en-US" sz="3600" dirty="0" err="1" smtClean="0"/>
              <a:t>Polymatroidal</a:t>
            </a:r>
            <a:r>
              <a:rPr lang="en-US" sz="3600" dirty="0" smtClean="0"/>
              <a:t> Networks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[Lawler-Martel’82, Hassin’79]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Directed graph </a:t>
            </a:r>
            <a:r>
              <a:rPr lang="en-US" dirty="0" smtClean="0">
                <a:solidFill>
                  <a:srgbClr val="FF0000"/>
                </a:solidFill>
              </a:rPr>
              <a:t>G=(V,E)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For each node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two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polymatroids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½</a:t>
            </a:r>
            <a:r>
              <a:rPr lang="en-US" baseline="-25000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v</a:t>
            </a:r>
            <a:r>
              <a:rPr lang="en-US" baseline="30000" dirty="0" smtClean="0">
                <a:solidFill>
                  <a:srgbClr val="FF0000"/>
                </a:solidFill>
              </a:rPr>
              <a:t>-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with ground set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±</a:t>
            </a:r>
            <a:r>
              <a:rPr lang="en-US" baseline="30000" dirty="0">
                <a:solidFill>
                  <a:srgbClr val="FF0000"/>
                </a:solidFill>
              </a:rPr>
              <a:t>- </a:t>
            </a:r>
            <a:r>
              <a:rPr lang="en-US" dirty="0" smtClean="0">
                <a:solidFill>
                  <a:srgbClr val="FF0000"/>
                </a:solidFill>
              </a:rPr>
              <a:t>(v)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½</a:t>
            </a:r>
            <a:r>
              <a:rPr lang="en-US" baseline="-25000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v</a:t>
            </a:r>
            <a:r>
              <a:rPr lang="en-US" baseline="30000" dirty="0" smtClean="0">
                <a:solidFill>
                  <a:srgbClr val="FF0000"/>
                </a:solidFill>
              </a:rPr>
              <a:t>+</a:t>
            </a:r>
            <a:r>
              <a:rPr lang="en-US" baseline="30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with ground set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±</a:t>
            </a:r>
            <a:r>
              <a:rPr lang="en-US" baseline="30000" dirty="0" smtClean="0">
                <a:solidFill>
                  <a:srgbClr val="FF0000"/>
                </a:solidFill>
              </a:rPr>
              <a:t>+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v)</a:t>
            </a:r>
          </a:p>
          <a:p>
            <a:pPr marL="350838" lvl="1" indent="0">
              <a:buNone/>
            </a:pPr>
            <a:endParaRPr lang="en-US" baseline="30000" dirty="0" smtClean="0">
              <a:solidFill>
                <a:srgbClr val="008000"/>
              </a:solidFill>
            </a:endParaRPr>
          </a:p>
          <a:p>
            <a:pPr marL="350838" lvl="1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baseline="-25000" dirty="0">
                <a:solidFill>
                  <a:srgbClr val="FF0000"/>
                </a:solidFill>
                <a:latin typeface="Symbol"/>
                <a:sym typeface="Symbol"/>
              </a:rPr>
              <a:t> </a:t>
            </a:r>
            <a:r>
              <a:rPr lang="en-US" baseline="-25000" dirty="0" smtClean="0">
                <a:solidFill>
                  <a:srgbClr val="FF0000"/>
                </a:solidFill>
              </a:rPr>
              <a:t>e </a:t>
            </a:r>
            <a:r>
              <a:rPr lang="en-US" baseline="-25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baseline="-25000" dirty="0" smtClean="0">
                <a:solidFill>
                  <a:srgbClr val="FF0000"/>
                </a:solidFill>
              </a:rPr>
              <a:t> S</a:t>
            </a:r>
            <a:r>
              <a:rPr lang="en-US" dirty="0" smtClean="0">
                <a:solidFill>
                  <a:srgbClr val="FF0000"/>
                </a:solidFill>
              </a:rPr>
              <a:t> f(e)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½</a:t>
            </a:r>
            <a:r>
              <a:rPr lang="en-US" baseline="-25000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v</a:t>
            </a:r>
            <a:r>
              <a:rPr lang="en-US" baseline="30000" dirty="0" smtClean="0">
                <a:solidFill>
                  <a:srgbClr val="FF0000"/>
                </a:solidFill>
              </a:rPr>
              <a:t>- </a:t>
            </a:r>
            <a:r>
              <a:rPr lang="en-US" dirty="0" smtClean="0">
                <a:solidFill>
                  <a:srgbClr val="FF0000"/>
                </a:solidFill>
              </a:rPr>
              <a:t>(S) 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for all </a:t>
            </a:r>
            <a:r>
              <a:rPr lang="en-US" dirty="0" smtClean="0">
                <a:solidFill>
                  <a:srgbClr val="FF0000"/>
                </a:solidFill>
              </a:rPr>
              <a:t>S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±</a:t>
            </a:r>
            <a:r>
              <a:rPr lang="en-US" baseline="30000" dirty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marL="350838" lvl="1" indent="0">
              <a:buNone/>
            </a:pP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 </a:t>
            </a:r>
            <a:r>
              <a:rPr lang="en-US" baseline="-25000" dirty="0" smtClean="0">
                <a:solidFill>
                  <a:srgbClr val="FF0000"/>
                </a:solidFill>
                <a:latin typeface="Symbol"/>
                <a:sym typeface="Symbol"/>
              </a:rPr>
              <a:t> </a:t>
            </a:r>
            <a:r>
              <a:rPr lang="en-US" baseline="-25000" dirty="0">
                <a:solidFill>
                  <a:srgbClr val="FF0000"/>
                </a:solidFill>
              </a:rPr>
              <a:t>e </a:t>
            </a:r>
            <a:r>
              <a:rPr lang="en-US" baseline="-250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baseline="-25000" dirty="0">
                <a:solidFill>
                  <a:srgbClr val="FF0000"/>
                </a:solidFill>
              </a:rPr>
              <a:t> S</a:t>
            </a:r>
            <a:r>
              <a:rPr lang="en-US" dirty="0">
                <a:solidFill>
                  <a:srgbClr val="FF0000"/>
                </a:solidFill>
              </a:rPr>
              <a:t> f(e) </a:t>
            </a: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½</a:t>
            </a:r>
            <a:r>
              <a:rPr lang="en-US" baseline="-25000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v</a:t>
            </a:r>
            <a:r>
              <a:rPr lang="en-US" baseline="30000" dirty="0" smtClean="0">
                <a:solidFill>
                  <a:srgbClr val="FF0000"/>
                </a:solidFill>
              </a:rPr>
              <a:t>+ </a:t>
            </a:r>
            <a:r>
              <a:rPr lang="en-US" dirty="0">
                <a:solidFill>
                  <a:srgbClr val="FF0000"/>
                </a:solidFill>
              </a:rPr>
              <a:t>(S)  </a:t>
            </a:r>
            <a:r>
              <a:rPr lang="en-US" dirty="0">
                <a:solidFill>
                  <a:srgbClr val="3D484D"/>
                </a:solidFill>
              </a:rPr>
              <a:t>for all </a:t>
            </a:r>
            <a:r>
              <a:rPr lang="en-US" dirty="0">
                <a:solidFill>
                  <a:srgbClr val="FF0000"/>
                </a:solidFill>
              </a:rPr>
              <a:t>S </a:t>
            </a: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µ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±</a:t>
            </a:r>
            <a:r>
              <a:rPr lang="en-US" baseline="30000" dirty="0" smtClean="0">
                <a:solidFill>
                  <a:srgbClr val="FF0000"/>
                </a:solidFill>
              </a:rPr>
              <a:t>+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v)</a:t>
            </a:r>
          </a:p>
          <a:p>
            <a:pPr marL="350838" lvl="1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350838" lvl="1" indent="0">
              <a:buNone/>
            </a:pP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7577196" y="4084799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5" name="Straight Arrow Connector 4"/>
          <p:cNvCxnSpPr>
            <a:endCxn id="4" idx="1"/>
          </p:cNvCxnSpPr>
          <p:nvPr/>
        </p:nvCxnSpPr>
        <p:spPr>
          <a:xfrm>
            <a:off x="6738180" y="3793535"/>
            <a:ext cx="873917" cy="3298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endCxn id="4" idx="2"/>
          </p:cNvCxnSpPr>
          <p:nvPr/>
        </p:nvCxnSpPr>
        <p:spPr>
          <a:xfrm flipV="1">
            <a:off x="6597065" y="4216581"/>
            <a:ext cx="980131" cy="1317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endCxn id="4" idx="3"/>
          </p:cNvCxnSpPr>
          <p:nvPr/>
        </p:nvCxnSpPr>
        <p:spPr>
          <a:xfrm flipV="1">
            <a:off x="6738180" y="4309764"/>
            <a:ext cx="873917" cy="5693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815516" y="4024674"/>
            <a:ext cx="465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>
            <a:endCxn id="4" idx="0"/>
          </p:cNvCxnSpPr>
          <p:nvPr/>
        </p:nvCxnSpPr>
        <p:spPr>
          <a:xfrm>
            <a:off x="6825020" y="3359313"/>
            <a:ext cx="871336" cy="7254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780615" y="3793535"/>
            <a:ext cx="587652" cy="3362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5"/>
          </p:cNvCxnSpPr>
          <p:nvPr/>
        </p:nvCxnSpPr>
        <p:spPr>
          <a:xfrm>
            <a:off x="7780615" y="4309764"/>
            <a:ext cx="587652" cy="346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6516092" y="4747309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6358745" y="4216581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6499860" y="3603096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6597065" y="317464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8368267" y="4609616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8368267" y="3602789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411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s-t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Flow from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: “standard flow” with </a:t>
            </a:r>
            <a:r>
              <a:rPr lang="en-US" dirty="0" err="1" smtClean="0"/>
              <a:t>polymatroidal</a:t>
            </a:r>
            <a:r>
              <a:rPr lang="en-US" dirty="0" smtClean="0"/>
              <a:t> capacity constraints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974797" y="4337551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853600" y="3596280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53600" y="504587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970720" y="357980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970720" y="504587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789942" y="4370496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0" name="Straight Arrow Connector 9"/>
          <p:cNvCxnSpPr>
            <a:stCxn id="4" idx="7"/>
            <a:endCxn id="5" idx="2"/>
          </p:cNvCxnSpPr>
          <p:nvPr/>
        </p:nvCxnSpPr>
        <p:spPr>
          <a:xfrm flipV="1">
            <a:off x="3178216" y="3728061"/>
            <a:ext cx="675383" cy="648087"/>
          </a:xfrm>
          <a:prstGeom prst="straightConnector1">
            <a:avLst/>
          </a:prstGeom>
          <a:ln w="38100" cmpd="sng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9" idx="3"/>
          </p:cNvCxnSpPr>
          <p:nvPr/>
        </p:nvCxnSpPr>
        <p:spPr>
          <a:xfrm flipV="1">
            <a:off x="5209040" y="4595461"/>
            <a:ext cx="615803" cy="554905"/>
          </a:xfrm>
          <a:prstGeom prst="straightConnector1">
            <a:avLst/>
          </a:prstGeom>
          <a:ln w="38100" cmpd="sng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5"/>
            <a:endCxn id="6" idx="2"/>
          </p:cNvCxnSpPr>
          <p:nvPr/>
        </p:nvCxnSpPr>
        <p:spPr>
          <a:xfrm>
            <a:off x="3178216" y="4562517"/>
            <a:ext cx="675383" cy="615141"/>
          </a:xfrm>
          <a:prstGeom prst="straightConnector1">
            <a:avLst/>
          </a:prstGeom>
          <a:ln w="38100" cmpd="sng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6"/>
            <a:endCxn id="7" idx="2"/>
          </p:cNvCxnSpPr>
          <p:nvPr/>
        </p:nvCxnSpPr>
        <p:spPr>
          <a:xfrm flipV="1">
            <a:off x="4091918" y="3711588"/>
            <a:ext cx="878802" cy="16473"/>
          </a:xfrm>
          <a:prstGeom prst="straightConnector1">
            <a:avLst/>
          </a:prstGeom>
          <a:ln w="38100" cmpd="sng">
            <a:solidFill>
              <a:schemeClr val="accent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095055" y="5182210"/>
            <a:ext cx="878802" cy="16473"/>
          </a:xfrm>
          <a:prstGeom prst="straightConnector1">
            <a:avLst/>
          </a:prstGeom>
          <a:ln w="38100" cmpd="sng">
            <a:solidFill>
              <a:schemeClr val="accent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209040" y="3728061"/>
            <a:ext cx="615803" cy="697505"/>
          </a:xfrm>
          <a:prstGeom prst="straightConnector1">
            <a:avLst/>
          </a:prstGeom>
          <a:ln w="38100" cmpd="sng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724169" y="4231782"/>
            <a:ext cx="4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</a:p>
        </p:txBody>
      </p:sp>
      <p:cxnSp>
        <p:nvCxnSpPr>
          <p:cNvPr id="17" name="Straight Arrow Connector 16"/>
          <p:cNvCxnSpPr>
            <a:stCxn id="5" idx="5"/>
            <a:endCxn id="8" idx="1"/>
          </p:cNvCxnSpPr>
          <p:nvPr/>
        </p:nvCxnSpPr>
        <p:spPr>
          <a:xfrm>
            <a:off x="4057018" y="3821244"/>
            <a:ext cx="948603" cy="1263231"/>
          </a:xfrm>
          <a:prstGeom prst="straightConnector1">
            <a:avLst/>
          </a:prstGeom>
          <a:ln w="38100" cmpd="sng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084142" y="3736785"/>
            <a:ext cx="413926" cy="37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084142" y="4829164"/>
            <a:ext cx="555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177282" y="3232963"/>
            <a:ext cx="620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505608" y="3711588"/>
            <a:ext cx="522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441156" y="4811391"/>
            <a:ext cx="413926" cy="37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137946" y="4156744"/>
            <a:ext cx="620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273164" y="5150366"/>
            <a:ext cx="620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8" name="Freeform 27"/>
          <p:cNvSpPr/>
          <p:nvPr/>
        </p:nvSpPr>
        <p:spPr>
          <a:xfrm>
            <a:off x="3346989" y="4200167"/>
            <a:ext cx="304007" cy="499355"/>
          </a:xfrm>
          <a:custGeom>
            <a:avLst/>
            <a:gdLst>
              <a:gd name="connsiteX0" fmla="*/ 21710 w 304007"/>
              <a:gd name="connsiteY0" fmla="*/ 0 h 499355"/>
              <a:gd name="connsiteX1" fmla="*/ 303940 w 304007"/>
              <a:gd name="connsiteY1" fmla="*/ 303955 h 499355"/>
              <a:gd name="connsiteX2" fmla="*/ 0 w 304007"/>
              <a:gd name="connsiteY2" fmla="*/ 499355 h 499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4007" h="499355">
                <a:moveTo>
                  <a:pt x="21710" y="0"/>
                </a:moveTo>
                <a:cubicBezTo>
                  <a:pt x="164634" y="110364"/>
                  <a:pt x="307558" y="220729"/>
                  <a:pt x="303940" y="303955"/>
                </a:cubicBezTo>
                <a:cubicBezTo>
                  <a:pt x="300322" y="387181"/>
                  <a:pt x="0" y="499355"/>
                  <a:pt x="0" y="499355"/>
                </a:cubicBezTo>
              </a:path>
            </a:pathLst>
          </a:cu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4215390" y="3711667"/>
            <a:ext cx="261623" cy="325666"/>
          </a:xfrm>
          <a:custGeom>
            <a:avLst/>
            <a:gdLst>
              <a:gd name="connsiteX0" fmla="*/ 75986 w 261623"/>
              <a:gd name="connsiteY0" fmla="*/ 0 h 325666"/>
              <a:gd name="connsiteX1" fmla="*/ 260521 w 261623"/>
              <a:gd name="connsiteY1" fmla="*/ 249677 h 325666"/>
              <a:gd name="connsiteX2" fmla="*/ 0 w 261623"/>
              <a:gd name="connsiteY2" fmla="*/ 325666 h 325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1623" h="325666">
                <a:moveTo>
                  <a:pt x="75986" y="0"/>
                </a:moveTo>
                <a:cubicBezTo>
                  <a:pt x="174585" y="97699"/>
                  <a:pt x="273185" y="195399"/>
                  <a:pt x="260521" y="249677"/>
                </a:cubicBezTo>
                <a:cubicBezTo>
                  <a:pt x="247857" y="303955"/>
                  <a:pt x="0" y="325666"/>
                  <a:pt x="0" y="325666"/>
                </a:cubicBezTo>
              </a:path>
            </a:pathLst>
          </a:cu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4442817" y="4699522"/>
            <a:ext cx="282759" cy="477645"/>
          </a:xfrm>
          <a:custGeom>
            <a:avLst/>
            <a:gdLst>
              <a:gd name="connsiteX0" fmla="*/ 282759 w 282759"/>
              <a:gd name="connsiteY0" fmla="*/ 0 h 477645"/>
              <a:gd name="connsiteX1" fmla="*/ 529 w 282759"/>
              <a:gd name="connsiteY1" fmla="*/ 238823 h 477645"/>
              <a:gd name="connsiteX2" fmla="*/ 206774 w 282759"/>
              <a:gd name="connsiteY2" fmla="*/ 477645 h 477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2759" h="477645">
                <a:moveTo>
                  <a:pt x="282759" y="0"/>
                </a:moveTo>
                <a:cubicBezTo>
                  <a:pt x="147976" y="79608"/>
                  <a:pt x="13193" y="159216"/>
                  <a:pt x="529" y="238823"/>
                </a:cubicBezTo>
                <a:cubicBezTo>
                  <a:pt x="-12135" y="318430"/>
                  <a:pt x="206774" y="477645"/>
                  <a:pt x="206774" y="477645"/>
                </a:cubicBezTo>
              </a:path>
            </a:pathLst>
          </a:cu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5300132" y="4156744"/>
            <a:ext cx="358976" cy="586201"/>
          </a:xfrm>
          <a:custGeom>
            <a:avLst/>
            <a:gdLst>
              <a:gd name="connsiteX0" fmla="*/ 282991 w 358976"/>
              <a:gd name="connsiteY0" fmla="*/ 0 h 586201"/>
              <a:gd name="connsiteX1" fmla="*/ 761 w 358976"/>
              <a:gd name="connsiteY1" fmla="*/ 217112 h 586201"/>
              <a:gd name="connsiteX2" fmla="*/ 358976 w 358976"/>
              <a:gd name="connsiteY2" fmla="*/ 586201 h 586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8976" h="586201">
                <a:moveTo>
                  <a:pt x="282991" y="0"/>
                </a:moveTo>
                <a:cubicBezTo>
                  <a:pt x="135544" y="59706"/>
                  <a:pt x="-11903" y="119412"/>
                  <a:pt x="761" y="217112"/>
                </a:cubicBezTo>
                <a:cubicBezTo>
                  <a:pt x="13425" y="314812"/>
                  <a:pt x="358976" y="586201"/>
                  <a:pt x="358976" y="586201"/>
                </a:cubicBezTo>
              </a:path>
            </a:pathLst>
          </a:cu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640074" y="4154137"/>
            <a:ext cx="413926" cy="37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56655" y="3828228"/>
            <a:ext cx="548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1.2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095055" y="4601114"/>
            <a:ext cx="548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1.6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027230" y="4142087"/>
            <a:ext cx="413926" cy="37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28262" y="4236033"/>
            <a:ext cx="4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79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cap. of a cut?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Assign each edge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a,b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of cut to either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</a:p>
          <a:p>
            <a:pPr marL="0" indent="0">
              <a:buNone/>
            </a:pPr>
            <a:r>
              <a:rPr lang="en-US" dirty="0" smtClean="0"/>
              <a:t>Value = sum of function values on assigned sets</a:t>
            </a:r>
          </a:p>
          <a:p>
            <a:pPr marL="0" indent="0">
              <a:buNone/>
            </a:pPr>
            <a:r>
              <a:rPr lang="en-US" dirty="0" smtClean="0"/>
              <a:t>Optimize over all assignments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min{1+1+1, 1.2+1, 1.6+1}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5206483" y="4427533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085286" y="3686262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085286" y="5135859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202406" y="3669789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202406" y="5135859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021628" y="4460478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0" name="Straight Arrow Connector 9"/>
          <p:cNvCxnSpPr>
            <a:stCxn id="4" idx="7"/>
            <a:endCxn id="5" idx="2"/>
          </p:cNvCxnSpPr>
          <p:nvPr/>
        </p:nvCxnSpPr>
        <p:spPr>
          <a:xfrm flipV="1">
            <a:off x="5409902" y="3818043"/>
            <a:ext cx="675383" cy="648087"/>
          </a:xfrm>
          <a:prstGeom prst="straightConnector1">
            <a:avLst/>
          </a:prstGeom>
          <a:ln w="38100" cmpd="sng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9" idx="3"/>
          </p:cNvCxnSpPr>
          <p:nvPr/>
        </p:nvCxnSpPr>
        <p:spPr>
          <a:xfrm flipV="1">
            <a:off x="7440726" y="4685443"/>
            <a:ext cx="615803" cy="554905"/>
          </a:xfrm>
          <a:prstGeom prst="straightConnector1">
            <a:avLst/>
          </a:prstGeom>
          <a:ln w="38100" cmpd="sng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5"/>
            <a:endCxn id="6" idx="2"/>
          </p:cNvCxnSpPr>
          <p:nvPr/>
        </p:nvCxnSpPr>
        <p:spPr>
          <a:xfrm>
            <a:off x="5409902" y="4652499"/>
            <a:ext cx="675383" cy="615141"/>
          </a:xfrm>
          <a:prstGeom prst="straightConnector1">
            <a:avLst/>
          </a:prstGeom>
          <a:ln w="38100" cmpd="sng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6"/>
            <a:endCxn id="7" idx="2"/>
          </p:cNvCxnSpPr>
          <p:nvPr/>
        </p:nvCxnSpPr>
        <p:spPr>
          <a:xfrm flipV="1">
            <a:off x="6323604" y="3801570"/>
            <a:ext cx="878802" cy="16473"/>
          </a:xfrm>
          <a:prstGeom prst="straightConnector1">
            <a:avLst/>
          </a:prstGeom>
          <a:ln w="38100" cmpd="sng">
            <a:solidFill>
              <a:schemeClr val="accent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326741" y="5272192"/>
            <a:ext cx="878802" cy="16473"/>
          </a:xfrm>
          <a:prstGeom prst="straightConnector1">
            <a:avLst/>
          </a:prstGeom>
          <a:ln w="38100" cmpd="sng">
            <a:solidFill>
              <a:schemeClr val="accent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440726" y="3818043"/>
            <a:ext cx="615803" cy="697505"/>
          </a:xfrm>
          <a:prstGeom prst="straightConnector1">
            <a:avLst/>
          </a:prstGeom>
          <a:ln w="38100" cmpd="sng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955855" y="4321764"/>
            <a:ext cx="4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</a:p>
        </p:txBody>
      </p:sp>
      <p:cxnSp>
        <p:nvCxnSpPr>
          <p:cNvPr id="17" name="Straight Arrow Connector 16"/>
          <p:cNvCxnSpPr>
            <a:stCxn id="5" idx="5"/>
            <a:endCxn id="8" idx="1"/>
          </p:cNvCxnSpPr>
          <p:nvPr/>
        </p:nvCxnSpPr>
        <p:spPr>
          <a:xfrm>
            <a:off x="6288704" y="3911226"/>
            <a:ext cx="948603" cy="1263231"/>
          </a:xfrm>
          <a:prstGeom prst="straightConnector1">
            <a:avLst/>
          </a:prstGeom>
          <a:ln w="38100" cmpd="sng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315828" y="3826767"/>
            <a:ext cx="413926" cy="37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315828" y="4919146"/>
            <a:ext cx="555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408968" y="3322945"/>
            <a:ext cx="620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737294" y="3801570"/>
            <a:ext cx="522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672842" y="4901373"/>
            <a:ext cx="413926" cy="37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369632" y="4246726"/>
            <a:ext cx="620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504850" y="5240348"/>
            <a:ext cx="620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5578675" y="4290149"/>
            <a:ext cx="304007" cy="499355"/>
          </a:xfrm>
          <a:custGeom>
            <a:avLst/>
            <a:gdLst>
              <a:gd name="connsiteX0" fmla="*/ 21710 w 304007"/>
              <a:gd name="connsiteY0" fmla="*/ 0 h 499355"/>
              <a:gd name="connsiteX1" fmla="*/ 303940 w 304007"/>
              <a:gd name="connsiteY1" fmla="*/ 303955 h 499355"/>
              <a:gd name="connsiteX2" fmla="*/ 0 w 304007"/>
              <a:gd name="connsiteY2" fmla="*/ 499355 h 499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4007" h="499355">
                <a:moveTo>
                  <a:pt x="21710" y="0"/>
                </a:moveTo>
                <a:cubicBezTo>
                  <a:pt x="164634" y="110364"/>
                  <a:pt x="307558" y="220729"/>
                  <a:pt x="303940" y="303955"/>
                </a:cubicBezTo>
                <a:cubicBezTo>
                  <a:pt x="300322" y="387181"/>
                  <a:pt x="0" y="499355"/>
                  <a:pt x="0" y="499355"/>
                </a:cubicBezTo>
              </a:path>
            </a:pathLst>
          </a:cu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447076" y="3801649"/>
            <a:ext cx="261623" cy="325666"/>
          </a:xfrm>
          <a:custGeom>
            <a:avLst/>
            <a:gdLst>
              <a:gd name="connsiteX0" fmla="*/ 75986 w 261623"/>
              <a:gd name="connsiteY0" fmla="*/ 0 h 325666"/>
              <a:gd name="connsiteX1" fmla="*/ 260521 w 261623"/>
              <a:gd name="connsiteY1" fmla="*/ 249677 h 325666"/>
              <a:gd name="connsiteX2" fmla="*/ 0 w 261623"/>
              <a:gd name="connsiteY2" fmla="*/ 325666 h 325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1623" h="325666">
                <a:moveTo>
                  <a:pt x="75986" y="0"/>
                </a:moveTo>
                <a:cubicBezTo>
                  <a:pt x="174585" y="97699"/>
                  <a:pt x="273185" y="195399"/>
                  <a:pt x="260521" y="249677"/>
                </a:cubicBezTo>
                <a:cubicBezTo>
                  <a:pt x="247857" y="303955"/>
                  <a:pt x="0" y="325666"/>
                  <a:pt x="0" y="325666"/>
                </a:cubicBezTo>
              </a:path>
            </a:pathLst>
          </a:cu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674503" y="4789504"/>
            <a:ext cx="282759" cy="477645"/>
          </a:xfrm>
          <a:custGeom>
            <a:avLst/>
            <a:gdLst>
              <a:gd name="connsiteX0" fmla="*/ 282759 w 282759"/>
              <a:gd name="connsiteY0" fmla="*/ 0 h 477645"/>
              <a:gd name="connsiteX1" fmla="*/ 529 w 282759"/>
              <a:gd name="connsiteY1" fmla="*/ 238823 h 477645"/>
              <a:gd name="connsiteX2" fmla="*/ 206774 w 282759"/>
              <a:gd name="connsiteY2" fmla="*/ 477645 h 477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2759" h="477645">
                <a:moveTo>
                  <a:pt x="282759" y="0"/>
                </a:moveTo>
                <a:cubicBezTo>
                  <a:pt x="147976" y="79608"/>
                  <a:pt x="13193" y="159216"/>
                  <a:pt x="529" y="238823"/>
                </a:cubicBezTo>
                <a:cubicBezTo>
                  <a:pt x="-12135" y="318430"/>
                  <a:pt x="206774" y="477645"/>
                  <a:pt x="206774" y="477645"/>
                </a:cubicBezTo>
              </a:path>
            </a:pathLst>
          </a:cu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7531818" y="4246726"/>
            <a:ext cx="358976" cy="586201"/>
          </a:xfrm>
          <a:custGeom>
            <a:avLst/>
            <a:gdLst>
              <a:gd name="connsiteX0" fmla="*/ 282991 w 358976"/>
              <a:gd name="connsiteY0" fmla="*/ 0 h 586201"/>
              <a:gd name="connsiteX1" fmla="*/ 761 w 358976"/>
              <a:gd name="connsiteY1" fmla="*/ 217112 h 586201"/>
              <a:gd name="connsiteX2" fmla="*/ 358976 w 358976"/>
              <a:gd name="connsiteY2" fmla="*/ 586201 h 586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8976" h="586201">
                <a:moveTo>
                  <a:pt x="282991" y="0"/>
                </a:moveTo>
                <a:cubicBezTo>
                  <a:pt x="135544" y="59706"/>
                  <a:pt x="-11903" y="119412"/>
                  <a:pt x="761" y="217112"/>
                </a:cubicBezTo>
                <a:cubicBezTo>
                  <a:pt x="13425" y="314812"/>
                  <a:pt x="358976" y="586201"/>
                  <a:pt x="358976" y="586201"/>
                </a:cubicBezTo>
              </a:path>
            </a:pathLst>
          </a:cu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871760" y="4244119"/>
            <a:ext cx="413926" cy="37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88341" y="3918210"/>
            <a:ext cx="548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1.2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26741" y="4691096"/>
            <a:ext cx="548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1.6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258916" y="4232069"/>
            <a:ext cx="413926" cy="37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259948" y="4326015"/>
            <a:ext cx="4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6703955" y="3292372"/>
            <a:ext cx="477794" cy="2442501"/>
          </a:xfrm>
          <a:custGeom>
            <a:avLst/>
            <a:gdLst>
              <a:gd name="connsiteX0" fmla="*/ 0 w 477794"/>
              <a:gd name="connsiteY0" fmla="*/ 2442501 h 2442501"/>
              <a:gd name="connsiteX1" fmla="*/ 477621 w 477794"/>
              <a:gd name="connsiteY1" fmla="*/ 1280956 h 2442501"/>
              <a:gd name="connsiteX2" fmla="*/ 43421 w 477794"/>
              <a:gd name="connsiteY2" fmla="*/ 0 h 2442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7794" h="2442501">
                <a:moveTo>
                  <a:pt x="0" y="2442501"/>
                </a:moveTo>
                <a:cubicBezTo>
                  <a:pt x="235192" y="2065270"/>
                  <a:pt x="470384" y="1688039"/>
                  <a:pt x="477621" y="1280956"/>
                </a:cubicBezTo>
                <a:cubicBezTo>
                  <a:pt x="484858" y="873873"/>
                  <a:pt x="264139" y="436936"/>
                  <a:pt x="43421" y="0"/>
                </a:cubicBezTo>
              </a:path>
            </a:pathLst>
          </a:cu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60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cap. of a cut?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Other possibilities and why they don’t work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assign edges to both ends and take average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assign edges to both ends and take minimum</a:t>
            </a:r>
          </a:p>
          <a:p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418162" y="4519086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579115" y="3998229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579115" y="5037023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579115" y="448704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1" name="Straight Arrow Connector 10"/>
          <p:cNvCxnSpPr>
            <a:endCxn id="7" idx="2"/>
          </p:cNvCxnSpPr>
          <p:nvPr/>
        </p:nvCxnSpPr>
        <p:spPr>
          <a:xfrm flipV="1">
            <a:off x="3656482" y="4130011"/>
            <a:ext cx="922633" cy="461936"/>
          </a:xfrm>
          <a:prstGeom prst="straightConnector1">
            <a:avLst/>
          </a:prstGeom>
          <a:ln w="38100" cmpd="sng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36" idx="1"/>
          </p:cNvCxnSpPr>
          <p:nvPr/>
        </p:nvCxnSpPr>
        <p:spPr>
          <a:xfrm flipH="1" flipV="1">
            <a:off x="3656483" y="5169320"/>
            <a:ext cx="957533" cy="425652"/>
          </a:xfrm>
          <a:prstGeom prst="straightConnector1">
            <a:avLst/>
          </a:prstGeom>
          <a:ln w="38100" cmpd="sng"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39" idx="6"/>
          </p:cNvCxnSpPr>
          <p:nvPr/>
        </p:nvCxnSpPr>
        <p:spPr>
          <a:xfrm flipH="1" flipV="1">
            <a:off x="3656482" y="5688156"/>
            <a:ext cx="922634" cy="5903"/>
          </a:xfrm>
          <a:prstGeom prst="straightConnector1">
            <a:avLst/>
          </a:prstGeom>
          <a:ln w="38100" cmpd="sng">
            <a:solidFill>
              <a:schemeClr val="accent1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656482" y="4618831"/>
            <a:ext cx="922633" cy="2"/>
          </a:xfrm>
          <a:prstGeom prst="straightConnector1">
            <a:avLst/>
          </a:prstGeom>
          <a:ln w="38100" cmpd="sng">
            <a:solidFill>
              <a:schemeClr val="accent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8" idx="2"/>
          </p:cNvCxnSpPr>
          <p:nvPr/>
        </p:nvCxnSpPr>
        <p:spPr>
          <a:xfrm>
            <a:off x="3656482" y="4688270"/>
            <a:ext cx="922633" cy="480535"/>
          </a:xfrm>
          <a:prstGeom prst="straightConnector1">
            <a:avLst/>
          </a:prstGeom>
          <a:ln w="38100" cmpd="sng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6" idx="3"/>
            <a:endCxn id="38" idx="6"/>
          </p:cNvCxnSpPr>
          <p:nvPr/>
        </p:nvCxnSpPr>
        <p:spPr>
          <a:xfrm flipH="1">
            <a:off x="3656482" y="5781339"/>
            <a:ext cx="957534" cy="424754"/>
          </a:xfrm>
          <a:prstGeom prst="straightConnector1">
            <a:avLst/>
          </a:prstGeom>
          <a:ln w="38100" cmpd="sng"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579115" y="5556374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3418162" y="503551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3418162" y="6074311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3418162" y="5556374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49" name="Freeform 48"/>
          <p:cNvSpPr/>
          <p:nvPr/>
        </p:nvSpPr>
        <p:spPr>
          <a:xfrm>
            <a:off x="3844103" y="3960836"/>
            <a:ext cx="477794" cy="2442501"/>
          </a:xfrm>
          <a:custGeom>
            <a:avLst/>
            <a:gdLst>
              <a:gd name="connsiteX0" fmla="*/ 0 w 477794"/>
              <a:gd name="connsiteY0" fmla="*/ 2442501 h 2442501"/>
              <a:gd name="connsiteX1" fmla="*/ 477621 w 477794"/>
              <a:gd name="connsiteY1" fmla="*/ 1280956 h 2442501"/>
              <a:gd name="connsiteX2" fmla="*/ 43421 w 477794"/>
              <a:gd name="connsiteY2" fmla="*/ 0 h 2442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7794" h="2442501">
                <a:moveTo>
                  <a:pt x="0" y="2442501"/>
                </a:moveTo>
                <a:cubicBezTo>
                  <a:pt x="235192" y="2065270"/>
                  <a:pt x="470384" y="1688039"/>
                  <a:pt x="477621" y="1280956"/>
                </a:cubicBezTo>
                <a:cubicBezTo>
                  <a:pt x="484858" y="873873"/>
                  <a:pt x="264139" y="436936"/>
                  <a:pt x="43421" y="0"/>
                </a:cubicBezTo>
              </a:path>
            </a:pathLst>
          </a:cu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89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Maxflow-Mincut</a:t>
            </a:r>
            <a:r>
              <a:rPr lang="en-US" dirty="0" smtClean="0"/>
              <a:t>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</a:rPr>
              <a:t>[Lawler-Martel’82, Hassin’79]</a:t>
            </a:r>
          </a:p>
          <a:p>
            <a:pPr marL="0" indent="0">
              <a:buNone/>
            </a:pPr>
            <a:r>
              <a:rPr lang="en-US" b="1" dirty="0" smtClean="0"/>
              <a:t>Theorem: </a:t>
            </a:r>
            <a:r>
              <a:rPr lang="en-US" dirty="0" smtClean="0"/>
              <a:t>In a directed </a:t>
            </a:r>
            <a:r>
              <a:rPr lang="en-US" dirty="0" err="1" smtClean="0"/>
              <a:t>polymatroidal</a:t>
            </a:r>
            <a:r>
              <a:rPr lang="en-US" dirty="0" smtClean="0"/>
              <a:t> network the max </a:t>
            </a:r>
            <a:r>
              <a:rPr lang="en-US" dirty="0" smtClean="0">
                <a:solidFill>
                  <a:srgbClr val="FF0000"/>
                </a:solidFill>
              </a:rPr>
              <a:t>s-t</a:t>
            </a:r>
            <a:r>
              <a:rPr lang="en-US" dirty="0" smtClean="0"/>
              <a:t> flow is equal to the min </a:t>
            </a:r>
            <a:r>
              <a:rPr lang="en-US" dirty="0" smtClean="0">
                <a:solidFill>
                  <a:srgbClr val="FF0000"/>
                </a:solidFill>
              </a:rPr>
              <a:t>s-t</a:t>
            </a:r>
            <a:r>
              <a:rPr lang="en-US" dirty="0" smtClean="0"/>
              <a:t> cut value.</a:t>
            </a:r>
          </a:p>
          <a:p>
            <a:pPr marL="0" indent="0">
              <a:buNone/>
            </a:pPr>
            <a:r>
              <a:rPr lang="en-US" dirty="0" smtClean="0"/>
              <a:t>Model equivalent to </a:t>
            </a:r>
            <a:r>
              <a:rPr lang="en-US" dirty="0" err="1" smtClean="0"/>
              <a:t>submodular</a:t>
            </a:r>
            <a:r>
              <a:rPr lang="en-US" dirty="0" smtClean="0"/>
              <a:t>-flow model of</a:t>
            </a:r>
            <a:r>
              <a:rPr lang="en-US" dirty="0" smtClean="0">
                <a:solidFill>
                  <a:srgbClr val="008000"/>
                </a:solidFill>
              </a:rPr>
              <a:t>[Edmonds-Giles’77]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that can derive as special cases</a:t>
            </a:r>
          </a:p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polymatroid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intersection theorem</a:t>
            </a:r>
          </a:p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maxflow-mincut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in standard network flows</a:t>
            </a:r>
          </a:p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Lucchesi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-Younger theorem</a:t>
            </a:r>
          </a:p>
          <a:p>
            <a:pPr marL="0" indent="0">
              <a:buNone/>
            </a:pP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108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Undirected </a:t>
            </a:r>
            <a:r>
              <a:rPr lang="en-US" sz="3600" dirty="0" err="1" smtClean="0"/>
              <a:t>Polymatroidal</a:t>
            </a:r>
            <a:r>
              <a:rPr lang="en-US" sz="3600" dirty="0" smtClean="0"/>
              <a:t> Networks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“New” model:</a:t>
            </a:r>
          </a:p>
          <a:p>
            <a:pPr marL="0" indent="0">
              <a:buNone/>
            </a:pPr>
            <a:r>
              <a:rPr lang="en-US" dirty="0" smtClean="0"/>
              <a:t>Undirected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graph </a:t>
            </a:r>
            <a:r>
              <a:rPr lang="en-US" dirty="0">
                <a:solidFill>
                  <a:srgbClr val="FF0000"/>
                </a:solidFill>
              </a:rPr>
              <a:t>G=(V,E)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For each node </a:t>
            </a:r>
            <a:r>
              <a:rPr lang="en-US" dirty="0">
                <a:solidFill>
                  <a:srgbClr val="FF0000"/>
                </a:solidFill>
              </a:rPr>
              <a:t>v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single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polymatroids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½</a:t>
            </a:r>
            <a:r>
              <a:rPr lang="en-US" baseline="-25000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v</a:t>
            </a:r>
            <a:r>
              <a:rPr lang="en-US" baseline="30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with ground set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±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v)</a:t>
            </a:r>
          </a:p>
          <a:p>
            <a:pPr marL="350838" lvl="1" indent="0">
              <a:buNone/>
            </a:pPr>
            <a:endParaRPr lang="en-US" baseline="30000" dirty="0">
              <a:solidFill>
                <a:srgbClr val="008000"/>
              </a:solidFill>
            </a:endParaRPr>
          </a:p>
          <a:p>
            <a:pPr marL="350838" lvl="1" indent="0">
              <a:buNone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baseline="-25000" dirty="0">
                <a:solidFill>
                  <a:srgbClr val="FF0000"/>
                </a:solidFill>
                <a:latin typeface="Symbol"/>
                <a:sym typeface="Symbol"/>
              </a:rPr>
              <a:t> </a:t>
            </a:r>
            <a:r>
              <a:rPr lang="en-US" baseline="-25000" dirty="0">
                <a:solidFill>
                  <a:srgbClr val="FF0000"/>
                </a:solidFill>
              </a:rPr>
              <a:t>e </a:t>
            </a:r>
            <a:r>
              <a:rPr lang="en-US" baseline="-250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baseline="-25000" dirty="0">
                <a:solidFill>
                  <a:srgbClr val="FF0000"/>
                </a:solidFill>
              </a:rPr>
              <a:t> S</a:t>
            </a:r>
            <a:r>
              <a:rPr lang="en-US" dirty="0">
                <a:solidFill>
                  <a:srgbClr val="FF0000"/>
                </a:solidFill>
              </a:rPr>
              <a:t> f(e) </a:t>
            </a: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½</a:t>
            </a:r>
            <a:r>
              <a:rPr lang="en-US" baseline="-25000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S) 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for all </a:t>
            </a:r>
            <a:r>
              <a:rPr lang="en-US" dirty="0">
                <a:solidFill>
                  <a:srgbClr val="FF0000"/>
                </a:solidFill>
              </a:rPr>
              <a:t>S </a:t>
            </a: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µ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±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v)</a:t>
            </a:r>
          </a:p>
          <a:p>
            <a:pPr marL="350838" lvl="1" indent="0">
              <a:buNone/>
            </a:pPr>
            <a:r>
              <a:rPr lang="en-US" dirty="0">
                <a:solidFill>
                  <a:srgbClr val="FF0000"/>
                </a:solidFill>
                <a:latin typeface="Symbol"/>
                <a:sym typeface="Symbol"/>
              </a:rPr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b="1" dirty="0"/>
              <a:t>Note: </a:t>
            </a:r>
            <a:r>
              <a:rPr lang="en-US" dirty="0" err="1"/>
              <a:t>maxflow-mincut</a:t>
            </a:r>
            <a:r>
              <a:rPr lang="en-US" dirty="0"/>
              <a:t> does not </a:t>
            </a:r>
            <a:r>
              <a:rPr lang="en-US" dirty="0" smtClean="0"/>
              <a:t>hold, only within factor of 2!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7577196" y="4084799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5" name="Straight Arrow Connector 4"/>
          <p:cNvCxnSpPr>
            <a:endCxn id="4" idx="1"/>
          </p:cNvCxnSpPr>
          <p:nvPr/>
        </p:nvCxnSpPr>
        <p:spPr>
          <a:xfrm>
            <a:off x="6738180" y="3793535"/>
            <a:ext cx="873917" cy="329862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endCxn id="4" idx="2"/>
          </p:cNvCxnSpPr>
          <p:nvPr/>
        </p:nvCxnSpPr>
        <p:spPr>
          <a:xfrm flipV="1">
            <a:off x="6597065" y="4216581"/>
            <a:ext cx="980131" cy="131781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endCxn id="4" idx="3"/>
          </p:cNvCxnSpPr>
          <p:nvPr/>
        </p:nvCxnSpPr>
        <p:spPr>
          <a:xfrm flipV="1">
            <a:off x="6738180" y="4309764"/>
            <a:ext cx="873917" cy="569327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815516" y="4024674"/>
            <a:ext cx="465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>
            <a:endCxn id="4" idx="0"/>
          </p:cNvCxnSpPr>
          <p:nvPr/>
        </p:nvCxnSpPr>
        <p:spPr>
          <a:xfrm>
            <a:off x="6825020" y="3359313"/>
            <a:ext cx="871336" cy="725486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7780615" y="3793535"/>
            <a:ext cx="587652" cy="336251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5"/>
          </p:cNvCxnSpPr>
          <p:nvPr/>
        </p:nvCxnSpPr>
        <p:spPr>
          <a:xfrm>
            <a:off x="7780615" y="4309764"/>
            <a:ext cx="587652" cy="346628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6516092" y="4747309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6358745" y="4216581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499860" y="3603096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6597065" y="317464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8368267" y="4609616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8368267" y="3602789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966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Undirected </a:t>
            </a:r>
            <a:r>
              <a:rPr lang="en-US" dirty="0" err="1"/>
              <a:t>Polymatroidal</a:t>
            </a:r>
            <a:r>
              <a:rPr lang="en-US" dirty="0"/>
              <a:t> </a:t>
            </a:r>
            <a:r>
              <a:rPr lang="en-US" dirty="0" smtClean="0"/>
              <a:t>Networks?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captures node-capacitated flows in undirected graphs</a:t>
            </a:r>
          </a:p>
          <a:p>
            <a:r>
              <a:rPr lang="en-US" dirty="0" smtClean="0"/>
              <a:t>within factor of 2 approximates </a:t>
            </a:r>
            <a:r>
              <a:rPr lang="en-US" i="1" dirty="0" smtClean="0"/>
              <a:t>bi-directed </a:t>
            </a:r>
            <a:r>
              <a:rPr lang="en-US" dirty="0" err="1" smtClean="0"/>
              <a:t>polymatroidal</a:t>
            </a:r>
            <a:r>
              <a:rPr lang="en-US" dirty="0" smtClean="0"/>
              <a:t> networks relevant to wireless networks which have reciprocity</a:t>
            </a:r>
          </a:p>
          <a:p>
            <a:r>
              <a:rPr lang="en-US" dirty="0"/>
              <a:t>ability to use metric </a:t>
            </a:r>
            <a:r>
              <a:rPr lang="en-US" dirty="0" smtClean="0"/>
              <a:t>methods, large flow-cut gaps for </a:t>
            </a:r>
            <a:r>
              <a:rPr lang="en-US" dirty="0" err="1" smtClean="0"/>
              <a:t>multicommodity</a:t>
            </a:r>
            <a:r>
              <a:rPr lang="en-US" dirty="0" smtClean="0"/>
              <a:t> flows in directed networks</a:t>
            </a:r>
          </a:p>
        </p:txBody>
      </p:sp>
    </p:spTree>
    <p:extLst>
      <p:ext uri="{BB962C8B-B14F-4D97-AF65-F5344CB8AC3E}">
        <p14:creationId xmlns:p14="http://schemas.microsoft.com/office/powerpoint/2010/main" val="643119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Multi-commodity 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Polymatroidal</a:t>
            </a:r>
            <a:r>
              <a:rPr lang="en-US" dirty="0" smtClean="0"/>
              <a:t> network </a:t>
            </a:r>
            <a:r>
              <a:rPr lang="en-US" dirty="0" smtClean="0">
                <a:solidFill>
                  <a:srgbClr val="FF0000"/>
                </a:solidFill>
              </a:rPr>
              <a:t>G=(V,E)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k </a:t>
            </a:r>
            <a:r>
              <a:rPr lang="en-US" dirty="0" smtClean="0"/>
              <a:t>pairs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),...,(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k</a:t>
            </a:r>
            <a:r>
              <a:rPr lang="en-US" dirty="0" err="1" smtClean="0">
                <a:solidFill>
                  <a:srgbClr val="FF0000"/>
                </a:solidFill>
              </a:rPr>
              <a:t>,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Multi-commodity flow:  </a:t>
            </a:r>
          </a:p>
          <a:p>
            <a:r>
              <a:rPr lang="en-US" dirty="0" smtClean="0">
                <a:solidFill>
                  <a:srgbClr val="FF0000"/>
                </a:solidFill>
                <a:latin typeface="Calisto MT"/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3D484D"/>
                </a:solidFill>
              </a:rPr>
              <a:t>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err="1" smtClean="0">
                <a:solidFill>
                  <a:srgbClr val="FF0000"/>
                </a:solidFill>
              </a:rPr>
              <a:t>-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3D484D"/>
                </a:solidFill>
              </a:rPr>
              <a:t>flow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f(e) = </a:t>
            </a: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(e) </a:t>
            </a:r>
            <a:r>
              <a:rPr lang="en-US" dirty="0" smtClean="0">
                <a:solidFill>
                  <a:srgbClr val="3D484D"/>
                </a:solidFill>
              </a:rPr>
              <a:t>is total flow on 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</a:p>
          <a:p>
            <a:r>
              <a:rPr lang="en-US" dirty="0" smtClean="0">
                <a:solidFill>
                  <a:srgbClr val="3D484D"/>
                </a:solidFill>
              </a:rPr>
              <a:t>flows on edges constrained by </a:t>
            </a:r>
            <a:r>
              <a:rPr lang="en-US" dirty="0" err="1" smtClean="0">
                <a:solidFill>
                  <a:srgbClr val="3D484D"/>
                </a:solidFill>
              </a:rPr>
              <a:t>polymatroid</a:t>
            </a:r>
            <a:r>
              <a:rPr lang="en-US" dirty="0" smtClean="0">
                <a:solidFill>
                  <a:srgbClr val="3D484D"/>
                </a:solidFill>
              </a:rPr>
              <a:t> constraints at nodes</a:t>
            </a:r>
            <a:endParaRPr lang="en-US" dirty="0">
              <a:solidFill>
                <a:srgbClr val="3D48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719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Multi-commodity Cuts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Polymatroidal</a:t>
            </a:r>
            <a:r>
              <a:rPr lang="en-US" dirty="0" smtClean="0"/>
              <a:t> network </a:t>
            </a:r>
            <a:r>
              <a:rPr lang="en-US" dirty="0" smtClean="0">
                <a:solidFill>
                  <a:srgbClr val="FF0000"/>
                </a:solidFill>
              </a:rPr>
              <a:t>G=(V,E)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k </a:t>
            </a:r>
            <a:r>
              <a:rPr lang="en-US" dirty="0" smtClean="0"/>
              <a:t>pairs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),...,(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k</a:t>
            </a:r>
            <a:r>
              <a:rPr lang="en-US" dirty="0" err="1" smtClean="0">
                <a:solidFill>
                  <a:srgbClr val="FF0000"/>
                </a:solidFill>
              </a:rPr>
              <a:t>,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Calisto MT"/>
              </a:rPr>
              <a:t>Multicut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Calisto MT"/>
              </a:rPr>
              <a:t>: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alisto MT"/>
              </a:rPr>
              <a:t>set of edges that separates all pairs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Calisto MT"/>
              </a:rPr>
              <a:t>Sparsity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Calisto MT"/>
              </a:rPr>
              <a:t> of cut: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alisto MT"/>
              </a:rPr>
              <a:t>cost of cut/demand separated by cut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chemeClr val="tx2">
                    <a:lumMod val="50000"/>
                  </a:schemeClr>
                </a:solidFill>
                <a:latin typeface="Calisto MT"/>
              </a:rPr>
              <a:t>Cost of cut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alisto MT"/>
              </a:rPr>
              <a:t>: as defined earlier via optimization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745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Multi-commodity Flows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26137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Several pairs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),...,(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k</a:t>
            </a:r>
            <a:r>
              <a:rPr lang="en-US" dirty="0" err="1" smtClean="0">
                <a:solidFill>
                  <a:srgbClr val="FF0000"/>
                </a:solidFill>
              </a:rPr>
              <a:t>,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jointly use the network capacity to route their flow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alisto MT"/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(e)</a:t>
            </a:r>
            <a:r>
              <a:rPr lang="en-US" dirty="0" smtClean="0"/>
              <a:t> : flow for pair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on edge 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(e)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c(e) </a:t>
            </a:r>
            <a:r>
              <a:rPr lang="en-US" dirty="0"/>
              <a:t>	</a:t>
            </a:r>
            <a:r>
              <a:rPr lang="en-US" dirty="0" smtClean="0"/>
              <a:t>for all 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5311286" y="3230091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190089" y="2488820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190089" y="393841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307209" y="247234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307209" y="393841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126431" y="3263036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0" name="Straight Arrow Connector 9"/>
          <p:cNvCxnSpPr>
            <a:stCxn id="4" idx="7"/>
            <a:endCxn id="5" idx="2"/>
          </p:cNvCxnSpPr>
          <p:nvPr/>
        </p:nvCxnSpPr>
        <p:spPr>
          <a:xfrm flipV="1">
            <a:off x="5514705" y="2620601"/>
            <a:ext cx="675383" cy="648087"/>
          </a:xfrm>
          <a:prstGeom prst="straightConnector1">
            <a:avLst/>
          </a:prstGeom>
          <a:ln w="38100" cmpd="sng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9" idx="3"/>
          </p:cNvCxnSpPr>
          <p:nvPr/>
        </p:nvCxnSpPr>
        <p:spPr>
          <a:xfrm flipV="1">
            <a:off x="7545529" y="3488001"/>
            <a:ext cx="615803" cy="554905"/>
          </a:xfrm>
          <a:prstGeom prst="straightConnector1">
            <a:avLst/>
          </a:prstGeom>
          <a:ln w="38100" cmpd="sng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5"/>
            <a:endCxn id="6" idx="2"/>
          </p:cNvCxnSpPr>
          <p:nvPr/>
        </p:nvCxnSpPr>
        <p:spPr>
          <a:xfrm>
            <a:off x="5514705" y="3455057"/>
            <a:ext cx="675383" cy="615141"/>
          </a:xfrm>
          <a:prstGeom prst="straightConnector1">
            <a:avLst/>
          </a:prstGeom>
          <a:ln w="38100" cmpd="sng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6"/>
            <a:endCxn id="7" idx="2"/>
          </p:cNvCxnSpPr>
          <p:nvPr/>
        </p:nvCxnSpPr>
        <p:spPr>
          <a:xfrm flipV="1">
            <a:off x="6428407" y="2604128"/>
            <a:ext cx="878802" cy="16473"/>
          </a:xfrm>
          <a:prstGeom prst="straightConnector1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431544" y="4074750"/>
            <a:ext cx="878802" cy="16473"/>
          </a:xfrm>
          <a:prstGeom prst="straightConnector1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545529" y="2620601"/>
            <a:ext cx="615803" cy="697505"/>
          </a:xfrm>
          <a:prstGeom prst="straightConnector1">
            <a:avLst/>
          </a:prstGeom>
          <a:ln w="38100" cmpd="sng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966584" y="3124322"/>
            <a:ext cx="4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endParaRPr lang="en-US" baseline="-25000" dirty="0">
              <a:solidFill>
                <a:srgbClr val="FF0000"/>
              </a:solidFill>
              <a:latin typeface="Calisto MT"/>
            </a:endParaRPr>
          </a:p>
        </p:txBody>
      </p:sp>
      <p:cxnSp>
        <p:nvCxnSpPr>
          <p:cNvPr id="17" name="Straight Arrow Connector 16"/>
          <p:cNvCxnSpPr>
            <a:stCxn id="5" idx="5"/>
            <a:endCxn id="8" idx="1"/>
          </p:cNvCxnSpPr>
          <p:nvPr/>
        </p:nvCxnSpPr>
        <p:spPr>
          <a:xfrm>
            <a:off x="6393507" y="2713784"/>
            <a:ext cx="948603" cy="1263231"/>
          </a:xfrm>
          <a:prstGeom prst="straightConnector1">
            <a:avLst/>
          </a:prstGeom>
          <a:ln w="38100" cmpd="sng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939460" y="2234796"/>
            <a:ext cx="4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39460" y="4095548"/>
            <a:ext cx="4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>
                <a:solidFill>
                  <a:srgbClr val="FF0000"/>
                </a:solidFill>
                <a:latin typeface="Calisto MT"/>
              </a:rPr>
              <a:t>2</a:t>
            </a:r>
            <a:endParaRPr lang="en-US" baseline="-25000" dirty="0" smtClean="0">
              <a:solidFill>
                <a:srgbClr val="FF0000"/>
              </a:solidFill>
              <a:latin typeface="Calisto M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02062" y="2241633"/>
            <a:ext cx="4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520850" y="4083005"/>
            <a:ext cx="4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>
                <a:solidFill>
                  <a:srgbClr val="FF0000"/>
                </a:solidFill>
                <a:latin typeface="Calisto MT"/>
              </a:rPr>
              <a:t>3</a:t>
            </a:r>
            <a:endParaRPr lang="en-US" baseline="-25000" dirty="0" smtClean="0">
              <a:solidFill>
                <a:srgbClr val="FF0000"/>
              </a:solidFill>
              <a:latin typeface="Calisto M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20631" y="2629325"/>
            <a:ext cx="413926" cy="37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20631" y="3721704"/>
            <a:ext cx="413926" cy="37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513772" y="2125503"/>
            <a:ext cx="413926" cy="37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393507" y="3044121"/>
            <a:ext cx="413926" cy="37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720735" y="4042906"/>
            <a:ext cx="413926" cy="37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842098" y="2604128"/>
            <a:ext cx="413926" cy="37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777645" y="3703931"/>
            <a:ext cx="413926" cy="37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8409709" y="3153459"/>
            <a:ext cx="4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endParaRPr lang="en-US" baseline="-25000" dirty="0">
              <a:solidFill>
                <a:srgbClr val="FF0000"/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1838409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£</a:t>
            </a:r>
            <a:r>
              <a:rPr lang="en-US" dirty="0" smtClean="0">
                <a:solidFill>
                  <a:srgbClr val="FF0000"/>
                </a:solidFill>
              </a:rPr>
              <a:t>(log k) </a:t>
            </a:r>
            <a:r>
              <a:rPr lang="en-US" dirty="0" smtClean="0"/>
              <a:t>flow-cut gap for </a:t>
            </a:r>
            <a:r>
              <a:rPr lang="en-US" dirty="0" err="1" smtClean="0"/>
              <a:t>undir</a:t>
            </a:r>
            <a:r>
              <a:rPr lang="en-US" dirty="0" smtClean="0"/>
              <a:t> </a:t>
            </a:r>
            <a:r>
              <a:rPr lang="en-US" dirty="0" err="1" smtClean="0"/>
              <a:t>polymatroidal</a:t>
            </a:r>
            <a:r>
              <a:rPr lang="en-US" dirty="0" smtClean="0"/>
              <a:t> networks</a:t>
            </a:r>
          </a:p>
          <a:p>
            <a:pPr lvl="1"/>
            <a:r>
              <a:rPr lang="en-US" dirty="0" smtClean="0"/>
              <a:t>throughput flow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multicut</a:t>
            </a:r>
            <a:endParaRPr lang="en-US" dirty="0" smtClean="0"/>
          </a:p>
          <a:p>
            <a:pPr lvl="1"/>
            <a:r>
              <a:rPr lang="en-US" dirty="0" smtClean="0"/>
              <a:t>concurrent flow </a:t>
            </a:r>
            <a:r>
              <a:rPr lang="en-US" dirty="0" err="1" smtClean="0"/>
              <a:t>vs</a:t>
            </a:r>
            <a:r>
              <a:rPr lang="en-US" dirty="0" smtClean="0"/>
              <a:t> sparsest cut</a:t>
            </a:r>
          </a:p>
          <a:p>
            <a:r>
              <a:rPr lang="en-US" dirty="0" smtClean="0"/>
              <a:t>Directed graphs and symmetric demands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log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k) </a:t>
            </a:r>
            <a:r>
              <a:rPr lang="en-US" dirty="0" smtClean="0"/>
              <a:t>flow-cut gap for throughput flow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multicut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log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 k) </a:t>
            </a:r>
            <a:r>
              <a:rPr lang="en-US" dirty="0"/>
              <a:t>flow-cut gap </a:t>
            </a:r>
            <a:r>
              <a:rPr lang="en-US" dirty="0" smtClean="0"/>
              <a:t>for concurrent flow </a:t>
            </a:r>
            <a:r>
              <a:rPr lang="en-US" dirty="0" err="1" smtClean="0"/>
              <a:t>vs</a:t>
            </a:r>
            <a:r>
              <a:rPr lang="en-US" dirty="0" smtClean="0"/>
              <a:t> sparsest cut</a:t>
            </a:r>
          </a:p>
          <a:p>
            <a:pPr marL="350838" lvl="1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Flow-cut gap results match the known bounds for standard networks</a:t>
            </a:r>
          </a:p>
          <a:p>
            <a:pPr marL="11430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035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O(√log k)</a:t>
            </a:r>
            <a:r>
              <a:rPr lang="en-US" dirty="0"/>
              <a:t>-approximation in </a:t>
            </a:r>
            <a:r>
              <a:rPr lang="en-US" dirty="0" err="1"/>
              <a:t>undir</a:t>
            </a:r>
            <a:r>
              <a:rPr lang="en-US" dirty="0"/>
              <a:t> </a:t>
            </a:r>
            <a:r>
              <a:rPr lang="en-US" dirty="0" err="1"/>
              <a:t>polymatroidal</a:t>
            </a:r>
            <a:r>
              <a:rPr lang="en-US" dirty="0"/>
              <a:t> networks for </a:t>
            </a:r>
            <a:r>
              <a:rPr lang="en-US" i="1" dirty="0"/>
              <a:t>separators </a:t>
            </a:r>
            <a:r>
              <a:rPr lang="en-US" dirty="0"/>
              <a:t>(via tool from </a:t>
            </a:r>
            <a:r>
              <a:rPr lang="en-US" dirty="0">
                <a:solidFill>
                  <a:srgbClr val="008000"/>
                </a:solidFill>
              </a:rPr>
              <a:t>[Arora-Rao-Vazirani’04]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Two new proofs of </a:t>
            </a:r>
            <a:r>
              <a:rPr lang="en-US" dirty="0" err="1" smtClean="0"/>
              <a:t>maxflow-mincut</a:t>
            </a:r>
            <a:r>
              <a:rPr lang="en-US" dirty="0" smtClean="0"/>
              <a:t> theorem for s-t flow in </a:t>
            </a:r>
            <a:r>
              <a:rPr lang="en-US" dirty="0" err="1" smtClean="0"/>
              <a:t>polymatroidal</a:t>
            </a:r>
            <a:r>
              <a:rPr lang="en-US" dirty="0" smtClean="0"/>
              <a:t> networks</a:t>
            </a:r>
          </a:p>
          <a:p>
            <a:r>
              <a:rPr lang="en-US" dirty="0"/>
              <a:t>See paper ..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[C-Kannan-Viswanath’12] 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O(1)</a:t>
            </a:r>
            <a:r>
              <a:rPr lang="en-US" dirty="0" smtClean="0"/>
              <a:t> gap for throughput flow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multicut</a:t>
            </a:r>
            <a:r>
              <a:rPr lang="en-US" dirty="0" smtClean="0"/>
              <a:t> in planar and minor-free graphs via KPR theorem</a:t>
            </a:r>
            <a:endParaRPr lang="en-US" b="1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85113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Implications for network information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[Kannan-Viswanath’11] </a:t>
            </a:r>
            <a:r>
              <a:rPr lang="en-US" dirty="0" smtClean="0"/>
              <a:t>+ these results imply</a:t>
            </a:r>
          </a:p>
          <a:p>
            <a:pPr marL="0" indent="0">
              <a:buNone/>
            </a:pPr>
            <a:r>
              <a:rPr lang="en-US" dirty="0" smtClean="0"/>
              <a:t>capacity of a class of wireless networks understood to within </a:t>
            </a:r>
            <a:r>
              <a:rPr lang="en-US" dirty="0" smtClean="0">
                <a:solidFill>
                  <a:srgbClr val="FF0000"/>
                </a:solidFill>
              </a:rPr>
              <a:t>O(log k) </a:t>
            </a:r>
            <a:r>
              <a:rPr lang="en-US" dirty="0" smtClean="0"/>
              <a:t>factor for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-unicast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830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Local </a:t>
            </a:r>
            <a:r>
              <a:rPr lang="en-US" dirty="0" err="1" smtClean="0"/>
              <a:t>vs</a:t>
            </a:r>
            <a:r>
              <a:rPr lang="en-US" dirty="0" smtClean="0"/>
              <a:t> Global </a:t>
            </a:r>
            <a:r>
              <a:rPr lang="en-US" dirty="0" err="1" smtClean="0"/>
              <a:t>Polymatroid</a:t>
            </a:r>
            <a:r>
              <a:rPr lang="en-US" dirty="0" smtClean="0"/>
              <a:t>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more general model: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G=(V,E)</a:t>
            </a:r>
            <a:r>
              <a:rPr lang="en-US" dirty="0" smtClean="0"/>
              <a:t> graph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f: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!</a:t>
            </a:r>
            <a:r>
              <a:rPr lang="en-US" dirty="0" smtClean="0">
                <a:solidFill>
                  <a:srgbClr val="FF0000"/>
                </a:solidFill>
              </a:rPr>
              <a:t> R </a:t>
            </a:r>
            <a:r>
              <a:rPr lang="en-US" dirty="0" smtClean="0"/>
              <a:t>is a </a:t>
            </a:r>
            <a:r>
              <a:rPr lang="en-US" dirty="0" err="1" smtClean="0"/>
              <a:t>polymatroid</a:t>
            </a:r>
            <a:r>
              <a:rPr lang="en-US" dirty="0" smtClean="0"/>
              <a:t> on the set of </a:t>
            </a:r>
            <a:r>
              <a:rPr lang="en-US" i="1" dirty="0" smtClean="0"/>
              <a:t>edges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f(S)</a:t>
            </a:r>
            <a:r>
              <a:rPr lang="en-US" dirty="0" smtClean="0"/>
              <a:t> is the total capacity of the set of edges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Function is global but problems become intractable</a:t>
            </a:r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</a:rPr>
              <a:t>[Jegelka-Bilmes’10,Svitkina</a:t>
            </a:r>
            <a:r>
              <a:rPr lang="en-US" dirty="0" smtClean="0">
                <a:solidFill>
                  <a:srgbClr val="008000"/>
                </a:solidFill>
              </a:rPr>
              <a:t>-Fleischer’09]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351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Technical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Directed </a:t>
            </a:r>
            <a:r>
              <a:rPr lang="en-US" dirty="0" err="1" smtClean="0"/>
              <a:t>polymatroidal</a:t>
            </a:r>
            <a:r>
              <a:rPr lang="en-US" dirty="0" smtClean="0"/>
              <a:t> networks: a </a:t>
            </a:r>
            <a:r>
              <a:rPr lang="en-US" i="1" dirty="0" smtClean="0"/>
              <a:t>reduction via uncrossing</a:t>
            </a:r>
            <a:r>
              <a:rPr lang="en-US" dirty="0" smtClean="0"/>
              <a:t> in the dual to standard edge-capacitated directed networks</a:t>
            </a:r>
          </a:p>
          <a:p>
            <a:r>
              <a:rPr lang="en-US" dirty="0" smtClean="0"/>
              <a:t>Undirected </a:t>
            </a:r>
            <a:r>
              <a:rPr lang="en-US" dirty="0" err="1" smtClean="0"/>
              <a:t>polymatroidal</a:t>
            </a:r>
            <a:r>
              <a:rPr lang="en-US" dirty="0" smtClean="0"/>
              <a:t> networks: </a:t>
            </a:r>
            <a:r>
              <a:rPr lang="en-US" i="1" dirty="0" smtClean="0"/>
              <a:t>dual via </a:t>
            </a:r>
            <a:r>
              <a:rPr lang="en-US" i="1" dirty="0" err="1" smtClean="0"/>
              <a:t>Lovasz</a:t>
            </a:r>
            <a:r>
              <a:rPr lang="en-US" i="1" dirty="0" smtClean="0"/>
              <a:t>-extension </a:t>
            </a:r>
          </a:p>
          <a:p>
            <a:pPr lvl="1"/>
            <a:r>
              <a:rPr lang="en-US" b="1" dirty="0" smtClean="0"/>
              <a:t>sparsest cut</a:t>
            </a:r>
            <a:r>
              <a:rPr lang="en-US" dirty="0" smtClean="0"/>
              <a:t>: round via </a:t>
            </a:r>
            <a:r>
              <a:rPr lang="en-US" dirty="0" smtClean="0">
                <a:solidFill>
                  <a:srgbClr val="FF0000"/>
                </a:solidFill>
              </a:rPr>
              <a:t>line </a:t>
            </a:r>
            <a:r>
              <a:rPr lang="en-US" dirty="0" err="1" smtClean="0">
                <a:solidFill>
                  <a:srgbClr val="FF0000"/>
                </a:solidFill>
              </a:rPr>
              <a:t>embeddings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inspired by </a:t>
            </a:r>
            <a:r>
              <a:rPr lang="en-US" dirty="0" smtClean="0">
                <a:solidFill>
                  <a:srgbClr val="008000"/>
                </a:solidFill>
              </a:rPr>
              <a:t>[Feige-Hajiaghayi-Lee’05]</a:t>
            </a:r>
            <a:r>
              <a:rPr lang="en-US" dirty="0" smtClean="0"/>
              <a:t> on </a:t>
            </a:r>
            <a:r>
              <a:rPr lang="en-US" dirty="0" err="1" smtClean="0"/>
              <a:t>undir</a:t>
            </a:r>
            <a:r>
              <a:rPr lang="en-US" dirty="0" smtClean="0"/>
              <a:t> node-capacitated graphs</a:t>
            </a:r>
          </a:p>
          <a:p>
            <a:pPr lvl="1"/>
            <a:r>
              <a:rPr lang="en-US" b="1" dirty="0" err="1" smtClean="0"/>
              <a:t>multicut</a:t>
            </a:r>
            <a:r>
              <a:rPr lang="en-US" dirty="0" smtClean="0"/>
              <a:t>: line embedding idea plus region growing </a:t>
            </a:r>
            <a:r>
              <a:rPr lang="en-US" dirty="0" smtClean="0">
                <a:solidFill>
                  <a:srgbClr val="008000"/>
                </a:solidFill>
              </a:rPr>
              <a:t>[Leighton-Rao’88,Garg-Vazirani-Yannakakis’93]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141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Rest of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O(log k) </a:t>
            </a:r>
            <a:r>
              <a:rPr lang="en-US" dirty="0" smtClean="0"/>
              <a:t>upper bound on gap between max concurrent flow and min </a:t>
            </a:r>
            <a:r>
              <a:rPr lang="en-US" dirty="0" err="1" smtClean="0"/>
              <a:t>sparsity</a:t>
            </a:r>
            <a:r>
              <a:rPr lang="en-US" dirty="0" smtClean="0"/>
              <a:t> in </a:t>
            </a:r>
            <a:r>
              <a:rPr lang="en-US" dirty="0" err="1" smtClean="0"/>
              <a:t>undir</a:t>
            </a:r>
            <a:r>
              <a:rPr lang="en-US" dirty="0" smtClean="0"/>
              <a:t> </a:t>
            </a:r>
            <a:r>
              <a:rPr lang="en-US" dirty="0" err="1" smtClean="0"/>
              <a:t>polymatroidal</a:t>
            </a:r>
            <a:r>
              <a:rPr lang="en-US" dirty="0" smtClean="0"/>
              <a:t> networks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795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Relaxation for Sparsest Cut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Want to find edge set </a:t>
            </a:r>
            <a:r>
              <a:rPr lang="en-US" dirty="0" smtClean="0">
                <a:solidFill>
                  <a:srgbClr val="FF0000"/>
                </a:solidFill>
              </a:rPr>
              <a:t>E’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 E </a:t>
            </a:r>
            <a:r>
              <a:rPr lang="en-US" dirty="0" smtClean="0"/>
              <a:t>to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>
                <a:solidFill>
                  <a:srgbClr val="FF0000"/>
                </a:solidFill>
              </a:rPr>
              <a:t>minimize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cost(E’)/</a:t>
            </a:r>
            <a:r>
              <a:rPr lang="en-US" dirty="0" err="1" smtClean="0">
                <a:solidFill>
                  <a:srgbClr val="FF0000"/>
                </a:solidFill>
              </a:rPr>
              <a:t>dem-sep</a:t>
            </a:r>
            <a:r>
              <a:rPr lang="en-US" dirty="0" smtClean="0">
                <a:solidFill>
                  <a:srgbClr val="FF0000"/>
                </a:solidFill>
              </a:rPr>
              <a:t>(E’)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Variables: 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x(e)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whether 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is cut or not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y(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whether pair 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is separated or not</a:t>
            </a:r>
          </a:p>
        </p:txBody>
      </p:sp>
    </p:spTree>
    <p:extLst>
      <p:ext uri="{BB962C8B-B14F-4D97-AF65-F5344CB8AC3E}">
        <p14:creationId xmlns:p14="http://schemas.microsoft.com/office/powerpoint/2010/main" val="202250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Relaxation for Sparsest Cut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Relaxation for standard networks: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min </a:t>
            </a: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baseline="-25000" dirty="0" smtClean="0">
                <a:solidFill>
                  <a:srgbClr val="FF0000"/>
                </a:solidFill>
              </a:rPr>
              <a:t>e </a:t>
            </a:r>
            <a:r>
              <a:rPr lang="en-US" dirty="0" smtClean="0">
                <a:solidFill>
                  <a:srgbClr val="FF0000"/>
                </a:solidFill>
              </a:rPr>
              <a:t>c(e) x(e)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D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y(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 = 1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dist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err="1" smtClean="0">
                <a:solidFill>
                  <a:srgbClr val="FF0000"/>
                </a:solidFill>
              </a:rPr>
              <a:t>,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y(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   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for all pairs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b="1" dirty="0" smtClean="0">
                <a:solidFill>
                  <a:srgbClr val="FF0000"/>
                </a:solidFill>
              </a:rPr>
              <a:t>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37362E"/>
                </a:solidFill>
              </a:rPr>
              <a:t>Dual of LP for max concurrent flow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210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Relaxation for Sparsest Cut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Relaxation for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polymatroidal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networks: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min 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cost of cut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D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y(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 = 1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dist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err="1" smtClean="0">
                <a:solidFill>
                  <a:srgbClr val="FF0000"/>
                </a:solidFill>
              </a:rPr>
              <a:t>,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y(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    </a:t>
            </a:r>
            <a:r>
              <a:rPr lang="en-US" dirty="0" smtClean="0">
                <a:solidFill>
                  <a:srgbClr val="37362E"/>
                </a:solidFill>
              </a:rPr>
              <a:t>for all pairs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b="1" dirty="0" smtClean="0">
                <a:solidFill>
                  <a:srgbClr val="FF0000"/>
                </a:solidFill>
              </a:rPr>
              <a:t>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0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984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cost of cut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cut edge </a:t>
            </a:r>
            <a:r>
              <a:rPr lang="en-US" dirty="0" err="1" smtClean="0">
                <a:solidFill>
                  <a:srgbClr val="FF0000"/>
                </a:solidFill>
              </a:rPr>
              <a:t>uv</a:t>
            </a:r>
            <a:r>
              <a:rPr lang="en-US" dirty="0" smtClean="0"/>
              <a:t> has to be assigned to </a:t>
            </a:r>
            <a:r>
              <a:rPr lang="en-US" dirty="0" smtClean="0">
                <a:solidFill>
                  <a:srgbClr val="FF0000"/>
                </a:solidFill>
              </a:rPr>
              <a:t>u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</a:p>
          <a:p>
            <a:pPr lvl="1"/>
            <a:r>
              <a:rPr lang="en-US" dirty="0" smtClean="0"/>
              <a:t>Introduce variables </a:t>
            </a:r>
            <a:r>
              <a:rPr lang="en-US" dirty="0" smtClean="0">
                <a:solidFill>
                  <a:srgbClr val="FF0000"/>
                </a:solidFill>
              </a:rPr>
              <a:t>x(</a:t>
            </a:r>
            <a:r>
              <a:rPr lang="en-US" dirty="0" err="1" smtClean="0">
                <a:solidFill>
                  <a:srgbClr val="FF0000"/>
                </a:solidFill>
              </a:rPr>
              <a:t>e,u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x(</a:t>
            </a:r>
            <a:r>
              <a:rPr lang="en-US" dirty="0" err="1" smtClean="0">
                <a:solidFill>
                  <a:srgbClr val="FF0000"/>
                </a:solidFill>
              </a:rPr>
              <a:t>e,v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for each edge </a:t>
            </a:r>
            <a:r>
              <a:rPr lang="en-US" dirty="0" err="1" smtClean="0">
                <a:solidFill>
                  <a:srgbClr val="FF0000"/>
                </a:solidFill>
              </a:rPr>
              <a:t>uv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Add constraint </a:t>
            </a:r>
            <a:r>
              <a:rPr lang="en-US" dirty="0" smtClean="0">
                <a:solidFill>
                  <a:srgbClr val="FF0000"/>
                </a:solidFill>
              </a:rPr>
              <a:t>x(</a:t>
            </a:r>
            <a:r>
              <a:rPr lang="en-US" dirty="0" err="1" smtClean="0">
                <a:solidFill>
                  <a:srgbClr val="FF0000"/>
                </a:solidFill>
              </a:rPr>
              <a:t>e,u</a:t>
            </a:r>
            <a:r>
              <a:rPr lang="en-US" dirty="0" smtClean="0">
                <a:solidFill>
                  <a:srgbClr val="FF0000"/>
                </a:solidFill>
              </a:rPr>
              <a:t>) + x(</a:t>
            </a:r>
            <a:r>
              <a:rPr lang="en-US" dirty="0" err="1" smtClean="0">
                <a:solidFill>
                  <a:srgbClr val="FF0000"/>
                </a:solidFill>
              </a:rPr>
              <a:t>e,v</a:t>
            </a:r>
            <a:r>
              <a:rPr lang="en-US" dirty="0" smtClean="0">
                <a:solidFill>
                  <a:srgbClr val="FF0000"/>
                </a:solidFill>
              </a:rPr>
              <a:t>) = x(e)</a:t>
            </a:r>
          </a:p>
          <a:p>
            <a:r>
              <a:rPr lang="en-US" dirty="0" smtClean="0"/>
              <a:t>For a node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dirty="0" smtClean="0"/>
              <a:t> if </a:t>
            </a:r>
            <a:r>
              <a:rPr lang="en-US" dirty="0" smtClean="0">
                <a:solidFill>
                  <a:srgbClr val="FF0000"/>
                </a:solidFill>
              </a:rPr>
              <a:t>S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±</a:t>
            </a:r>
            <a:r>
              <a:rPr lang="en-US" dirty="0" smtClean="0">
                <a:solidFill>
                  <a:srgbClr val="FF0000"/>
                </a:solidFill>
              </a:rPr>
              <a:t>(v) </a:t>
            </a:r>
            <a:r>
              <a:rPr lang="en-US" dirty="0" smtClean="0"/>
              <a:t>are cut edges assigned to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dirty="0" smtClean="0"/>
              <a:t> then cost at v is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½</a:t>
            </a:r>
            <a:r>
              <a:rPr lang="en-US" baseline="-25000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(S)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088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Max Throughput Flow and 	Min </a:t>
            </a:r>
            <a:r>
              <a:rPr lang="en-US" dirty="0" err="1"/>
              <a:t>Multicut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4834942" cy="39080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alisto MT"/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(e)</a:t>
            </a:r>
            <a:r>
              <a:rPr lang="en-US" dirty="0" smtClean="0"/>
              <a:t> : flow for pair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on edge 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(e)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c(e) </a:t>
            </a:r>
            <a:r>
              <a:rPr lang="en-US" dirty="0"/>
              <a:t>	</a:t>
            </a:r>
            <a:r>
              <a:rPr lang="en-US" dirty="0" smtClean="0"/>
              <a:t>for all 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max </a:t>
            </a: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val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)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    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alisto MT"/>
              </a:rPr>
              <a:t>(max throughput flow)</a:t>
            </a:r>
            <a:endParaRPr lang="en-US" baseline="-25000" dirty="0" smtClean="0">
              <a:solidFill>
                <a:schemeClr val="bg2">
                  <a:lumMod val="50000"/>
                </a:schemeClr>
              </a:solidFill>
              <a:latin typeface="Calisto MT"/>
            </a:endParaRPr>
          </a:p>
          <a:p>
            <a:pPr marL="0" indent="0">
              <a:buNone/>
            </a:pPr>
            <a:endParaRPr lang="en-US" baseline="-25000" dirty="0" smtClean="0">
              <a:solidFill>
                <a:srgbClr val="FF0000"/>
              </a:solidFill>
              <a:latin typeface="Calisto MT"/>
            </a:endParaRPr>
          </a:p>
        </p:txBody>
      </p:sp>
      <p:sp>
        <p:nvSpPr>
          <p:cNvPr id="4" name="Oval 3"/>
          <p:cNvSpPr/>
          <p:nvPr/>
        </p:nvSpPr>
        <p:spPr>
          <a:xfrm>
            <a:off x="5311286" y="3230091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190089" y="2488820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190089" y="393841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307209" y="247234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307209" y="393841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126431" y="3263036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0" name="Straight Arrow Connector 9"/>
          <p:cNvCxnSpPr>
            <a:stCxn id="4" idx="7"/>
            <a:endCxn id="5" idx="2"/>
          </p:cNvCxnSpPr>
          <p:nvPr/>
        </p:nvCxnSpPr>
        <p:spPr>
          <a:xfrm flipV="1">
            <a:off x="5514705" y="2620601"/>
            <a:ext cx="675383" cy="648087"/>
          </a:xfrm>
          <a:prstGeom prst="straightConnector1">
            <a:avLst/>
          </a:prstGeom>
          <a:ln w="38100" cmpd="sng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9" idx="3"/>
          </p:cNvCxnSpPr>
          <p:nvPr/>
        </p:nvCxnSpPr>
        <p:spPr>
          <a:xfrm flipV="1">
            <a:off x="7545529" y="3488001"/>
            <a:ext cx="615803" cy="554905"/>
          </a:xfrm>
          <a:prstGeom prst="straightConnector1">
            <a:avLst/>
          </a:prstGeom>
          <a:ln w="38100" cmpd="sng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5"/>
            <a:endCxn id="6" idx="2"/>
          </p:cNvCxnSpPr>
          <p:nvPr/>
        </p:nvCxnSpPr>
        <p:spPr>
          <a:xfrm>
            <a:off x="5514705" y="3455057"/>
            <a:ext cx="675383" cy="615141"/>
          </a:xfrm>
          <a:prstGeom prst="straightConnector1">
            <a:avLst/>
          </a:prstGeom>
          <a:ln w="38100" cmpd="sng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6"/>
            <a:endCxn id="7" idx="2"/>
          </p:cNvCxnSpPr>
          <p:nvPr/>
        </p:nvCxnSpPr>
        <p:spPr>
          <a:xfrm flipV="1">
            <a:off x="6428407" y="2604128"/>
            <a:ext cx="878802" cy="16473"/>
          </a:xfrm>
          <a:prstGeom prst="straightConnector1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431544" y="4074750"/>
            <a:ext cx="878802" cy="16473"/>
          </a:xfrm>
          <a:prstGeom prst="straightConnector1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545529" y="2620601"/>
            <a:ext cx="615803" cy="697505"/>
          </a:xfrm>
          <a:prstGeom prst="straightConnector1">
            <a:avLst/>
          </a:prstGeom>
          <a:ln w="38100" cmpd="sng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966584" y="3124322"/>
            <a:ext cx="4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endParaRPr lang="en-US" baseline="-25000" dirty="0">
              <a:solidFill>
                <a:srgbClr val="FF0000"/>
              </a:solidFill>
              <a:latin typeface="Calisto MT"/>
            </a:endParaRPr>
          </a:p>
        </p:txBody>
      </p:sp>
      <p:cxnSp>
        <p:nvCxnSpPr>
          <p:cNvPr id="17" name="Straight Arrow Connector 16"/>
          <p:cNvCxnSpPr>
            <a:stCxn id="5" idx="5"/>
            <a:endCxn id="8" idx="1"/>
          </p:cNvCxnSpPr>
          <p:nvPr/>
        </p:nvCxnSpPr>
        <p:spPr>
          <a:xfrm>
            <a:off x="6393507" y="2713784"/>
            <a:ext cx="948603" cy="1263231"/>
          </a:xfrm>
          <a:prstGeom prst="straightConnector1">
            <a:avLst/>
          </a:prstGeom>
          <a:ln w="38100" cmpd="sng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939460" y="2234796"/>
            <a:ext cx="4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52828" y="4095548"/>
            <a:ext cx="4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502062" y="2241633"/>
            <a:ext cx="4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520850" y="4083005"/>
            <a:ext cx="4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>
                <a:solidFill>
                  <a:srgbClr val="FF0000"/>
                </a:solidFill>
                <a:latin typeface="Calisto MT"/>
              </a:rPr>
              <a:t>3</a:t>
            </a:r>
            <a:endParaRPr lang="en-US" baseline="-25000" dirty="0" smtClean="0">
              <a:solidFill>
                <a:srgbClr val="FF0000"/>
              </a:solidFill>
              <a:latin typeface="Calisto M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20631" y="2629325"/>
            <a:ext cx="413926" cy="37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20631" y="3721704"/>
            <a:ext cx="413926" cy="37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513772" y="2125503"/>
            <a:ext cx="413926" cy="37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393507" y="3044121"/>
            <a:ext cx="413926" cy="37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720735" y="4042906"/>
            <a:ext cx="413926" cy="37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842098" y="2604128"/>
            <a:ext cx="413926" cy="37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777645" y="3703931"/>
            <a:ext cx="413926" cy="37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8409709" y="3153459"/>
            <a:ext cx="4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endParaRPr lang="en-US" baseline="-25000" dirty="0">
              <a:solidFill>
                <a:srgbClr val="FF0000"/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1869314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Relaxation for Sparsest Cut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Relaxation for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polymatroidal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networks: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min </a:t>
            </a:r>
            <a:r>
              <a:rPr lang="en-US" i="1" dirty="0" smtClean="0">
                <a:solidFill>
                  <a:srgbClr val="FF0000"/>
                </a:solidFill>
              </a:rPr>
              <a:t>cost of cut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D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y(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 = 1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x(</a:t>
            </a:r>
            <a:r>
              <a:rPr lang="en-US" dirty="0" err="1" smtClean="0">
                <a:solidFill>
                  <a:srgbClr val="FF0000"/>
                </a:solidFill>
              </a:rPr>
              <a:t>e,u</a:t>
            </a:r>
            <a:r>
              <a:rPr lang="en-US" dirty="0" smtClean="0">
                <a:solidFill>
                  <a:srgbClr val="FF0000"/>
                </a:solidFill>
              </a:rPr>
              <a:t>) + x(</a:t>
            </a:r>
            <a:r>
              <a:rPr lang="en-US" dirty="0" err="1" smtClean="0">
                <a:solidFill>
                  <a:srgbClr val="FF0000"/>
                </a:solidFill>
              </a:rPr>
              <a:t>e,v</a:t>
            </a:r>
            <a:r>
              <a:rPr lang="en-US" dirty="0" smtClean="0">
                <a:solidFill>
                  <a:srgbClr val="FF0000"/>
                </a:solidFill>
              </a:rPr>
              <a:t>) = x(e)  </a:t>
            </a:r>
            <a:r>
              <a:rPr lang="en-US" dirty="0" smtClean="0">
                <a:solidFill>
                  <a:srgbClr val="37362E"/>
                </a:solidFill>
              </a:rPr>
              <a:t>for each edge </a:t>
            </a:r>
            <a:r>
              <a:rPr lang="en-US" dirty="0" err="1" smtClean="0">
                <a:solidFill>
                  <a:srgbClr val="FF0000"/>
                </a:solidFill>
              </a:rPr>
              <a:t>uv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dist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err="1" smtClean="0">
                <a:solidFill>
                  <a:srgbClr val="FF0000"/>
                </a:solidFill>
              </a:rPr>
              <a:t>,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y(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    </a:t>
            </a:r>
            <a:r>
              <a:rPr lang="en-US" dirty="0" smtClean="0">
                <a:solidFill>
                  <a:srgbClr val="37362E"/>
                </a:solidFill>
              </a:rPr>
              <a:t>for all pairs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b="1" dirty="0" smtClean="0">
                <a:solidFill>
                  <a:srgbClr val="FF0000"/>
                </a:solidFill>
              </a:rPr>
              <a:t>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0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23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cost of cut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cut edge </a:t>
            </a:r>
            <a:r>
              <a:rPr lang="en-US" dirty="0" err="1" smtClean="0">
                <a:solidFill>
                  <a:srgbClr val="FF0000"/>
                </a:solidFill>
              </a:rPr>
              <a:t>uv</a:t>
            </a:r>
            <a:r>
              <a:rPr lang="en-US" dirty="0" smtClean="0"/>
              <a:t> has to be assigned to </a:t>
            </a:r>
            <a:r>
              <a:rPr lang="en-US" dirty="0" smtClean="0">
                <a:solidFill>
                  <a:srgbClr val="FF0000"/>
                </a:solidFill>
              </a:rPr>
              <a:t>u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</a:p>
          <a:p>
            <a:pPr lvl="1"/>
            <a:r>
              <a:rPr lang="en-US" dirty="0" smtClean="0"/>
              <a:t>Introduce variables </a:t>
            </a:r>
            <a:r>
              <a:rPr lang="en-US" dirty="0" smtClean="0">
                <a:solidFill>
                  <a:srgbClr val="FF0000"/>
                </a:solidFill>
              </a:rPr>
              <a:t>x(</a:t>
            </a:r>
            <a:r>
              <a:rPr lang="en-US" dirty="0" err="1" smtClean="0">
                <a:solidFill>
                  <a:srgbClr val="FF0000"/>
                </a:solidFill>
              </a:rPr>
              <a:t>e,u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x(</a:t>
            </a:r>
            <a:r>
              <a:rPr lang="en-US" dirty="0" err="1" smtClean="0">
                <a:solidFill>
                  <a:srgbClr val="FF0000"/>
                </a:solidFill>
              </a:rPr>
              <a:t>e,v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for each edge </a:t>
            </a:r>
            <a:r>
              <a:rPr lang="en-US" dirty="0" err="1" smtClean="0">
                <a:solidFill>
                  <a:srgbClr val="FF0000"/>
                </a:solidFill>
              </a:rPr>
              <a:t>uv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Add constraint </a:t>
            </a:r>
            <a:r>
              <a:rPr lang="en-US" dirty="0" smtClean="0">
                <a:solidFill>
                  <a:srgbClr val="FF0000"/>
                </a:solidFill>
              </a:rPr>
              <a:t>x(</a:t>
            </a:r>
            <a:r>
              <a:rPr lang="en-US" dirty="0" err="1" smtClean="0">
                <a:solidFill>
                  <a:srgbClr val="FF0000"/>
                </a:solidFill>
              </a:rPr>
              <a:t>e,u</a:t>
            </a:r>
            <a:r>
              <a:rPr lang="en-US" dirty="0" smtClean="0">
                <a:solidFill>
                  <a:srgbClr val="FF0000"/>
                </a:solidFill>
              </a:rPr>
              <a:t>) + x(</a:t>
            </a:r>
            <a:r>
              <a:rPr lang="en-US" dirty="0" err="1" smtClean="0">
                <a:solidFill>
                  <a:srgbClr val="FF0000"/>
                </a:solidFill>
              </a:rPr>
              <a:t>e,v</a:t>
            </a:r>
            <a:r>
              <a:rPr lang="en-US" dirty="0" smtClean="0">
                <a:solidFill>
                  <a:srgbClr val="FF0000"/>
                </a:solidFill>
              </a:rPr>
              <a:t>) = x(e)</a:t>
            </a:r>
          </a:p>
          <a:p>
            <a:r>
              <a:rPr lang="en-US" dirty="0" smtClean="0"/>
              <a:t>For a node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dirty="0" smtClean="0"/>
              <a:t> if </a:t>
            </a:r>
            <a:r>
              <a:rPr lang="en-US" dirty="0" smtClean="0">
                <a:solidFill>
                  <a:srgbClr val="FF0000"/>
                </a:solidFill>
              </a:rPr>
              <a:t>S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±</a:t>
            </a:r>
            <a:r>
              <a:rPr lang="en-US" dirty="0" smtClean="0">
                <a:solidFill>
                  <a:srgbClr val="FF0000"/>
                </a:solidFill>
              </a:rPr>
              <a:t>(v) </a:t>
            </a:r>
            <a:r>
              <a:rPr lang="en-US" dirty="0" smtClean="0"/>
              <a:t>are cut edges assigned to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dirty="0" smtClean="0"/>
              <a:t> then cost at v is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½</a:t>
            </a:r>
            <a:r>
              <a:rPr lang="en-US" baseline="-25000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(S)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37362E"/>
                </a:solidFill>
              </a:rPr>
              <a:t>is the vector </a:t>
            </a:r>
            <a:r>
              <a:rPr lang="en-US" dirty="0" smtClean="0">
                <a:solidFill>
                  <a:srgbClr val="FF0000"/>
                </a:solidFill>
              </a:rPr>
              <a:t>(x(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e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,v),x(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e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,v),...,x(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e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h</a:t>
            </a:r>
            <a:r>
              <a:rPr lang="en-US" dirty="0" err="1" smtClean="0">
                <a:solidFill>
                  <a:srgbClr val="FF0000"/>
                </a:solidFill>
              </a:rPr>
              <a:t>,v</a:t>
            </a:r>
            <a:r>
              <a:rPr lang="en-US" dirty="0" smtClean="0">
                <a:solidFill>
                  <a:srgbClr val="FF0000"/>
                </a:solidFill>
              </a:rPr>
              <a:t>)) </a:t>
            </a:r>
            <a:r>
              <a:rPr lang="en-US" dirty="0" smtClean="0">
                <a:solidFill>
                  <a:srgbClr val="37362E"/>
                </a:solidFill>
              </a:rPr>
              <a:t>where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e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e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,...,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e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37362E"/>
                </a:solidFill>
              </a:rPr>
              <a:t>are edges in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±</a:t>
            </a:r>
            <a:r>
              <a:rPr lang="en-US" dirty="0" smtClean="0">
                <a:solidFill>
                  <a:srgbClr val="FF0000"/>
                </a:solidFill>
              </a:rPr>
              <a:t>(v)</a:t>
            </a:r>
          </a:p>
          <a:p>
            <a:pPr lvl="1"/>
            <a:r>
              <a:rPr lang="en-US" dirty="0" smtClean="0">
                <a:solidFill>
                  <a:srgbClr val="37362E"/>
                </a:solidFill>
              </a:rPr>
              <a:t>Use continuous extension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½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baseline="-25000" dirty="0" smtClean="0">
                <a:solidFill>
                  <a:srgbClr val="FF0000"/>
                </a:solidFill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37362E"/>
                </a:solidFill>
              </a:rPr>
              <a:t>to model </a:t>
            </a: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½</a:t>
            </a:r>
            <a:r>
              <a:rPr lang="en-US" baseline="-25000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v</a:t>
            </a:r>
            <a:r>
              <a:rPr lang="en-US" dirty="0">
                <a:solidFill>
                  <a:srgbClr val="FF0000"/>
                </a:solidFill>
              </a:rPr>
              <a:t>(S)</a:t>
            </a:r>
          </a:p>
        </p:txBody>
      </p:sp>
    </p:spTree>
    <p:extLst>
      <p:ext uri="{BB962C8B-B14F-4D97-AF65-F5344CB8AC3E}">
        <p14:creationId xmlns:p14="http://schemas.microsoft.com/office/powerpoint/2010/main" val="136623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Relaxation for Sparsest Cut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Relaxation for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polymatroidal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networks: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min </a:t>
            </a: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baseline="-25000" dirty="0" smtClean="0">
                <a:solidFill>
                  <a:srgbClr val="FF0000"/>
                </a:solidFill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½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baseline="-25000" dirty="0">
                <a:solidFill>
                  <a:srgbClr val="FF0000"/>
                </a:solidFill>
              </a:rPr>
              <a:t>v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v</a:t>
            </a:r>
            <a:r>
              <a:rPr lang="en-US" dirty="0">
                <a:solidFill>
                  <a:srgbClr val="FF0000"/>
                </a:solidFill>
              </a:rPr>
              <a:t>)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D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y(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 = 1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x(</a:t>
            </a:r>
            <a:r>
              <a:rPr lang="en-US" dirty="0" err="1" smtClean="0">
                <a:solidFill>
                  <a:srgbClr val="FF0000"/>
                </a:solidFill>
              </a:rPr>
              <a:t>e,u</a:t>
            </a:r>
            <a:r>
              <a:rPr lang="en-US" dirty="0" smtClean="0">
                <a:solidFill>
                  <a:srgbClr val="FF0000"/>
                </a:solidFill>
              </a:rPr>
              <a:t>) + x(</a:t>
            </a:r>
            <a:r>
              <a:rPr lang="en-US" dirty="0" err="1" smtClean="0">
                <a:solidFill>
                  <a:srgbClr val="FF0000"/>
                </a:solidFill>
              </a:rPr>
              <a:t>e,v</a:t>
            </a:r>
            <a:r>
              <a:rPr lang="en-US" dirty="0" smtClean="0">
                <a:solidFill>
                  <a:srgbClr val="FF0000"/>
                </a:solidFill>
              </a:rPr>
              <a:t>) = x(e)  </a:t>
            </a:r>
            <a:r>
              <a:rPr lang="en-US" dirty="0" smtClean="0">
                <a:solidFill>
                  <a:srgbClr val="37362E"/>
                </a:solidFill>
              </a:rPr>
              <a:t>for each edge </a:t>
            </a:r>
            <a:r>
              <a:rPr lang="en-US" dirty="0" err="1" smtClean="0">
                <a:solidFill>
                  <a:srgbClr val="FF0000"/>
                </a:solidFill>
              </a:rPr>
              <a:t>uv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dist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err="1" smtClean="0">
                <a:solidFill>
                  <a:srgbClr val="FF0000"/>
                </a:solidFill>
              </a:rPr>
              <a:t>,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y(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    </a:t>
            </a:r>
            <a:r>
              <a:rPr lang="en-US" dirty="0" smtClean="0">
                <a:solidFill>
                  <a:srgbClr val="37362E"/>
                </a:solidFill>
              </a:rPr>
              <a:t>for all pairs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b="1" dirty="0" smtClean="0">
                <a:solidFill>
                  <a:srgbClr val="FF0000"/>
                </a:solidFill>
              </a:rPr>
              <a:t>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0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25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Lovasz</a:t>
            </a:r>
            <a:r>
              <a:rPr lang="en-US" dirty="0" smtClean="0"/>
              <a:t>-extension of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baseline="30000" dirty="0" smtClean="0">
                <a:solidFill>
                  <a:srgbClr val="FF0000"/>
                </a:solidFill>
              </a:rPr>
              <a:t>*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) = </a:t>
            </a:r>
            <a:r>
              <a:rPr lang="en-US" b="1" dirty="0" smtClean="0">
                <a:solidFill>
                  <a:srgbClr val="FF0000"/>
                </a:solidFill>
              </a:rPr>
              <a:t>E</a:t>
            </a:r>
            <a:r>
              <a:rPr lang="en-US" baseline="-25000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baseline="-25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baseline="-25000" dirty="0" smtClean="0">
                <a:solidFill>
                  <a:srgbClr val="FF0000"/>
                </a:solidFill>
              </a:rPr>
              <a:t> [0,1]</a:t>
            </a:r>
            <a:r>
              <a:rPr lang="en-US" dirty="0" smtClean="0">
                <a:solidFill>
                  <a:srgbClr val="FF0000"/>
                </a:solidFill>
              </a:rPr>
              <a:t>[ f(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b="1" baseline="30000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) ]  =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  <a:ea typeface="cmsy10"/>
                <a:cs typeface="cmsy10"/>
              </a:rPr>
              <a:t>0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  <a:ea typeface="cmsy10"/>
                <a:cs typeface="cmsy10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f(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30000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where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b="1" baseline="30000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 </a:t>
            </a:r>
            <a:r>
              <a:rPr lang="en-US" dirty="0" smtClean="0">
                <a:solidFill>
                  <a:srgbClr val="FF0000"/>
                </a:solidFill>
              </a:rPr>
              <a:t>= {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|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 }</a:t>
            </a:r>
          </a:p>
          <a:p>
            <a:pPr marL="0" indent="0">
              <a:buNone/>
            </a:pPr>
            <a:endParaRPr lang="en-US" b="1" dirty="0" smtClean="0">
              <a:solidFill>
                <a:srgbClr val="384348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384348"/>
                </a:solidFill>
              </a:rPr>
              <a:t>Example:</a:t>
            </a:r>
            <a:r>
              <a:rPr lang="en-US" dirty="0" smtClean="0">
                <a:solidFill>
                  <a:srgbClr val="384348"/>
                </a:solidFill>
              </a:rPr>
              <a:t>   </a:t>
            </a:r>
            <a:r>
              <a:rPr lang="en-US" b="1" dirty="0" smtClean="0">
                <a:solidFill>
                  <a:srgbClr val="FF0000"/>
                </a:solidFill>
              </a:rPr>
              <a:t>x </a:t>
            </a:r>
            <a:r>
              <a:rPr lang="en-US" dirty="0" smtClean="0">
                <a:solidFill>
                  <a:srgbClr val="FF0000"/>
                </a:solidFill>
              </a:rPr>
              <a:t>= (0.3, 0.1, 0.7, 0.2)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30000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b="1" dirty="0" smtClean="0">
                <a:solidFill>
                  <a:srgbClr val="FF0000"/>
                </a:solidFill>
              </a:rPr>
              <a:t> = </a:t>
            </a:r>
            <a:r>
              <a:rPr lang="en-US" dirty="0" smtClean="0">
                <a:solidFill>
                  <a:srgbClr val="FF0000"/>
                </a:solidFill>
              </a:rPr>
              <a:t>{1,3} </a:t>
            </a:r>
            <a:r>
              <a:rPr lang="en-US" dirty="0" smtClean="0">
                <a:solidFill>
                  <a:srgbClr val="384348"/>
                </a:solidFill>
              </a:rPr>
              <a:t>for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 = 0.21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and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30000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b="1" dirty="0">
                <a:solidFill>
                  <a:srgbClr val="FF0000"/>
                </a:solidFill>
              </a:rPr>
              <a:t> = </a:t>
            </a:r>
            <a:r>
              <a:rPr lang="en-US" dirty="0" smtClean="0">
                <a:solidFill>
                  <a:srgbClr val="FF0000"/>
                </a:solidFill>
              </a:rPr>
              <a:t>{3} </a:t>
            </a:r>
            <a:r>
              <a:rPr lang="en-US" dirty="0" smtClean="0">
                <a:solidFill>
                  <a:srgbClr val="384348"/>
                </a:solidFill>
              </a:rPr>
              <a:t>for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 = 0.6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f*(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) = </a:t>
            </a:r>
            <a:r>
              <a:rPr lang="en-US" dirty="0" smtClean="0">
                <a:solidFill>
                  <a:srgbClr val="FF0000"/>
                </a:solidFill>
              </a:rPr>
              <a:t>(1-0.7) f(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;</a:t>
            </a:r>
            <a:r>
              <a:rPr lang="en-US" dirty="0" smtClean="0">
                <a:solidFill>
                  <a:srgbClr val="FF0000"/>
                </a:solidFill>
              </a:rPr>
              <a:t>) + (0.7-0.3)f({3}) + (0.3-0.2) f({1,3}) 	+ (0.2-0.1) f({1,3,4}) + (0.1-0) f({1,2,3,4})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310723" y="3812677"/>
            <a:ext cx="1920240" cy="1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310723" y="3389309"/>
            <a:ext cx="27432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310723" y="3520420"/>
            <a:ext cx="54864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310723" y="3672820"/>
            <a:ext cx="82296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133683" y="3400164"/>
            <a:ext cx="325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33712" y="3171854"/>
            <a:ext cx="325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46081" y="3520420"/>
            <a:ext cx="325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3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84667" y="3230887"/>
            <a:ext cx="325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4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7027155" y="2998509"/>
            <a:ext cx="0" cy="10801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027155" y="3901650"/>
            <a:ext cx="591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mmi10"/>
                <a:ea typeface="cmmi10"/>
                <a:cs typeface="cmmi10"/>
              </a:rPr>
              <a:t>µ</a:t>
            </a:r>
            <a:endParaRPr lang="en-US" dirty="0" smtClean="0">
              <a:latin typeface="cmmi10"/>
            </a:endParaRPr>
          </a:p>
        </p:txBody>
      </p:sp>
    </p:spTree>
    <p:extLst>
      <p:ext uri="{BB962C8B-B14F-4D97-AF65-F5344CB8AC3E}">
        <p14:creationId xmlns:p14="http://schemas.microsoft.com/office/powerpoint/2010/main" val="3229141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</a:t>
            </a:r>
            <a:r>
              <a:rPr lang="en-US" dirty="0" smtClean="0">
                <a:solidFill>
                  <a:srgbClr val="FF0000"/>
                </a:solidFill>
              </a:rPr>
              <a:t>f*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f* </a:t>
            </a:r>
            <a:r>
              <a:rPr lang="en-US" dirty="0">
                <a:solidFill>
                  <a:srgbClr val="384348"/>
                </a:solidFill>
              </a:rPr>
              <a:t>is </a:t>
            </a:r>
            <a:r>
              <a:rPr lang="en-US" dirty="0" smtClean="0">
                <a:solidFill>
                  <a:srgbClr val="384348"/>
                </a:solidFill>
              </a:rPr>
              <a:t>convex </a:t>
            </a:r>
            <a:r>
              <a:rPr lang="en-US" dirty="0" err="1" smtClean="0">
                <a:solidFill>
                  <a:srgbClr val="384348"/>
                </a:solidFill>
              </a:rPr>
              <a:t>iff</a:t>
            </a:r>
            <a:r>
              <a:rPr lang="en-US" dirty="0" smtClean="0">
                <a:solidFill>
                  <a:srgbClr val="384348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384348"/>
                </a:solidFill>
              </a:rPr>
              <a:t> is </a:t>
            </a:r>
            <a:r>
              <a:rPr lang="en-US" dirty="0" err="1" smtClean="0">
                <a:solidFill>
                  <a:srgbClr val="384348"/>
                </a:solidFill>
              </a:rPr>
              <a:t>submodular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384348"/>
                </a:solidFill>
              </a:rPr>
              <a:t>Easy to evaluate </a:t>
            </a:r>
            <a:r>
              <a:rPr lang="en-US" dirty="0" smtClean="0">
                <a:solidFill>
                  <a:srgbClr val="FF0000"/>
                </a:solidFill>
              </a:rPr>
              <a:t>f*</a:t>
            </a:r>
          </a:p>
          <a:p>
            <a:r>
              <a:rPr lang="en-US" dirty="0">
                <a:solidFill>
                  <a:srgbClr val="FF0000"/>
                </a:solidFill>
              </a:rPr>
              <a:t>f*(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) = f</a:t>
            </a:r>
            <a:r>
              <a:rPr lang="en-US" sz="4000" baseline="30000" dirty="0">
                <a:solidFill>
                  <a:srgbClr val="FF0000"/>
                </a:solidFill>
              </a:rPr>
              <a:t>-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>
                <a:solidFill>
                  <a:srgbClr val="384348"/>
                </a:solidFill>
              </a:rPr>
              <a:t>for all </a:t>
            </a:r>
            <a:r>
              <a:rPr lang="en-US" b="1" dirty="0">
                <a:solidFill>
                  <a:srgbClr val="FF0000"/>
                </a:solidFill>
              </a:rPr>
              <a:t>x </a:t>
            </a:r>
            <a:r>
              <a:rPr lang="en-US" dirty="0">
                <a:solidFill>
                  <a:srgbClr val="384348"/>
                </a:solidFill>
              </a:rPr>
              <a:t>when</a:t>
            </a:r>
            <a:r>
              <a:rPr lang="en-US" dirty="0">
                <a:solidFill>
                  <a:srgbClr val="FF0000"/>
                </a:solidFill>
              </a:rPr>
              <a:t> f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is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submodular</a:t>
            </a:r>
            <a:endParaRPr lang="en-US" baseline="30000" dirty="0">
              <a:solidFill>
                <a:srgbClr val="FF0000"/>
              </a:solidFill>
              <a:latin typeface="cmsy10"/>
              <a:ea typeface="cmsy10"/>
              <a:cs typeface="cmsy10"/>
            </a:endParaRPr>
          </a:p>
          <a:p>
            <a:r>
              <a:rPr lang="en-US" dirty="0" smtClean="0">
                <a:solidFill>
                  <a:srgbClr val="37362E"/>
                </a:solidFill>
              </a:rPr>
              <a:t>If</a:t>
            </a:r>
            <a:r>
              <a:rPr lang="en-US" dirty="0" smtClean="0">
                <a:solidFill>
                  <a:srgbClr val="FF0000"/>
                </a:solidFill>
              </a:rPr>
              <a:t> f </a:t>
            </a:r>
            <a:r>
              <a:rPr lang="en-US" dirty="0" smtClean="0">
                <a:solidFill>
                  <a:srgbClr val="37362E"/>
                </a:solidFill>
              </a:rPr>
              <a:t>is monotone and 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37362E"/>
                </a:solidFill>
              </a:rPr>
              <a:t>then</a:t>
            </a:r>
            <a:r>
              <a:rPr lang="en-US" dirty="0" smtClean="0">
                <a:solidFill>
                  <a:srgbClr val="FF0000"/>
                </a:solidFill>
              </a:rPr>
              <a:t> f*(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f*(</a:t>
            </a:r>
            <a:r>
              <a:rPr lang="en-US" b="1" dirty="0" smtClean="0">
                <a:solidFill>
                  <a:srgbClr val="FF0000"/>
                </a:solidFill>
              </a:rPr>
              <a:t>y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099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Relaxation for Sparsest Cut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Relaxation for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polymatroidal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networks: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min </a:t>
            </a: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baseline="-25000" dirty="0" smtClean="0">
                <a:solidFill>
                  <a:srgbClr val="FF0000"/>
                </a:solidFill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½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baseline="-25000" dirty="0">
                <a:solidFill>
                  <a:srgbClr val="FF0000"/>
                </a:solidFill>
              </a:rPr>
              <a:t>v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v</a:t>
            </a:r>
            <a:r>
              <a:rPr lang="en-US" dirty="0">
                <a:solidFill>
                  <a:srgbClr val="FF0000"/>
                </a:solidFill>
              </a:rPr>
              <a:t>)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D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y(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 = 1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x(</a:t>
            </a:r>
            <a:r>
              <a:rPr lang="en-US" dirty="0" err="1" smtClean="0">
                <a:solidFill>
                  <a:srgbClr val="FF0000"/>
                </a:solidFill>
              </a:rPr>
              <a:t>e,u</a:t>
            </a:r>
            <a:r>
              <a:rPr lang="en-US" dirty="0" smtClean="0">
                <a:solidFill>
                  <a:srgbClr val="FF0000"/>
                </a:solidFill>
              </a:rPr>
              <a:t>) + x(</a:t>
            </a:r>
            <a:r>
              <a:rPr lang="en-US" dirty="0" err="1" smtClean="0">
                <a:solidFill>
                  <a:srgbClr val="FF0000"/>
                </a:solidFill>
              </a:rPr>
              <a:t>e,v</a:t>
            </a:r>
            <a:r>
              <a:rPr lang="en-US" dirty="0" smtClean="0">
                <a:solidFill>
                  <a:srgbClr val="FF0000"/>
                </a:solidFill>
              </a:rPr>
              <a:t>) = x(e)  </a:t>
            </a:r>
            <a:r>
              <a:rPr lang="en-US" dirty="0" smtClean="0">
                <a:solidFill>
                  <a:srgbClr val="37362E"/>
                </a:solidFill>
              </a:rPr>
              <a:t>for each edge </a:t>
            </a:r>
            <a:r>
              <a:rPr lang="en-US" dirty="0" err="1" smtClean="0">
                <a:solidFill>
                  <a:srgbClr val="FF0000"/>
                </a:solidFill>
              </a:rPr>
              <a:t>uv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dist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err="1" smtClean="0">
                <a:solidFill>
                  <a:srgbClr val="FF0000"/>
                </a:solidFill>
              </a:rPr>
              <a:t>,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y(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    </a:t>
            </a:r>
            <a:r>
              <a:rPr lang="en-US" dirty="0" smtClean="0">
                <a:solidFill>
                  <a:srgbClr val="37362E"/>
                </a:solidFill>
              </a:rPr>
              <a:t>for all pairs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b="1" dirty="0" smtClean="0">
                <a:solidFill>
                  <a:srgbClr val="FF0000"/>
                </a:solidFill>
              </a:rPr>
              <a:t>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0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Lemma: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Dual to LP for maximum concurrent flow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51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Rounding of Relaxation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Standard undirected networks:</a:t>
            </a:r>
          </a:p>
          <a:p>
            <a:r>
              <a:rPr lang="en-US" dirty="0" smtClean="0"/>
              <a:t>Edge capacities: round via </a:t>
            </a:r>
            <a:r>
              <a:rPr lang="en-US" i="1" dirty="0" smtClean="0">
                <a:solidFill>
                  <a:srgbClr val="FF0000"/>
                </a:solidFill>
                <a:latin typeface="Calisto MT"/>
              </a:rPr>
              <a:t>l</a:t>
            </a:r>
            <a:r>
              <a:rPr lang="en-US" i="1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embedding</a:t>
            </a:r>
            <a:r>
              <a:rPr lang="en-US" i="1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[Linial-London-Rabinovich’95,Aumanna-Rabani’95]</a:t>
            </a:r>
          </a:p>
          <a:p>
            <a:r>
              <a:rPr lang="en-US" dirty="0" smtClean="0"/>
              <a:t>Node-capacities: round via </a:t>
            </a:r>
            <a:r>
              <a:rPr lang="en-US" i="1" dirty="0" smtClean="0">
                <a:solidFill>
                  <a:srgbClr val="FF0000"/>
                </a:solidFill>
              </a:rPr>
              <a:t>line embedding</a:t>
            </a:r>
            <a:r>
              <a:rPr lang="en-US" i="1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[Feige-Hajiaghayi-Lee’05]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182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</a:t>
            </a:r>
            <a:r>
              <a:rPr lang="en-US" dirty="0" err="1" smtClean="0"/>
              <a:t>Embeddings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[Matousek-Rabinovich’01]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V,d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metric space  </a:t>
            </a:r>
            <a:r>
              <a:rPr lang="en-US" dirty="0" smtClean="0">
                <a:solidFill>
                  <a:srgbClr val="FF0000"/>
                </a:solidFill>
              </a:rPr>
              <a:t>w(</a:t>
            </a:r>
            <a:r>
              <a:rPr lang="en-US" dirty="0" err="1" smtClean="0">
                <a:solidFill>
                  <a:srgbClr val="FF0000"/>
                </a:solidFill>
              </a:rPr>
              <a:t>uv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non-</a:t>
            </a:r>
            <a:r>
              <a:rPr lang="en-US" dirty="0" err="1" smtClean="0"/>
              <a:t>neg</a:t>
            </a:r>
            <a:r>
              <a:rPr lang="en-US" dirty="0" smtClean="0"/>
              <a:t> weight for each </a:t>
            </a:r>
            <a:r>
              <a:rPr lang="en-US" dirty="0" err="1" smtClean="0">
                <a:solidFill>
                  <a:srgbClr val="FF0000"/>
                </a:solidFill>
              </a:rPr>
              <a:t>uv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g : V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!</a:t>
            </a:r>
            <a:r>
              <a:rPr lang="en-US" dirty="0" smtClean="0">
                <a:solidFill>
                  <a:srgbClr val="FF0000"/>
                </a:solidFill>
              </a:rPr>
              <a:t> R </a:t>
            </a:r>
            <a:r>
              <a:rPr lang="en-US" dirty="0" smtClean="0"/>
              <a:t>is a line embedding with average weighted distortion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®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 </a:t>
            </a:r>
            <a:r>
              <a:rPr lang="en-US" dirty="0" smtClean="0"/>
              <a:t> if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|g(u) – g(v)|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d(</a:t>
            </a:r>
            <a:r>
              <a:rPr lang="en-US" dirty="0" err="1" smtClean="0">
                <a:solidFill>
                  <a:srgbClr val="FF0000"/>
                </a:solidFill>
              </a:rPr>
              <a:t>u,v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for all </a:t>
            </a:r>
            <a:r>
              <a:rPr lang="en-US" dirty="0" err="1" smtClean="0">
                <a:solidFill>
                  <a:srgbClr val="FF0000"/>
                </a:solidFill>
              </a:rPr>
              <a:t>u,v</a:t>
            </a:r>
            <a:r>
              <a:rPr lang="en-US" dirty="0" smtClean="0"/>
              <a:t>  (contraction)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 </a:t>
            </a:r>
            <a:r>
              <a:rPr lang="en-US" baseline="-25000" dirty="0" err="1" smtClean="0">
                <a:solidFill>
                  <a:srgbClr val="FF0000"/>
                </a:solidFill>
              </a:rPr>
              <a:t>uv</a:t>
            </a:r>
            <a:r>
              <a:rPr lang="en-US" dirty="0" smtClean="0">
                <a:solidFill>
                  <a:srgbClr val="FF0000"/>
                </a:solidFill>
              </a:rPr>
              <a:t> w(</a:t>
            </a:r>
            <a:r>
              <a:rPr lang="en-US" dirty="0" err="1" smtClean="0">
                <a:solidFill>
                  <a:srgbClr val="FF0000"/>
                </a:solidFill>
              </a:rPr>
              <a:t>uv</a:t>
            </a:r>
            <a:r>
              <a:rPr lang="en-US" dirty="0" smtClean="0">
                <a:solidFill>
                  <a:srgbClr val="FF0000"/>
                </a:solidFill>
              </a:rPr>
              <a:t>) |g(u)-g(v)|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baseline="-25000" dirty="0" err="1" smtClean="0">
                <a:solidFill>
                  <a:srgbClr val="FF0000"/>
                </a:solidFill>
              </a:rPr>
              <a:t>uv</a:t>
            </a:r>
            <a:r>
              <a:rPr lang="en-US" dirty="0" smtClean="0">
                <a:solidFill>
                  <a:srgbClr val="FF0000"/>
                </a:solidFill>
              </a:rPr>
              <a:t> w(</a:t>
            </a:r>
            <a:r>
              <a:rPr lang="en-US" dirty="0" err="1" smtClean="0">
                <a:solidFill>
                  <a:srgbClr val="FF0000"/>
                </a:solidFill>
              </a:rPr>
              <a:t>uv</a:t>
            </a:r>
            <a:r>
              <a:rPr lang="en-US" dirty="0" smtClean="0">
                <a:solidFill>
                  <a:srgbClr val="FF0000"/>
                </a:solidFill>
              </a:rPr>
              <a:t>) d(</a:t>
            </a:r>
            <a:r>
              <a:rPr lang="en-US" dirty="0" err="1" smtClean="0">
                <a:solidFill>
                  <a:srgbClr val="FF0000"/>
                </a:solidFill>
              </a:rPr>
              <a:t>uv</a:t>
            </a:r>
            <a:r>
              <a:rPr lang="en-US" dirty="0" smtClean="0">
                <a:solidFill>
                  <a:srgbClr val="FF0000"/>
                </a:solidFill>
              </a:rPr>
              <a:t>)/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®</a:t>
            </a:r>
            <a:endParaRPr lang="en-US" dirty="0">
              <a:solidFill>
                <a:srgbClr val="FF0000"/>
              </a:solidFill>
              <a:latin typeface="cmmi10"/>
            </a:endParaRPr>
          </a:p>
        </p:txBody>
      </p:sp>
    </p:spTree>
    <p:extLst>
      <p:ext uri="{BB962C8B-B14F-4D97-AF65-F5344CB8AC3E}">
        <p14:creationId xmlns:p14="http://schemas.microsoft.com/office/powerpoint/2010/main" val="3872594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</a:t>
            </a:r>
            <a:r>
              <a:rPr lang="en-US" dirty="0" err="1" smtClean="0"/>
              <a:t>Embeddings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[Matousek-Rabinovich’01]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V,d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metric space  </a:t>
            </a:r>
            <a:r>
              <a:rPr lang="en-US" dirty="0" smtClean="0">
                <a:solidFill>
                  <a:srgbClr val="FF0000"/>
                </a:solidFill>
              </a:rPr>
              <a:t>w(</a:t>
            </a:r>
            <a:r>
              <a:rPr lang="en-US" dirty="0" err="1" smtClean="0">
                <a:solidFill>
                  <a:srgbClr val="FF0000"/>
                </a:solidFill>
              </a:rPr>
              <a:t>uv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non-</a:t>
            </a:r>
            <a:r>
              <a:rPr lang="en-US" dirty="0" err="1" smtClean="0"/>
              <a:t>neg</a:t>
            </a:r>
            <a:r>
              <a:rPr lang="en-US" dirty="0" smtClean="0"/>
              <a:t> weight for each </a:t>
            </a:r>
            <a:r>
              <a:rPr lang="en-US" dirty="0" err="1" smtClean="0">
                <a:solidFill>
                  <a:srgbClr val="FF0000"/>
                </a:solidFill>
              </a:rPr>
              <a:t>uv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g : V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!</a:t>
            </a:r>
            <a:r>
              <a:rPr lang="en-US" dirty="0" smtClean="0">
                <a:solidFill>
                  <a:srgbClr val="FF0000"/>
                </a:solidFill>
              </a:rPr>
              <a:t> R </a:t>
            </a:r>
            <a:r>
              <a:rPr lang="en-US" dirty="0" smtClean="0"/>
              <a:t>is a line embedding with average weighted distortion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®</a:t>
            </a:r>
            <a:r>
              <a:rPr lang="en-US" dirty="0" smtClean="0"/>
              <a:t> if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|g(u) – g(v)|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d(</a:t>
            </a:r>
            <a:r>
              <a:rPr lang="en-US" dirty="0" err="1" smtClean="0">
                <a:solidFill>
                  <a:srgbClr val="FF0000"/>
                </a:solidFill>
              </a:rPr>
              <a:t>u,v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for all </a:t>
            </a:r>
            <a:r>
              <a:rPr lang="en-US" dirty="0" err="1" smtClean="0">
                <a:solidFill>
                  <a:srgbClr val="FF0000"/>
                </a:solidFill>
              </a:rPr>
              <a:t>u,v</a:t>
            </a:r>
            <a:r>
              <a:rPr lang="en-US" dirty="0" smtClean="0"/>
              <a:t>  (contraction)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 </a:t>
            </a:r>
            <a:r>
              <a:rPr lang="en-US" baseline="-25000" dirty="0" err="1" smtClean="0">
                <a:solidFill>
                  <a:srgbClr val="FF0000"/>
                </a:solidFill>
              </a:rPr>
              <a:t>uv</a:t>
            </a:r>
            <a:r>
              <a:rPr lang="en-US" dirty="0" smtClean="0">
                <a:solidFill>
                  <a:srgbClr val="FF0000"/>
                </a:solidFill>
              </a:rPr>
              <a:t> w(</a:t>
            </a:r>
            <a:r>
              <a:rPr lang="en-US" dirty="0" err="1" smtClean="0">
                <a:solidFill>
                  <a:srgbClr val="FF0000"/>
                </a:solidFill>
              </a:rPr>
              <a:t>uv</a:t>
            </a:r>
            <a:r>
              <a:rPr lang="en-US" dirty="0" smtClean="0">
                <a:solidFill>
                  <a:srgbClr val="FF0000"/>
                </a:solidFill>
              </a:rPr>
              <a:t>) |g(u)-g(v)|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baseline="-25000" dirty="0" err="1" smtClean="0">
                <a:solidFill>
                  <a:srgbClr val="FF0000"/>
                </a:solidFill>
              </a:rPr>
              <a:t>uv</a:t>
            </a:r>
            <a:r>
              <a:rPr lang="en-US" dirty="0" smtClean="0">
                <a:solidFill>
                  <a:srgbClr val="FF0000"/>
                </a:solidFill>
              </a:rPr>
              <a:t> w(</a:t>
            </a:r>
            <a:r>
              <a:rPr lang="en-US" dirty="0" err="1" smtClean="0">
                <a:solidFill>
                  <a:srgbClr val="FF0000"/>
                </a:solidFill>
              </a:rPr>
              <a:t>uv</a:t>
            </a:r>
            <a:r>
              <a:rPr lang="en-US" dirty="0" smtClean="0">
                <a:solidFill>
                  <a:srgbClr val="FF0000"/>
                </a:solidFill>
              </a:rPr>
              <a:t>) d(</a:t>
            </a:r>
            <a:r>
              <a:rPr lang="en-US" dirty="0" err="1" smtClean="0">
                <a:solidFill>
                  <a:srgbClr val="FF0000"/>
                </a:solidFill>
              </a:rPr>
              <a:t>uv</a:t>
            </a:r>
            <a:r>
              <a:rPr lang="en-US" dirty="0" smtClean="0">
                <a:solidFill>
                  <a:srgbClr val="FF0000"/>
                </a:solidFill>
              </a:rPr>
              <a:t>)/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®</a:t>
            </a:r>
          </a:p>
          <a:p>
            <a:pPr marL="0" indent="0">
              <a:buNone/>
            </a:pPr>
            <a:r>
              <a:rPr lang="en-US" b="1" dirty="0" smtClean="0"/>
              <a:t>Theorem </a:t>
            </a:r>
            <a:r>
              <a:rPr lang="en-US" dirty="0" smtClean="0">
                <a:solidFill>
                  <a:srgbClr val="008000"/>
                </a:solidFill>
              </a:rPr>
              <a:t>[</a:t>
            </a:r>
            <a:r>
              <a:rPr lang="en-US" dirty="0" err="1" smtClean="0">
                <a:solidFill>
                  <a:srgbClr val="008000"/>
                </a:solidFill>
              </a:rPr>
              <a:t>Bourgain</a:t>
            </a:r>
            <a:r>
              <a:rPr lang="en-US" dirty="0" smtClean="0">
                <a:solidFill>
                  <a:srgbClr val="008000"/>
                </a:solidFill>
              </a:rPr>
              <a:t>]</a:t>
            </a:r>
            <a:r>
              <a:rPr lang="en-US" dirty="0" smtClean="0"/>
              <a:t>:</a:t>
            </a:r>
            <a:r>
              <a:rPr lang="en-US" b="1" dirty="0" smtClean="0"/>
              <a:t> </a:t>
            </a:r>
            <a:r>
              <a:rPr lang="en-US" dirty="0" smtClean="0"/>
              <a:t>Any metric space on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nodes admits  line embedding with </a:t>
            </a:r>
            <a:r>
              <a:rPr lang="en-US" dirty="0">
                <a:solidFill>
                  <a:srgbClr val="FF0000"/>
                </a:solidFill>
              </a:rPr>
              <a:t>O(log n) </a:t>
            </a:r>
            <a:r>
              <a:rPr lang="en-US" dirty="0" smtClean="0"/>
              <a:t>average weighted distortion.</a:t>
            </a:r>
            <a:endParaRPr lang="en-US" i="1" dirty="0">
              <a:solidFill>
                <a:srgbClr val="FF0000"/>
              </a:solidFill>
              <a:latin typeface="cmmi10"/>
            </a:endParaRPr>
          </a:p>
        </p:txBody>
      </p:sp>
    </p:spTree>
    <p:extLst>
      <p:ext uri="{BB962C8B-B14F-4D97-AF65-F5344CB8AC3E}">
        <p14:creationId xmlns:p14="http://schemas.microsoft.com/office/powerpoint/2010/main" val="1778644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Rounding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</a:t>
            </a:r>
            <a:r>
              <a:rPr lang="en-US" dirty="0" err="1" smtClean="0"/>
              <a:t>Lovasz</a:t>
            </a:r>
            <a:r>
              <a:rPr lang="en-US" dirty="0" smtClean="0"/>
              <a:t>-extension based convex relaxation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x(e)</a:t>
            </a:r>
            <a:r>
              <a:rPr lang="en-US" dirty="0" smtClean="0"/>
              <a:t> values induce metric on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</a:p>
          <a:p>
            <a:r>
              <a:rPr lang="en-US" dirty="0" smtClean="0"/>
              <a:t>Embed metric into line with </a:t>
            </a:r>
            <a:r>
              <a:rPr lang="en-US" dirty="0" smtClean="0">
                <a:solidFill>
                  <a:srgbClr val="FF0000"/>
                </a:solidFill>
              </a:rPr>
              <a:t>O(log n) </a:t>
            </a:r>
            <a:r>
              <a:rPr lang="en-US" dirty="0" smtClean="0"/>
              <a:t>average distortion </a:t>
            </a:r>
            <a:r>
              <a:rPr lang="en-US" dirty="0" err="1" smtClean="0"/>
              <a:t>w.r.t</a:t>
            </a:r>
            <a:r>
              <a:rPr lang="en-US" dirty="0" smtClean="0"/>
              <a:t> to weights </a:t>
            </a:r>
            <a:r>
              <a:rPr lang="en-US" dirty="0" smtClean="0">
                <a:solidFill>
                  <a:srgbClr val="FF0000"/>
                </a:solidFill>
              </a:rPr>
              <a:t>w(</a:t>
            </a:r>
            <a:r>
              <a:rPr lang="en-US" dirty="0" err="1" smtClean="0">
                <a:solidFill>
                  <a:srgbClr val="FF0000"/>
                </a:solidFill>
              </a:rPr>
              <a:t>uv</a:t>
            </a:r>
            <a:r>
              <a:rPr lang="en-US" dirty="0" smtClean="0">
                <a:solidFill>
                  <a:srgbClr val="FF0000"/>
                </a:solidFill>
              </a:rPr>
              <a:t>) = D(</a:t>
            </a:r>
            <a:r>
              <a:rPr lang="en-US" dirty="0" err="1" smtClean="0">
                <a:solidFill>
                  <a:srgbClr val="FF0000"/>
                </a:solidFill>
              </a:rPr>
              <a:t>uv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smtClean="0"/>
              <a:t>Pick the best cut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baseline="-25000" dirty="0" smtClean="0">
                <a:solidFill>
                  <a:srgbClr val="FF0000"/>
                </a:solidFill>
                <a:latin typeface="cmmi10"/>
              </a:rPr>
              <a:t> </a:t>
            </a:r>
            <a:r>
              <a:rPr lang="en-US" dirty="0" smtClean="0"/>
              <a:t>among all cuts on the line</a:t>
            </a:r>
          </a:p>
        </p:txBody>
      </p:sp>
    </p:spTree>
    <p:extLst>
      <p:ext uri="{BB962C8B-B14F-4D97-AF65-F5344CB8AC3E}">
        <p14:creationId xmlns:p14="http://schemas.microsoft.com/office/powerpoint/2010/main" val="977118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Max Throughput Flow and 	Min </a:t>
            </a:r>
            <a:r>
              <a:rPr lang="en-US" dirty="0" err="1"/>
              <a:t>Multicut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sz="half" idx="1"/>
          </p:nvPr>
        </p:nvSpPr>
        <p:spPr>
          <a:xfrm>
            <a:off x="900110" y="2147888"/>
            <a:ext cx="6027588" cy="39080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alisto MT"/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(e)</a:t>
            </a:r>
            <a:r>
              <a:rPr lang="en-US" dirty="0" smtClean="0"/>
              <a:t> : flow for pair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on edge 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(e)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c(e) </a:t>
            </a:r>
            <a:r>
              <a:rPr lang="en-US" dirty="0"/>
              <a:t>	</a:t>
            </a:r>
            <a:r>
              <a:rPr lang="en-US" dirty="0" smtClean="0"/>
              <a:t>for all 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max </a:t>
            </a: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val</a:t>
            </a:r>
            <a:r>
              <a:rPr lang="en-US" dirty="0">
                <a:solidFill>
                  <a:srgbClr val="FF0000"/>
                </a:solidFill>
              </a:rPr>
              <a:t>(f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baseline="-25000" dirty="0" smtClean="0">
                <a:solidFill>
                  <a:srgbClr val="FF0000"/>
                </a:solidFill>
              </a:rPr>
              <a:t>    </a:t>
            </a:r>
            <a:r>
              <a:rPr lang="en-US" dirty="0">
                <a:solidFill>
                  <a:srgbClr val="3D484D"/>
                </a:solidFill>
              </a:rPr>
              <a:t>(max throughput flow)</a:t>
            </a:r>
            <a:endParaRPr lang="en-US" baseline="-25000" dirty="0">
              <a:solidFill>
                <a:srgbClr val="3D484D"/>
              </a:solidFill>
            </a:endParaRPr>
          </a:p>
          <a:p>
            <a:pPr marL="0" indent="0">
              <a:buNone/>
            </a:pPr>
            <a:endParaRPr lang="en-US" baseline="-25000" dirty="0" smtClean="0">
              <a:solidFill>
                <a:srgbClr val="3D484D"/>
              </a:solidFill>
              <a:latin typeface="Calisto MT"/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3D484D"/>
                </a:solidFill>
                <a:latin typeface="Calisto MT"/>
              </a:rPr>
              <a:t>Multicut</a:t>
            </a:r>
            <a:r>
              <a:rPr lang="en-US" b="1" dirty="0" smtClean="0">
                <a:solidFill>
                  <a:srgbClr val="3D484D"/>
                </a:solidFill>
                <a:latin typeface="Calisto MT"/>
              </a:rPr>
              <a:t>:</a:t>
            </a:r>
            <a:r>
              <a:rPr lang="en-US" dirty="0" smtClean="0">
                <a:solidFill>
                  <a:srgbClr val="3D484D"/>
                </a:solidFill>
                <a:latin typeface="Calisto MT"/>
              </a:rPr>
              <a:t> set of edges whose removal 		  disconnects all pairs</a:t>
            </a:r>
          </a:p>
          <a:p>
            <a:pPr marL="0" indent="0">
              <a:buNone/>
            </a:pPr>
            <a:endParaRPr lang="en-US" dirty="0">
              <a:solidFill>
                <a:srgbClr val="3D484D"/>
              </a:solidFill>
              <a:latin typeface="Calisto MT"/>
            </a:endParaRPr>
          </a:p>
          <a:p>
            <a:pPr marL="0" indent="0">
              <a:buNone/>
            </a:pPr>
            <a:r>
              <a:rPr lang="en-US" dirty="0">
                <a:solidFill>
                  <a:srgbClr val="3D484D"/>
                </a:solidFill>
              </a:rPr>
              <a:t>Max </a:t>
            </a:r>
            <a:r>
              <a:rPr lang="en-US" dirty="0" smtClean="0">
                <a:solidFill>
                  <a:srgbClr val="3D484D"/>
                </a:solidFill>
              </a:rPr>
              <a:t>Throughput Flow </a:t>
            </a:r>
            <a:r>
              <a:rPr lang="en-US" dirty="0" smtClean="0">
                <a:solidFill>
                  <a:srgbClr val="3D484D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3D484D"/>
                </a:solidFill>
              </a:rPr>
              <a:t>   </a:t>
            </a:r>
            <a:r>
              <a:rPr lang="en-US" dirty="0">
                <a:solidFill>
                  <a:srgbClr val="3D484D"/>
                </a:solidFill>
              </a:rPr>
              <a:t>Min </a:t>
            </a:r>
            <a:r>
              <a:rPr lang="en-US" dirty="0" err="1" smtClean="0">
                <a:solidFill>
                  <a:srgbClr val="3D484D"/>
                </a:solidFill>
              </a:rPr>
              <a:t>Multicut</a:t>
            </a:r>
            <a:r>
              <a:rPr lang="en-US" dirty="0" smtClean="0">
                <a:solidFill>
                  <a:srgbClr val="3D484D"/>
                </a:solidFill>
              </a:rPr>
              <a:t> Capacity</a:t>
            </a:r>
            <a:endParaRPr lang="en-US" baseline="-25000" dirty="0">
              <a:solidFill>
                <a:srgbClr val="3D484D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2">
                  <a:lumMod val="75000"/>
                </a:schemeClr>
              </a:solidFill>
              <a:latin typeface="Calisto MT"/>
            </a:endParaRPr>
          </a:p>
        </p:txBody>
      </p:sp>
      <p:sp>
        <p:nvSpPr>
          <p:cNvPr id="4" name="Oval 3"/>
          <p:cNvSpPr/>
          <p:nvPr/>
        </p:nvSpPr>
        <p:spPr>
          <a:xfrm>
            <a:off x="5311286" y="3230091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190089" y="2488820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190089" y="393841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307209" y="247234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307209" y="393841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126431" y="3263036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0" name="Straight Arrow Connector 9"/>
          <p:cNvCxnSpPr>
            <a:stCxn id="4" idx="7"/>
            <a:endCxn id="5" idx="2"/>
          </p:cNvCxnSpPr>
          <p:nvPr/>
        </p:nvCxnSpPr>
        <p:spPr>
          <a:xfrm flipV="1">
            <a:off x="5514705" y="2620601"/>
            <a:ext cx="675383" cy="648087"/>
          </a:xfrm>
          <a:prstGeom prst="straightConnector1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9" idx="3"/>
          </p:cNvCxnSpPr>
          <p:nvPr/>
        </p:nvCxnSpPr>
        <p:spPr>
          <a:xfrm flipV="1">
            <a:off x="7545529" y="3488001"/>
            <a:ext cx="615803" cy="554905"/>
          </a:xfrm>
          <a:prstGeom prst="straightConnector1">
            <a:avLst/>
          </a:prstGeom>
          <a:ln w="38100" cmpd="sng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5"/>
            <a:endCxn id="6" idx="2"/>
          </p:cNvCxnSpPr>
          <p:nvPr/>
        </p:nvCxnSpPr>
        <p:spPr>
          <a:xfrm>
            <a:off x="5514705" y="3455057"/>
            <a:ext cx="675383" cy="615141"/>
          </a:xfrm>
          <a:prstGeom prst="straightConnector1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6"/>
            <a:endCxn id="7" idx="2"/>
          </p:cNvCxnSpPr>
          <p:nvPr/>
        </p:nvCxnSpPr>
        <p:spPr>
          <a:xfrm flipV="1">
            <a:off x="6428407" y="2604128"/>
            <a:ext cx="878802" cy="16473"/>
          </a:xfrm>
          <a:prstGeom prst="straightConnector1">
            <a:avLst/>
          </a:prstGeom>
          <a:ln w="38100" cmpd="sng">
            <a:solidFill>
              <a:srgbClr val="FF66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431544" y="4074750"/>
            <a:ext cx="878802" cy="16473"/>
          </a:xfrm>
          <a:prstGeom prst="straightConnector1">
            <a:avLst/>
          </a:prstGeom>
          <a:ln w="38100" cmpd="sng">
            <a:solidFill>
              <a:srgbClr val="FF66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545529" y="2620601"/>
            <a:ext cx="615803" cy="697505"/>
          </a:xfrm>
          <a:prstGeom prst="straightConnector1">
            <a:avLst/>
          </a:prstGeom>
          <a:ln w="38100" cmpd="sng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966584" y="3124322"/>
            <a:ext cx="4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endParaRPr lang="en-US" baseline="-25000" dirty="0">
              <a:solidFill>
                <a:srgbClr val="FF0000"/>
              </a:solidFill>
              <a:latin typeface="Calisto MT"/>
            </a:endParaRPr>
          </a:p>
        </p:txBody>
      </p:sp>
      <p:cxnSp>
        <p:nvCxnSpPr>
          <p:cNvPr id="17" name="Straight Arrow Connector 16"/>
          <p:cNvCxnSpPr>
            <a:stCxn id="5" idx="5"/>
            <a:endCxn id="8" idx="1"/>
          </p:cNvCxnSpPr>
          <p:nvPr/>
        </p:nvCxnSpPr>
        <p:spPr>
          <a:xfrm>
            <a:off x="6393507" y="2713784"/>
            <a:ext cx="948603" cy="1263231"/>
          </a:xfrm>
          <a:prstGeom prst="straightConnector1">
            <a:avLst/>
          </a:prstGeom>
          <a:ln w="38100" cmpd="sng">
            <a:solidFill>
              <a:srgbClr val="FF66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939460" y="2234796"/>
            <a:ext cx="4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39460" y="4095548"/>
            <a:ext cx="4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502062" y="2241633"/>
            <a:ext cx="4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520850" y="4083005"/>
            <a:ext cx="4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20631" y="2629325"/>
            <a:ext cx="413926" cy="37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20631" y="3721704"/>
            <a:ext cx="413926" cy="37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513772" y="2125503"/>
            <a:ext cx="413926" cy="37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393507" y="3044121"/>
            <a:ext cx="413926" cy="37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720735" y="4042906"/>
            <a:ext cx="413926" cy="37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842098" y="2604128"/>
            <a:ext cx="413926" cy="37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777645" y="3703931"/>
            <a:ext cx="413926" cy="37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8409709" y="3153459"/>
            <a:ext cx="4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endParaRPr lang="en-US" baseline="-25000" dirty="0">
              <a:solidFill>
                <a:srgbClr val="FF0000"/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94086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Rounding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Solve </a:t>
            </a:r>
            <a:r>
              <a:rPr lang="en-US" dirty="0" err="1"/>
              <a:t>Lovasz</a:t>
            </a:r>
            <a:r>
              <a:rPr lang="en-US" dirty="0"/>
              <a:t>-extension based convex relaxation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x(e)</a:t>
            </a:r>
            <a:r>
              <a:rPr lang="en-US" dirty="0" smtClean="0"/>
              <a:t> values induce metric on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</a:p>
          <a:p>
            <a:r>
              <a:rPr lang="en-US" dirty="0" smtClean="0"/>
              <a:t>Embed metric into line with </a:t>
            </a:r>
            <a:r>
              <a:rPr lang="en-US" dirty="0" smtClean="0">
                <a:solidFill>
                  <a:srgbClr val="FF0000"/>
                </a:solidFill>
              </a:rPr>
              <a:t>O(log n) </a:t>
            </a:r>
            <a:r>
              <a:rPr lang="en-US" dirty="0"/>
              <a:t>average distortion </a:t>
            </a:r>
            <a:r>
              <a:rPr lang="en-US" dirty="0" err="1"/>
              <a:t>w.r.t</a:t>
            </a:r>
            <a:r>
              <a:rPr lang="en-US" dirty="0"/>
              <a:t> to weights </a:t>
            </a:r>
            <a:r>
              <a:rPr lang="en-US" dirty="0">
                <a:solidFill>
                  <a:srgbClr val="FF0000"/>
                </a:solidFill>
              </a:rPr>
              <a:t>w(</a:t>
            </a:r>
            <a:r>
              <a:rPr lang="en-US" dirty="0" err="1">
                <a:solidFill>
                  <a:srgbClr val="FF0000"/>
                </a:solidFill>
              </a:rPr>
              <a:t>uv</a:t>
            </a:r>
            <a:r>
              <a:rPr lang="en-US" dirty="0">
                <a:solidFill>
                  <a:srgbClr val="FF0000"/>
                </a:solidFill>
              </a:rPr>
              <a:t>) = D(</a:t>
            </a:r>
            <a:r>
              <a:rPr lang="en-US" dirty="0" err="1">
                <a:solidFill>
                  <a:srgbClr val="FF0000"/>
                </a:solidFill>
              </a:rPr>
              <a:t>uv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/>
              <a:t>Pick the best cut 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baseline="-25000" dirty="0">
                <a:solidFill>
                  <a:srgbClr val="FF0000"/>
                </a:solidFill>
                <a:latin typeface="cmmi10"/>
              </a:rPr>
              <a:t> </a:t>
            </a:r>
            <a:r>
              <a:rPr lang="en-US" dirty="0"/>
              <a:t>among all cuts on the line</a:t>
            </a:r>
          </a:p>
          <a:p>
            <a:r>
              <a:rPr lang="en-US" b="1" dirty="0" smtClean="0"/>
              <a:t>Remark: </a:t>
            </a:r>
            <a:r>
              <a:rPr lang="en-US" dirty="0" smtClean="0"/>
              <a:t>Clean algorithm that generalizes edge/node/</a:t>
            </a:r>
            <a:r>
              <a:rPr lang="en-US" dirty="0" err="1" smtClean="0"/>
              <a:t>polymatroid</a:t>
            </a:r>
            <a:r>
              <a:rPr lang="en-US" dirty="0" smtClean="0"/>
              <a:t> cases since cut is defined on edges though cost is more complex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00370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Rounding Algorithm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117419" y="2638273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996222" y="1897002"/>
            <a:ext cx="238320" cy="263563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996222" y="3346599"/>
            <a:ext cx="238320" cy="2635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113342" y="1880529"/>
            <a:ext cx="238320" cy="263563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113342" y="3346599"/>
            <a:ext cx="238320" cy="263563"/>
          </a:xfrm>
          <a:prstGeom prst="ellipse">
            <a:avLst/>
          </a:prstGeom>
          <a:solidFill>
            <a:srgbClr val="66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932564" y="2671218"/>
            <a:ext cx="238320" cy="263563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2" name="Straight Arrow Connector 11"/>
          <p:cNvCxnSpPr>
            <a:stCxn id="6" idx="7"/>
            <a:endCxn id="7" idx="2"/>
          </p:cNvCxnSpPr>
          <p:nvPr/>
        </p:nvCxnSpPr>
        <p:spPr>
          <a:xfrm flipV="1">
            <a:off x="3320838" y="2028783"/>
            <a:ext cx="675383" cy="648087"/>
          </a:xfrm>
          <a:prstGeom prst="straightConnector1">
            <a:avLst/>
          </a:prstGeom>
          <a:ln w="38100" cmpd="sng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11" idx="3"/>
          </p:cNvCxnSpPr>
          <p:nvPr/>
        </p:nvCxnSpPr>
        <p:spPr>
          <a:xfrm flipV="1">
            <a:off x="5351662" y="2896183"/>
            <a:ext cx="615803" cy="554905"/>
          </a:xfrm>
          <a:prstGeom prst="straightConnector1">
            <a:avLst/>
          </a:prstGeom>
          <a:ln w="38100" cmpd="sng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5"/>
            <a:endCxn id="8" idx="2"/>
          </p:cNvCxnSpPr>
          <p:nvPr/>
        </p:nvCxnSpPr>
        <p:spPr>
          <a:xfrm>
            <a:off x="3320838" y="2863239"/>
            <a:ext cx="675383" cy="615141"/>
          </a:xfrm>
          <a:prstGeom prst="straightConnector1">
            <a:avLst/>
          </a:prstGeom>
          <a:ln w="38100" cmpd="sng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6"/>
            <a:endCxn id="9" idx="2"/>
          </p:cNvCxnSpPr>
          <p:nvPr/>
        </p:nvCxnSpPr>
        <p:spPr>
          <a:xfrm flipV="1">
            <a:off x="4234540" y="2012310"/>
            <a:ext cx="878802" cy="16473"/>
          </a:xfrm>
          <a:prstGeom prst="straightConnector1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237677" y="3482932"/>
            <a:ext cx="878802" cy="16473"/>
          </a:xfrm>
          <a:prstGeom prst="straightConnector1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351662" y="2028783"/>
            <a:ext cx="615803" cy="697505"/>
          </a:xfrm>
          <a:prstGeom prst="straightConnector1">
            <a:avLst/>
          </a:prstGeom>
          <a:ln w="38100" cmpd="sng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5"/>
            <a:endCxn id="10" idx="1"/>
          </p:cNvCxnSpPr>
          <p:nvPr/>
        </p:nvCxnSpPr>
        <p:spPr>
          <a:xfrm>
            <a:off x="4199640" y="2121966"/>
            <a:ext cx="948603" cy="1263231"/>
          </a:xfrm>
          <a:prstGeom prst="straightConnector1">
            <a:avLst/>
          </a:prstGeom>
          <a:ln w="38100" cmpd="sng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39" idx="2"/>
          </p:cNvCxnSpPr>
          <p:nvPr/>
        </p:nvCxnSpPr>
        <p:spPr>
          <a:xfrm flipV="1">
            <a:off x="2885568" y="5332210"/>
            <a:ext cx="4141915" cy="322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2647248" y="523268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5678271" y="5200428"/>
            <a:ext cx="238320" cy="263563"/>
          </a:xfrm>
          <a:prstGeom prst="ellipse">
            <a:avLst/>
          </a:prstGeom>
          <a:solidFill>
            <a:srgbClr val="66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4994182" y="5210975"/>
            <a:ext cx="238320" cy="263563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3647447" y="5232687"/>
            <a:ext cx="238320" cy="263563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4287930" y="5232687"/>
            <a:ext cx="238320" cy="2635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7027483" y="5200428"/>
            <a:ext cx="238320" cy="263563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449222" y="4581046"/>
            <a:ext cx="10855" cy="13569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382570" y="5937991"/>
            <a:ext cx="591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mmi10"/>
                <a:ea typeface="cmmi10"/>
                <a:cs typeface="cmmi10"/>
              </a:rPr>
              <a:t>µ</a:t>
            </a:r>
            <a:endParaRPr lang="en-US" dirty="0" smtClean="0">
              <a:latin typeface="cmmi1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055269" y="4685996"/>
            <a:ext cx="3296393" cy="135694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351342" y="4319436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</a:t>
            </a:r>
            <a:r>
              <a:rPr lang="en-US" sz="2800" baseline="-25000" dirty="0" smtClean="0">
                <a:latin typeface="cmmi10"/>
                <a:ea typeface="cmmi10"/>
                <a:cs typeface="cmmi10"/>
              </a:rPr>
              <a:t>µ</a:t>
            </a:r>
            <a:endParaRPr lang="en-US" sz="2800" baseline="-25000" dirty="0">
              <a:latin typeface="cmmi10"/>
            </a:endParaRPr>
          </a:p>
        </p:txBody>
      </p:sp>
    </p:spTree>
    <p:extLst>
      <p:ext uri="{BB962C8B-B14F-4D97-AF65-F5344CB8AC3E}">
        <p14:creationId xmlns:p14="http://schemas.microsoft.com/office/powerpoint/2010/main" val="1315595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º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±</a:t>
            </a:r>
            <a:r>
              <a:rPr lang="en-US" dirty="0" smtClean="0">
                <a:solidFill>
                  <a:srgbClr val="FF0000"/>
                </a:solidFill>
              </a:rPr>
              <a:t>(S</a:t>
            </a:r>
            <a:r>
              <a:rPr lang="en-US" baseline="-25000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))</a:t>
            </a:r>
            <a:r>
              <a:rPr lang="en-US" dirty="0" smtClean="0"/>
              <a:t>: cost of cut at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</a:p>
          <a:p>
            <a:pPr marL="0" indent="0">
              <a:buNone/>
            </a:pPr>
            <a:r>
              <a:rPr lang="en-US" b="1" dirty="0" smtClean="0"/>
              <a:t>Lemma: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º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±</a:t>
            </a:r>
            <a:r>
              <a:rPr lang="en-US" dirty="0">
                <a:solidFill>
                  <a:srgbClr val="FF0000"/>
                </a:solidFill>
              </a:rPr>
              <a:t>(S</a:t>
            </a:r>
            <a:r>
              <a:rPr lang="en-US" baseline="-25000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rgbClr val="FF0000"/>
                </a:solidFill>
              </a:rPr>
              <a:t>) d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2 </a:t>
            </a:r>
            <a:r>
              <a:rPr lang="en-US" dirty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baseline="-25000" dirty="0">
                <a:solidFill>
                  <a:srgbClr val="FF0000"/>
                </a:solidFill>
              </a:rPr>
              <a:t>v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½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baseline="-25000" dirty="0">
                <a:solidFill>
                  <a:srgbClr val="FF0000"/>
                </a:solidFill>
              </a:rPr>
              <a:t>v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) = 2 </a:t>
            </a:r>
            <a:r>
              <a:rPr lang="en-US" dirty="0" err="1" smtClean="0">
                <a:solidFill>
                  <a:srgbClr val="FF0000"/>
                </a:solidFill>
              </a:rPr>
              <a:t>OPT</a:t>
            </a:r>
            <a:r>
              <a:rPr lang="en-US" baseline="-25000" dirty="0" err="1" smtClean="0">
                <a:solidFill>
                  <a:srgbClr val="FF0000"/>
                </a:solidFill>
              </a:rPr>
              <a:t>frac</a:t>
            </a:r>
            <a:endParaRPr lang="en-US" baseline="-25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D(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±</a:t>
            </a:r>
            <a:r>
              <a:rPr lang="en-US" dirty="0" smtClean="0">
                <a:solidFill>
                  <a:srgbClr val="FF0000"/>
                </a:solidFill>
              </a:rPr>
              <a:t>(S</a:t>
            </a:r>
            <a:r>
              <a:rPr lang="en-US" baseline="-25000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)) </a:t>
            </a:r>
            <a:r>
              <a:rPr lang="en-US" dirty="0" smtClean="0">
                <a:solidFill>
                  <a:srgbClr val="37362E"/>
                </a:solidFill>
              </a:rPr>
              <a:t>: demand separated by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37362E"/>
                </a:solidFill>
              </a:rPr>
              <a:t>cut</a:t>
            </a:r>
          </a:p>
          <a:p>
            <a:pPr marL="0" indent="0">
              <a:buNone/>
            </a:pPr>
            <a:r>
              <a:rPr lang="en-US" b="1" dirty="0"/>
              <a:t>Lemma: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 D(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±</a:t>
            </a:r>
            <a:r>
              <a:rPr lang="en-US" dirty="0" smtClean="0">
                <a:solidFill>
                  <a:srgbClr val="FF0000"/>
                </a:solidFill>
              </a:rPr>
              <a:t>(S</a:t>
            </a:r>
            <a:r>
              <a:rPr lang="en-US" baseline="-25000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)) d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D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dist</a:t>
            </a:r>
            <a:r>
              <a:rPr lang="en-US" baseline="-25000" dirty="0" err="1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)/log n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Therefore: 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º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±</a:t>
            </a:r>
            <a:r>
              <a:rPr lang="en-US" dirty="0">
                <a:solidFill>
                  <a:srgbClr val="FF0000"/>
                </a:solidFill>
              </a:rPr>
              <a:t>(S</a:t>
            </a:r>
            <a:r>
              <a:rPr lang="en-US" baseline="-25000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dirty="0">
                <a:solidFill>
                  <a:srgbClr val="FF0000"/>
                </a:solidFill>
              </a:rPr>
              <a:t>)) d</a:t>
            </a: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/ </a:t>
            </a: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s</a:t>
            </a:r>
            <a:r>
              <a:rPr lang="en-US" dirty="0">
                <a:solidFill>
                  <a:srgbClr val="FF0000"/>
                </a:solidFill>
              </a:rPr>
              <a:t> D(</a:t>
            </a: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±</a:t>
            </a:r>
            <a:r>
              <a:rPr lang="en-US" dirty="0">
                <a:solidFill>
                  <a:srgbClr val="FF0000"/>
                </a:solidFill>
              </a:rPr>
              <a:t>(S</a:t>
            </a:r>
            <a:r>
              <a:rPr lang="en-US" baseline="-25000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dirty="0">
                <a:solidFill>
                  <a:srgbClr val="FF0000"/>
                </a:solidFill>
              </a:rPr>
              <a:t>)) 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O(log n) </a:t>
            </a:r>
            <a:r>
              <a:rPr lang="en-US" dirty="0" err="1">
                <a:solidFill>
                  <a:srgbClr val="FF0000"/>
                </a:solidFill>
              </a:rPr>
              <a:t>OPT</a:t>
            </a:r>
            <a:r>
              <a:rPr lang="en-US" baseline="-25000" dirty="0" err="1">
                <a:solidFill>
                  <a:srgbClr val="FF0000"/>
                </a:solidFill>
              </a:rPr>
              <a:t>frac</a:t>
            </a:r>
            <a:endParaRPr lang="en-US" baseline="-25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575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lemma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133601"/>
            <a:ext cx="7345363" cy="227963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Lemma: </a:t>
            </a: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º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±</a:t>
            </a:r>
            <a:r>
              <a:rPr lang="en-US" dirty="0">
                <a:solidFill>
                  <a:srgbClr val="FF0000"/>
                </a:solidFill>
              </a:rPr>
              <a:t>(S</a:t>
            </a:r>
            <a:r>
              <a:rPr lang="en-US" baseline="-25000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dirty="0">
                <a:solidFill>
                  <a:srgbClr val="FF0000"/>
                </a:solidFill>
              </a:rPr>
              <a:t>)) d</a:t>
            </a: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>
                <a:solidFill>
                  <a:srgbClr val="FF0000"/>
                </a:solidFill>
              </a:rPr>
              <a:t> 2 </a:t>
            </a:r>
            <a:r>
              <a:rPr lang="en-US" dirty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baseline="-25000" dirty="0">
                <a:solidFill>
                  <a:srgbClr val="FF0000"/>
                </a:solidFill>
              </a:rPr>
              <a:t>v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½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baseline="-25000" dirty="0">
                <a:solidFill>
                  <a:srgbClr val="FF0000"/>
                </a:solidFill>
              </a:rPr>
              <a:t>v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º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±</a:t>
            </a:r>
            <a:r>
              <a:rPr lang="en-US" dirty="0">
                <a:solidFill>
                  <a:srgbClr val="FF0000"/>
                </a:solidFill>
              </a:rPr>
              <a:t>(S</a:t>
            </a:r>
            <a:r>
              <a:rPr lang="en-US" baseline="-25000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dirty="0">
                <a:solidFill>
                  <a:srgbClr val="FF0000"/>
                </a:solidFill>
              </a:rPr>
              <a:t>))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is difficult to estimate exactly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37362E"/>
                </a:solidFill>
              </a:rPr>
              <a:t>Recall: </a:t>
            </a:r>
            <a:r>
              <a:rPr lang="en-US" dirty="0" err="1" smtClean="0">
                <a:solidFill>
                  <a:srgbClr val="FF0000"/>
                </a:solidFill>
              </a:rPr>
              <a:t>uv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±</a:t>
            </a:r>
            <a:r>
              <a:rPr lang="en-US" dirty="0">
                <a:solidFill>
                  <a:srgbClr val="FF0000"/>
                </a:solidFill>
              </a:rPr>
              <a:t>(S</a:t>
            </a:r>
            <a:r>
              <a:rPr lang="en-US" baseline="-25000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37362E"/>
                </a:solidFill>
              </a:rPr>
              <a:t>has to be assigned to </a:t>
            </a:r>
            <a:r>
              <a:rPr lang="en-US" dirty="0" smtClean="0">
                <a:solidFill>
                  <a:srgbClr val="FF0000"/>
                </a:solidFill>
              </a:rPr>
              <a:t>u </a:t>
            </a:r>
            <a:r>
              <a:rPr lang="en-US" dirty="0" smtClean="0">
                <a:solidFill>
                  <a:srgbClr val="37362E"/>
                </a:solidFill>
              </a:rPr>
              <a:t>or</a:t>
            </a:r>
            <a:r>
              <a:rPr lang="en-US" dirty="0" smtClean="0">
                <a:solidFill>
                  <a:srgbClr val="FF0000"/>
                </a:solidFill>
              </a:rPr>
              <a:t> v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dirty="0" smtClean="0">
                <a:solidFill>
                  <a:srgbClr val="37362E"/>
                </a:solidFill>
              </a:rPr>
              <a:t>Assign according to </a:t>
            </a:r>
            <a:r>
              <a:rPr lang="en-US" dirty="0" smtClean="0">
                <a:solidFill>
                  <a:srgbClr val="FF0000"/>
                </a:solidFill>
              </a:rPr>
              <a:t>x(</a:t>
            </a:r>
            <a:r>
              <a:rPr lang="en-US" dirty="0" err="1" smtClean="0">
                <a:solidFill>
                  <a:srgbClr val="FF0000"/>
                </a:solidFill>
              </a:rPr>
              <a:t>e,u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37362E"/>
                </a:solidFill>
              </a:rPr>
              <a:t>and</a:t>
            </a:r>
            <a:r>
              <a:rPr lang="en-US" dirty="0" smtClean="0">
                <a:solidFill>
                  <a:srgbClr val="FF0000"/>
                </a:solidFill>
              </a:rPr>
              <a:t> x(</a:t>
            </a:r>
            <a:r>
              <a:rPr lang="en-US" dirty="0" err="1" smtClean="0">
                <a:solidFill>
                  <a:srgbClr val="FF0000"/>
                </a:solidFill>
              </a:rPr>
              <a:t>e,v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i="1" dirty="0" smtClean="0">
                <a:solidFill>
                  <a:srgbClr val="37362E"/>
                </a:solidFill>
              </a:rPr>
              <a:t>proportionally</a:t>
            </a:r>
          </a:p>
          <a:p>
            <a:pPr marL="0" indent="0">
              <a:lnSpc>
                <a:spcPct val="50000"/>
              </a:lnSpc>
              <a:buNone/>
            </a:pPr>
            <a:endParaRPr lang="en-US" dirty="0" smtClean="0">
              <a:solidFill>
                <a:srgbClr val="37362E"/>
              </a:solidFill>
            </a:endParaRPr>
          </a:p>
          <a:p>
            <a:pPr marL="0" indent="0">
              <a:lnSpc>
                <a:spcPct val="50000"/>
              </a:lnSpc>
              <a:buNone/>
            </a:pPr>
            <a:endParaRPr lang="en-US" dirty="0">
              <a:solidFill>
                <a:srgbClr val="37362E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754767" y="4519000"/>
            <a:ext cx="238320" cy="2635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871887" y="4519000"/>
            <a:ext cx="238320" cy="263563"/>
          </a:xfrm>
          <a:prstGeom prst="ellipse">
            <a:avLst/>
          </a:prstGeom>
          <a:solidFill>
            <a:srgbClr val="66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0" name="Straight Connector 9"/>
          <p:cNvCxnSpPr>
            <a:stCxn id="4" idx="6"/>
          </p:cNvCxnSpPr>
          <p:nvPr/>
        </p:nvCxnSpPr>
        <p:spPr>
          <a:xfrm>
            <a:off x="3993087" y="4650782"/>
            <a:ext cx="27293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5" idx="2"/>
          </p:cNvCxnSpPr>
          <p:nvPr/>
        </p:nvCxnSpPr>
        <p:spPr>
          <a:xfrm>
            <a:off x="4266024" y="4650782"/>
            <a:ext cx="605863" cy="0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377550" y="441323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190768" y="441323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1921339" y="5601469"/>
            <a:ext cx="4906470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3873927" y="5469687"/>
            <a:ext cx="238320" cy="2635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4633567" y="5469687"/>
            <a:ext cx="238320" cy="263563"/>
          </a:xfrm>
          <a:prstGeom prst="ellipse">
            <a:avLst/>
          </a:prstGeom>
          <a:solidFill>
            <a:srgbClr val="66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4112247" y="5601469"/>
            <a:ext cx="13646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248716" y="5601469"/>
            <a:ext cx="504011" cy="0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461414" y="5167247"/>
            <a:ext cx="10855" cy="7723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394762" y="5939563"/>
            <a:ext cx="591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mmi10"/>
                <a:ea typeface="cmmi10"/>
                <a:cs typeface="cmmi10"/>
              </a:rPr>
              <a:t>µ</a:t>
            </a:r>
            <a:endParaRPr lang="en-US" dirty="0" smtClean="0">
              <a:latin typeface="cmmi10"/>
            </a:endParaRPr>
          </a:p>
        </p:txBody>
      </p:sp>
      <p:sp>
        <p:nvSpPr>
          <p:cNvPr id="46" name="Freeform 45"/>
          <p:cNvSpPr/>
          <p:nvPr/>
        </p:nvSpPr>
        <p:spPr>
          <a:xfrm>
            <a:off x="4499316" y="4678746"/>
            <a:ext cx="1047601" cy="318515"/>
          </a:xfrm>
          <a:custGeom>
            <a:avLst/>
            <a:gdLst>
              <a:gd name="connsiteX0" fmla="*/ 48939 w 1047601"/>
              <a:gd name="connsiteY0" fmla="*/ 0 h 318515"/>
              <a:gd name="connsiteX1" fmla="*/ 114069 w 1047601"/>
              <a:gd name="connsiteY1" fmla="*/ 282245 h 318515"/>
              <a:gd name="connsiteX2" fmla="*/ 1047601 w 1047601"/>
              <a:gd name="connsiteY2" fmla="*/ 314812 h 318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7601" h="318515">
                <a:moveTo>
                  <a:pt x="48939" y="0"/>
                </a:moveTo>
                <a:cubicBezTo>
                  <a:pt x="-1718" y="114888"/>
                  <a:pt x="-52375" y="229776"/>
                  <a:pt x="114069" y="282245"/>
                </a:cubicBezTo>
                <a:cubicBezTo>
                  <a:pt x="280513" y="334714"/>
                  <a:pt x="1047601" y="314812"/>
                  <a:pt x="1047601" y="314812"/>
                </a:cubicBezTo>
              </a:path>
            </a:pathLst>
          </a:cu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5546917" y="4782563"/>
            <a:ext cx="748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x(</a:t>
            </a:r>
            <a:r>
              <a:rPr lang="en-US" dirty="0" err="1" smtClean="0"/>
              <a:t>e,v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8" name="Freeform 47"/>
          <p:cNvSpPr/>
          <p:nvPr/>
        </p:nvSpPr>
        <p:spPr>
          <a:xfrm>
            <a:off x="4497298" y="5621048"/>
            <a:ext cx="1047601" cy="318515"/>
          </a:xfrm>
          <a:custGeom>
            <a:avLst/>
            <a:gdLst>
              <a:gd name="connsiteX0" fmla="*/ 48939 w 1047601"/>
              <a:gd name="connsiteY0" fmla="*/ 0 h 318515"/>
              <a:gd name="connsiteX1" fmla="*/ 114069 w 1047601"/>
              <a:gd name="connsiteY1" fmla="*/ 282245 h 318515"/>
              <a:gd name="connsiteX2" fmla="*/ 1047601 w 1047601"/>
              <a:gd name="connsiteY2" fmla="*/ 314812 h 318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7601" h="318515">
                <a:moveTo>
                  <a:pt x="48939" y="0"/>
                </a:moveTo>
                <a:cubicBezTo>
                  <a:pt x="-1718" y="114888"/>
                  <a:pt x="-52375" y="229776"/>
                  <a:pt x="114069" y="282245"/>
                </a:cubicBezTo>
                <a:cubicBezTo>
                  <a:pt x="280513" y="334714"/>
                  <a:pt x="1047601" y="314812"/>
                  <a:pt x="1047601" y="314812"/>
                </a:cubicBezTo>
              </a:path>
            </a:pathLst>
          </a:cu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5699316" y="5754897"/>
            <a:ext cx="2203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x’(</a:t>
            </a:r>
            <a:r>
              <a:rPr lang="en-US" dirty="0" err="1" smtClean="0"/>
              <a:t>e,v</a:t>
            </a:r>
            <a:r>
              <a:rPr lang="en-US" dirty="0" smtClean="0"/>
              <a:t>) </a:t>
            </a:r>
            <a:r>
              <a:rPr lang="en-US" dirty="0" smtClean="0">
                <a:latin typeface="cmsy10"/>
                <a:ea typeface="cmsy10"/>
                <a:cs typeface="cmsy10"/>
              </a:rPr>
              <a:t>·</a:t>
            </a:r>
            <a:r>
              <a:rPr lang="en-US" dirty="0" smtClean="0"/>
              <a:t> x(</a:t>
            </a:r>
            <a:r>
              <a:rPr lang="en-US" dirty="0" err="1" smtClean="0"/>
              <a:t>e,v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213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lemma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133600"/>
            <a:ext cx="7345363" cy="3923801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Lemma: </a:t>
            </a: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º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±</a:t>
            </a:r>
            <a:r>
              <a:rPr lang="en-US" dirty="0">
                <a:solidFill>
                  <a:srgbClr val="FF0000"/>
                </a:solidFill>
              </a:rPr>
              <a:t>(S</a:t>
            </a:r>
            <a:r>
              <a:rPr lang="en-US" baseline="-25000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dirty="0">
                <a:solidFill>
                  <a:srgbClr val="FF0000"/>
                </a:solidFill>
              </a:rPr>
              <a:t>)) d</a:t>
            </a: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>
                <a:solidFill>
                  <a:srgbClr val="FF0000"/>
                </a:solidFill>
              </a:rPr>
              <a:t> 2 </a:t>
            </a:r>
            <a:r>
              <a:rPr lang="en-US" dirty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baseline="-25000" dirty="0">
                <a:solidFill>
                  <a:srgbClr val="FF0000"/>
                </a:solidFill>
              </a:rPr>
              <a:t>v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½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baseline="-25000" dirty="0">
                <a:solidFill>
                  <a:srgbClr val="FF0000"/>
                </a:solidFill>
              </a:rPr>
              <a:t>v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º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±</a:t>
            </a:r>
            <a:r>
              <a:rPr lang="en-US" dirty="0">
                <a:solidFill>
                  <a:srgbClr val="FF0000"/>
                </a:solidFill>
              </a:rPr>
              <a:t>(S</a:t>
            </a:r>
            <a:r>
              <a:rPr lang="en-US" baseline="-25000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dirty="0">
                <a:solidFill>
                  <a:srgbClr val="FF0000"/>
                </a:solidFill>
              </a:rPr>
              <a:t>))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is difficult to estimate exactly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37362E"/>
                </a:solidFill>
              </a:rPr>
              <a:t>Recall: </a:t>
            </a:r>
            <a:r>
              <a:rPr lang="en-US" dirty="0" err="1" smtClean="0">
                <a:solidFill>
                  <a:srgbClr val="FF0000"/>
                </a:solidFill>
              </a:rPr>
              <a:t>uv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±</a:t>
            </a:r>
            <a:r>
              <a:rPr lang="en-US" dirty="0">
                <a:solidFill>
                  <a:srgbClr val="FF0000"/>
                </a:solidFill>
              </a:rPr>
              <a:t>(S</a:t>
            </a:r>
            <a:r>
              <a:rPr lang="en-US" baseline="-25000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37362E"/>
                </a:solidFill>
              </a:rPr>
              <a:t>has to be assigned to </a:t>
            </a:r>
            <a:r>
              <a:rPr lang="en-US" dirty="0" smtClean="0">
                <a:solidFill>
                  <a:srgbClr val="FF0000"/>
                </a:solidFill>
              </a:rPr>
              <a:t>u </a:t>
            </a:r>
            <a:r>
              <a:rPr lang="en-US" dirty="0" smtClean="0">
                <a:solidFill>
                  <a:srgbClr val="37362E"/>
                </a:solidFill>
              </a:rPr>
              <a:t>or</a:t>
            </a:r>
            <a:r>
              <a:rPr lang="en-US" dirty="0" smtClean="0">
                <a:solidFill>
                  <a:srgbClr val="FF0000"/>
                </a:solidFill>
              </a:rPr>
              <a:t> v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dirty="0" smtClean="0">
                <a:solidFill>
                  <a:srgbClr val="37362E"/>
                </a:solidFill>
              </a:rPr>
              <a:t>Assign according to </a:t>
            </a:r>
            <a:r>
              <a:rPr lang="en-US" dirty="0" smtClean="0">
                <a:solidFill>
                  <a:srgbClr val="FF0000"/>
                </a:solidFill>
              </a:rPr>
              <a:t>x(</a:t>
            </a:r>
            <a:r>
              <a:rPr lang="en-US" dirty="0" err="1" smtClean="0">
                <a:solidFill>
                  <a:srgbClr val="FF0000"/>
                </a:solidFill>
              </a:rPr>
              <a:t>e,u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37362E"/>
                </a:solidFill>
              </a:rPr>
              <a:t>and</a:t>
            </a:r>
            <a:r>
              <a:rPr lang="en-US" dirty="0" smtClean="0">
                <a:solidFill>
                  <a:srgbClr val="FF0000"/>
                </a:solidFill>
              </a:rPr>
              <a:t> x(</a:t>
            </a:r>
            <a:r>
              <a:rPr lang="en-US" dirty="0" err="1" smtClean="0">
                <a:solidFill>
                  <a:srgbClr val="FF0000"/>
                </a:solidFill>
              </a:rPr>
              <a:t>e,v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i="1" dirty="0" smtClean="0">
                <a:solidFill>
                  <a:srgbClr val="37362E"/>
                </a:solidFill>
              </a:rPr>
              <a:t>proportionally</a:t>
            </a:r>
          </a:p>
          <a:p>
            <a:pPr marL="0" indent="0">
              <a:lnSpc>
                <a:spcPct val="50000"/>
              </a:lnSpc>
              <a:buNone/>
            </a:pPr>
            <a:endParaRPr lang="en-US" dirty="0" smtClean="0">
              <a:solidFill>
                <a:srgbClr val="37362E"/>
              </a:solidFill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dirty="0" smtClean="0">
                <a:solidFill>
                  <a:srgbClr val="37362E"/>
                </a:solidFill>
              </a:rPr>
              <a:t>With assignment defined, estimate </a:t>
            </a: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º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±</a:t>
            </a:r>
            <a:r>
              <a:rPr lang="en-US" dirty="0">
                <a:solidFill>
                  <a:srgbClr val="FF0000"/>
                </a:solidFill>
              </a:rPr>
              <a:t>(S</a:t>
            </a:r>
            <a:r>
              <a:rPr lang="en-US" baseline="-25000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dirty="0">
                <a:solidFill>
                  <a:srgbClr val="FF0000"/>
                </a:solidFill>
              </a:rPr>
              <a:t>)) d</a:t>
            </a: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37362E"/>
                </a:solidFill>
              </a:rPr>
              <a:t>by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dirty="0" smtClean="0">
                <a:solidFill>
                  <a:srgbClr val="37362E"/>
                </a:solidFill>
              </a:rPr>
              <a:t>summing over nodes </a:t>
            </a:r>
            <a:endParaRPr lang="en-US" dirty="0">
              <a:solidFill>
                <a:srgbClr val="3736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552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lemma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133600"/>
            <a:ext cx="7345363" cy="3923801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Lemma: </a:t>
            </a: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º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±</a:t>
            </a:r>
            <a:r>
              <a:rPr lang="en-US" dirty="0">
                <a:solidFill>
                  <a:srgbClr val="FF0000"/>
                </a:solidFill>
              </a:rPr>
              <a:t>(S</a:t>
            </a:r>
            <a:r>
              <a:rPr lang="en-US" baseline="-25000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dirty="0">
                <a:solidFill>
                  <a:srgbClr val="FF0000"/>
                </a:solidFill>
              </a:rPr>
              <a:t>)) d</a:t>
            </a: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>
                <a:solidFill>
                  <a:srgbClr val="FF0000"/>
                </a:solidFill>
              </a:rPr>
              <a:t> 2 </a:t>
            </a:r>
            <a:r>
              <a:rPr lang="en-US" dirty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baseline="-25000" dirty="0">
                <a:solidFill>
                  <a:srgbClr val="FF0000"/>
                </a:solidFill>
              </a:rPr>
              <a:t>v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½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baseline="-25000" dirty="0">
                <a:solidFill>
                  <a:srgbClr val="FF0000"/>
                </a:solidFill>
              </a:rPr>
              <a:t>v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dirty="0" smtClean="0">
                <a:solidFill>
                  <a:srgbClr val="37362E"/>
                </a:solidFill>
              </a:rPr>
              <a:t>With assignment defined, estimate </a:t>
            </a: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º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±</a:t>
            </a:r>
            <a:r>
              <a:rPr lang="en-US" dirty="0">
                <a:solidFill>
                  <a:srgbClr val="FF0000"/>
                </a:solidFill>
              </a:rPr>
              <a:t>(S</a:t>
            </a:r>
            <a:r>
              <a:rPr lang="en-US" baseline="-25000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dirty="0">
                <a:solidFill>
                  <a:srgbClr val="FF0000"/>
                </a:solidFill>
              </a:rPr>
              <a:t>)) d</a:t>
            </a: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37362E"/>
                </a:solidFill>
              </a:rPr>
              <a:t>by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dirty="0" smtClean="0">
                <a:solidFill>
                  <a:srgbClr val="37362E"/>
                </a:solidFill>
              </a:rPr>
              <a:t>summing over nodes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º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±</a:t>
            </a:r>
            <a:r>
              <a:rPr lang="en-US" dirty="0">
                <a:solidFill>
                  <a:srgbClr val="FF0000"/>
                </a:solidFill>
              </a:rPr>
              <a:t>(S</a:t>
            </a:r>
            <a:r>
              <a:rPr lang="en-US" baseline="-25000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dirty="0">
                <a:solidFill>
                  <a:srgbClr val="FF0000"/>
                </a:solidFill>
              </a:rPr>
              <a:t>)) d</a:t>
            </a: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2 </a:t>
            </a: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baseline="-25000" dirty="0" smtClean="0">
                <a:solidFill>
                  <a:srgbClr val="FF0000"/>
                </a:solidFill>
              </a:rPr>
              <a:t>v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½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baseline="-25000" dirty="0" smtClean="0">
                <a:solidFill>
                  <a:srgbClr val="FF0000"/>
                </a:solidFill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alisto MT"/>
              </a:rPr>
              <a:t>x’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2 </a:t>
            </a:r>
            <a:r>
              <a:rPr lang="en-US" dirty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baseline="-25000" dirty="0">
                <a:solidFill>
                  <a:srgbClr val="FF0000"/>
                </a:solidFill>
              </a:rPr>
              <a:t>v </a:t>
            </a: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½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baseline="-25000" dirty="0">
                <a:solidFill>
                  <a:srgbClr val="FF0000"/>
                </a:solidFill>
              </a:rPr>
              <a:t>v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x’</a:t>
            </a:r>
            <a:r>
              <a:rPr lang="en-US" baseline="-25000" dirty="0" err="1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 (x’(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e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,v),...,x’(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e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h</a:t>
            </a:r>
            <a:r>
              <a:rPr lang="en-US" dirty="0" err="1" smtClean="0">
                <a:solidFill>
                  <a:srgbClr val="FF0000"/>
                </a:solidFill>
              </a:rPr>
              <a:t>,v</a:t>
            </a:r>
            <a:r>
              <a:rPr lang="en-US" dirty="0" smtClean="0">
                <a:solidFill>
                  <a:srgbClr val="FF0000"/>
                </a:solidFill>
              </a:rPr>
              <a:t>)) </a:t>
            </a:r>
            <a:r>
              <a:rPr lang="en-US" dirty="0" smtClean="0">
                <a:solidFill>
                  <a:srgbClr val="37362E"/>
                </a:solidFill>
              </a:rPr>
              <a:t>where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±</a:t>
            </a:r>
            <a:r>
              <a:rPr lang="en-US" dirty="0" smtClean="0">
                <a:solidFill>
                  <a:srgbClr val="FF0000"/>
                </a:solidFill>
              </a:rPr>
              <a:t>(v)={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e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,...,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e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h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  <a:endParaRPr lang="en-US" dirty="0">
              <a:solidFill>
                <a:srgbClr val="37362E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659012" y="6053699"/>
            <a:ext cx="4906470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132920" y="5679392"/>
            <a:ext cx="238320" cy="263563"/>
          </a:xfrm>
          <a:prstGeom prst="ellipse">
            <a:avLst/>
          </a:prstGeom>
          <a:solidFill>
            <a:srgbClr val="66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078344" y="5456489"/>
            <a:ext cx="10855" cy="7723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84830" y="5682841"/>
            <a:ext cx="611216" cy="7406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371240" y="5835241"/>
            <a:ext cx="1164822" cy="7406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284830" y="5942955"/>
            <a:ext cx="936436" cy="7406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896046" y="5687568"/>
            <a:ext cx="611216" cy="740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536062" y="5842647"/>
            <a:ext cx="523946" cy="7406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221266" y="5952467"/>
            <a:ext cx="523946" cy="7406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419332" y="5699587"/>
            <a:ext cx="876784" cy="13633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895386" y="5691509"/>
            <a:ext cx="523946" cy="74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409815" y="5831539"/>
            <a:ext cx="1723105" cy="11108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885869" y="5827835"/>
            <a:ext cx="523946" cy="7406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115553" y="52177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5078344" y="5997972"/>
            <a:ext cx="591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mmi10"/>
                <a:ea typeface="cmmi10"/>
                <a:cs typeface="cmmi10"/>
              </a:rPr>
              <a:t>µ</a:t>
            </a:r>
            <a:endParaRPr lang="en-US" sz="2400" dirty="0" smtClean="0">
              <a:latin typeface="cmmi1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62786" y="4853296"/>
            <a:ext cx="2203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x’(</a:t>
            </a:r>
            <a:r>
              <a:rPr lang="en-US" sz="2400" dirty="0" err="1" smtClean="0"/>
              <a:t>e,v</a:t>
            </a:r>
            <a:r>
              <a:rPr lang="en-US" sz="2400" dirty="0" smtClean="0"/>
              <a:t>) </a:t>
            </a:r>
            <a:r>
              <a:rPr lang="en-US" sz="2400" dirty="0" smtClean="0">
                <a:latin typeface="cmsy10"/>
                <a:ea typeface="cmsy10"/>
                <a:cs typeface="cmsy10"/>
              </a:rPr>
              <a:t>·</a:t>
            </a:r>
            <a:r>
              <a:rPr lang="en-US" sz="2400" dirty="0" smtClean="0"/>
              <a:t> x(</a:t>
            </a:r>
            <a:r>
              <a:rPr lang="en-US" sz="2400" dirty="0" err="1" smtClean="0"/>
              <a:t>e,v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567189" y="5250895"/>
            <a:ext cx="328857" cy="3644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1568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Flow-Cut Gaps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097833" y="4343305"/>
            <a:ext cx="5068818" cy="113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>
            <a:spLocks noChangeAspect="1"/>
          </p:cNvSpPr>
          <p:nvPr/>
        </p:nvSpPr>
        <p:spPr>
          <a:xfrm>
            <a:off x="2007116" y="4263927"/>
            <a:ext cx="158755" cy="158755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2423942" y="4263927"/>
            <a:ext cx="158755" cy="158755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2679770" y="4263927"/>
            <a:ext cx="158755" cy="158755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6812382" y="4254791"/>
            <a:ext cx="158755" cy="158755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7118552" y="4254791"/>
            <a:ext cx="158755" cy="158755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3507562" y="4263927"/>
            <a:ext cx="158755" cy="158755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621568" y="3373685"/>
            <a:ext cx="961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Undir</a:t>
            </a:r>
            <a:r>
              <a:rPr lang="en-US" dirty="0" smtClean="0"/>
              <a:t> Graphs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122014" y="3373685"/>
            <a:ext cx="1561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Dir</a:t>
            </a:r>
            <a:r>
              <a:rPr lang="en-US" dirty="0" smtClean="0"/>
              <a:t> Graphs</a:t>
            </a:r>
          </a:p>
          <a:p>
            <a:r>
              <a:rPr lang="en-US" dirty="0" err="1" smtClean="0"/>
              <a:t>Symm</a:t>
            </a:r>
            <a:r>
              <a:rPr lang="en-US" dirty="0" smtClean="0"/>
              <a:t>. Dems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31754" y="3446703"/>
            <a:ext cx="1561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Dir</a:t>
            </a:r>
            <a:r>
              <a:rPr lang="en-US" dirty="0" smtClean="0"/>
              <a:t> Graphs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04743" y="4632655"/>
            <a:ext cx="802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Edge cap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097833" y="4648972"/>
            <a:ext cx="802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Node cap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608990" y="5348118"/>
            <a:ext cx="1600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Polymatr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261420" y="4582541"/>
            <a:ext cx="1600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Polymatr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411195" y="4520994"/>
            <a:ext cx="802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Edge cap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09218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Flow-cut gaps for </a:t>
            </a:r>
            <a:r>
              <a:rPr lang="en-US" dirty="0" err="1" smtClean="0"/>
              <a:t>polymatroidal</a:t>
            </a:r>
            <a:r>
              <a:rPr lang="en-US" dirty="0" smtClean="0"/>
              <a:t> networks match those for standard networks</a:t>
            </a:r>
          </a:p>
          <a:p>
            <a:pPr marL="0" indent="0">
              <a:buNone/>
            </a:pPr>
            <a:r>
              <a:rPr lang="en-US" b="1" dirty="0" smtClean="0"/>
              <a:t>Questions:</a:t>
            </a:r>
          </a:p>
          <a:p>
            <a:r>
              <a:rPr lang="en-US" dirty="0" smtClean="0">
                <a:latin typeface="Calisto MT"/>
              </a:rPr>
              <a:t>L</a:t>
            </a:r>
            <a:r>
              <a:rPr lang="en-US" baseline="-25000" dirty="0" smtClean="0">
                <a:latin typeface="Calisto MT"/>
              </a:rPr>
              <a:t>1</a:t>
            </a:r>
            <a:r>
              <a:rPr lang="en-US" dirty="0" smtClean="0"/>
              <a:t> </a:t>
            </a:r>
            <a:r>
              <a:rPr lang="en-US" dirty="0" err="1" smtClean="0"/>
              <a:t>embeddings</a:t>
            </a:r>
            <a:r>
              <a:rPr lang="en-US" dirty="0" smtClean="0"/>
              <a:t> characterize flow-cut gap in undirected edge-</a:t>
            </a:r>
            <a:r>
              <a:rPr lang="en-US" dirty="0" err="1" smtClean="0"/>
              <a:t>capaciated</a:t>
            </a:r>
            <a:r>
              <a:rPr lang="en-US" dirty="0" smtClean="0"/>
              <a:t> networks. What characterizes flow-cut gaps of node-capacitated and </a:t>
            </a:r>
            <a:r>
              <a:rPr lang="en-US" dirty="0" err="1" smtClean="0"/>
              <a:t>polymatroidal</a:t>
            </a:r>
            <a:r>
              <a:rPr lang="en-US" dirty="0" smtClean="0"/>
              <a:t> networks?</a:t>
            </a:r>
          </a:p>
          <a:p>
            <a:r>
              <a:rPr lang="en-US" dirty="0" smtClean="0"/>
              <a:t>What are flow-cut gaps for say planar graphs? Okamura-Seymour instances?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Thanks!</a:t>
            </a:r>
            <a:endParaRPr lang="en-US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707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extensions of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</a:rPr>
              <a:t>f : 2</a:t>
            </a:r>
            <a:r>
              <a:rPr lang="en-US" baseline="30000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!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msbm10"/>
                <a:ea typeface="msbm10"/>
                <a:cs typeface="msbm10"/>
              </a:rPr>
              <a:t>R</a:t>
            </a:r>
            <a:r>
              <a:rPr lang="en-US" baseline="30000" dirty="0" smtClean="0">
                <a:solidFill>
                  <a:srgbClr val="FF0000"/>
                </a:solidFill>
              </a:rPr>
              <a:t>+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define </a:t>
            </a:r>
            <a:r>
              <a:rPr lang="en-US" dirty="0" smtClean="0">
                <a:solidFill>
                  <a:srgbClr val="FF0000"/>
                </a:solidFill>
              </a:rPr>
              <a:t>g : [0,1]</a:t>
            </a:r>
            <a:r>
              <a:rPr lang="en-US" baseline="30000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!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msbm10"/>
                <a:ea typeface="msbm10"/>
                <a:cs typeface="msbm10"/>
              </a:rPr>
              <a:t>R</a:t>
            </a:r>
            <a:r>
              <a:rPr lang="en-US" baseline="30000" dirty="0" smtClean="0">
                <a:solidFill>
                  <a:srgbClr val="FF0000"/>
                </a:solidFill>
              </a:rPr>
              <a:t>+</a:t>
            </a:r>
            <a:r>
              <a:rPr lang="en-US" dirty="0" smtClean="0"/>
              <a:t> </a:t>
            </a:r>
            <a:r>
              <a:rPr lang="en-US" dirty="0" err="1" smtClean="0"/>
              <a:t>s.t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for any </a:t>
            </a:r>
            <a:r>
              <a:rPr lang="en-US" dirty="0" smtClean="0">
                <a:solidFill>
                  <a:srgbClr val="FF0000"/>
                </a:solidFill>
              </a:rPr>
              <a:t>S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 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want </a:t>
            </a:r>
            <a:r>
              <a:rPr lang="en-US" dirty="0" smtClean="0">
                <a:solidFill>
                  <a:srgbClr val="FF0000"/>
                </a:solidFill>
              </a:rPr>
              <a:t>f(S) = g(</a:t>
            </a:r>
            <a:r>
              <a:rPr lang="en-US" b="1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given 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 = (x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, x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, ..., </a:t>
            </a:r>
            <a:r>
              <a:rPr lang="en-US" dirty="0" err="1">
                <a:solidFill>
                  <a:srgbClr val="FF0000"/>
                </a:solidFill>
              </a:rPr>
              <a:t>x</a:t>
            </a:r>
            <a:r>
              <a:rPr lang="en-US" baseline="-25000" dirty="0" err="1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>
                <a:solidFill>
                  <a:srgbClr val="FF0000"/>
                </a:solidFill>
                <a:sym typeface="Symbol"/>
              </a:rPr>
              <a:t> </a:t>
            </a:r>
            <a:r>
              <a:rPr lang="en-US" dirty="0">
                <a:solidFill>
                  <a:srgbClr val="FF0000"/>
                </a:solidFill>
              </a:rPr>
              <a:t>[0,1]</a:t>
            </a:r>
            <a:r>
              <a:rPr lang="en-US" baseline="30000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want polynomial  time algorithm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to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evaluate </a:t>
            </a:r>
            <a:r>
              <a:rPr lang="en-US" dirty="0" smtClean="0">
                <a:solidFill>
                  <a:srgbClr val="FF0000"/>
                </a:solidFill>
              </a:rPr>
              <a:t>g(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for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minimization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want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to be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convex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and for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maximization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want g to be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concave</a:t>
            </a:r>
          </a:p>
        </p:txBody>
      </p:sp>
    </p:spTree>
    <p:extLst>
      <p:ext uri="{BB962C8B-B14F-4D97-AF65-F5344CB8AC3E}">
        <p14:creationId xmlns:p14="http://schemas.microsoft.com/office/powerpoint/2010/main" val="274611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Max Concurrent Flow and 	Min Sparsest Cut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4834942" cy="39080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alisto MT"/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(e)</a:t>
            </a:r>
            <a:r>
              <a:rPr lang="en-US" dirty="0" smtClean="0"/>
              <a:t> : flow for pair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on edge 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(e)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c(e) </a:t>
            </a:r>
            <a:r>
              <a:rPr lang="en-US" dirty="0"/>
              <a:t>	</a:t>
            </a:r>
            <a:r>
              <a:rPr lang="en-US" dirty="0" smtClean="0"/>
              <a:t>for all 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val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(f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)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¸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 D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 	</a:t>
            </a:r>
            <a:r>
              <a:rPr lang="en-US" dirty="0" smtClean="0"/>
              <a:t>for </a:t>
            </a:r>
            <a:r>
              <a:rPr lang="en-US" dirty="0"/>
              <a:t>all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alisto MT"/>
              </a:rPr>
              <a:t>max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alisto MT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¸ 		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max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concurrent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flow)</a:t>
            </a:r>
            <a:endParaRPr lang="en-US" dirty="0" smtClean="0">
              <a:solidFill>
                <a:schemeClr val="bg2">
                  <a:lumMod val="50000"/>
                </a:schemeClr>
              </a:solidFill>
              <a:latin typeface="Calisto MT"/>
            </a:endParaRPr>
          </a:p>
          <a:p>
            <a:pPr marL="0" indent="0">
              <a:buNone/>
            </a:pPr>
            <a:endParaRPr lang="en-US" baseline="-25000" dirty="0" smtClean="0">
              <a:solidFill>
                <a:srgbClr val="FF0000"/>
              </a:solidFill>
              <a:latin typeface="Calisto MT"/>
            </a:endParaRPr>
          </a:p>
        </p:txBody>
      </p:sp>
      <p:sp>
        <p:nvSpPr>
          <p:cNvPr id="4" name="Oval 3"/>
          <p:cNvSpPr/>
          <p:nvPr/>
        </p:nvSpPr>
        <p:spPr>
          <a:xfrm>
            <a:off x="5311286" y="3230091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190089" y="2488820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190089" y="393841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307209" y="247234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307209" y="393841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126431" y="3263036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0" name="Straight Arrow Connector 9"/>
          <p:cNvCxnSpPr>
            <a:stCxn id="4" idx="7"/>
            <a:endCxn id="5" idx="2"/>
          </p:cNvCxnSpPr>
          <p:nvPr/>
        </p:nvCxnSpPr>
        <p:spPr>
          <a:xfrm flipV="1">
            <a:off x="5514705" y="2620601"/>
            <a:ext cx="675383" cy="648087"/>
          </a:xfrm>
          <a:prstGeom prst="straightConnector1">
            <a:avLst/>
          </a:prstGeom>
          <a:ln w="38100" cmpd="sng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9" idx="3"/>
          </p:cNvCxnSpPr>
          <p:nvPr/>
        </p:nvCxnSpPr>
        <p:spPr>
          <a:xfrm flipV="1">
            <a:off x="7545529" y="3488001"/>
            <a:ext cx="615803" cy="554905"/>
          </a:xfrm>
          <a:prstGeom prst="straightConnector1">
            <a:avLst/>
          </a:prstGeom>
          <a:ln w="38100" cmpd="sng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5"/>
            <a:endCxn id="6" idx="2"/>
          </p:cNvCxnSpPr>
          <p:nvPr/>
        </p:nvCxnSpPr>
        <p:spPr>
          <a:xfrm>
            <a:off x="5514705" y="3455057"/>
            <a:ext cx="675383" cy="615141"/>
          </a:xfrm>
          <a:prstGeom prst="straightConnector1">
            <a:avLst/>
          </a:prstGeom>
          <a:ln w="38100" cmpd="sng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6"/>
            <a:endCxn id="7" idx="2"/>
          </p:cNvCxnSpPr>
          <p:nvPr/>
        </p:nvCxnSpPr>
        <p:spPr>
          <a:xfrm flipV="1">
            <a:off x="6428407" y="2604128"/>
            <a:ext cx="878802" cy="16473"/>
          </a:xfrm>
          <a:prstGeom prst="straightConnector1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431544" y="4074750"/>
            <a:ext cx="878802" cy="16473"/>
          </a:xfrm>
          <a:prstGeom prst="straightConnector1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545529" y="2620601"/>
            <a:ext cx="615803" cy="697505"/>
          </a:xfrm>
          <a:prstGeom prst="straightConnector1">
            <a:avLst/>
          </a:prstGeom>
          <a:ln w="38100" cmpd="sng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966584" y="3124322"/>
            <a:ext cx="4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endParaRPr lang="en-US" baseline="-25000" dirty="0">
              <a:solidFill>
                <a:srgbClr val="FF0000"/>
              </a:solidFill>
              <a:latin typeface="Calisto MT"/>
            </a:endParaRPr>
          </a:p>
        </p:txBody>
      </p:sp>
      <p:cxnSp>
        <p:nvCxnSpPr>
          <p:cNvPr id="17" name="Straight Arrow Connector 16"/>
          <p:cNvCxnSpPr>
            <a:stCxn id="5" idx="5"/>
            <a:endCxn id="8" idx="1"/>
          </p:cNvCxnSpPr>
          <p:nvPr/>
        </p:nvCxnSpPr>
        <p:spPr>
          <a:xfrm>
            <a:off x="6393507" y="2713784"/>
            <a:ext cx="948603" cy="1263231"/>
          </a:xfrm>
          <a:prstGeom prst="straightConnector1">
            <a:avLst/>
          </a:prstGeom>
          <a:ln w="38100" cmpd="sng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939460" y="2234796"/>
            <a:ext cx="4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39460" y="4095548"/>
            <a:ext cx="4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502062" y="2241633"/>
            <a:ext cx="4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520850" y="4083005"/>
            <a:ext cx="4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20631" y="2629325"/>
            <a:ext cx="413926" cy="37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20631" y="3721704"/>
            <a:ext cx="413926" cy="37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513772" y="2125503"/>
            <a:ext cx="413926" cy="37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393507" y="3044121"/>
            <a:ext cx="413926" cy="37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720735" y="4042906"/>
            <a:ext cx="413926" cy="37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842098" y="2604128"/>
            <a:ext cx="413926" cy="37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777645" y="3703931"/>
            <a:ext cx="413926" cy="37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8409709" y="3153459"/>
            <a:ext cx="4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endParaRPr lang="en-US" baseline="-25000" dirty="0">
              <a:solidFill>
                <a:srgbClr val="FF0000"/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879383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Convex closure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= (x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, x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, ..., </a:t>
            </a:r>
            <a:r>
              <a:rPr lang="en-US" dirty="0" err="1">
                <a:solidFill>
                  <a:srgbClr val="FF0000"/>
                </a:solidFill>
              </a:rPr>
              <a:t>x</a:t>
            </a:r>
            <a:r>
              <a:rPr lang="en-US" baseline="-25000" dirty="0" err="1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>
                <a:solidFill>
                  <a:srgbClr val="FF0000"/>
                </a:solidFill>
                <a:sym typeface="Symbol"/>
              </a:rPr>
              <a:t> </a:t>
            </a:r>
            <a:r>
              <a:rPr lang="en-US" dirty="0">
                <a:solidFill>
                  <a:srgbClr val="FF0000"/>
                </a:solidFill>
              </a:rPr>
              <a:t>[0,1]</a:t>
            </a:r>
            <a:r>
              <a:rPr lang="en-US" baseline="30000" dirty="0" smtClean="0">
                <a:solidFill>
                  <a:srgbClr val="FF0000"/>
                </a:solidFill>
              </a:rPr>
              <a:t>N</a:t>
            </a:r>
          </a:p>
          <a:p>
            <a:pPr marL="0" indent="0">
              <a:buNone/>
            </a:pPr>
            <a:endParaRPr lang="en-US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857454" y="2808889"/>
            <a:ext cx="5367372" cy="2460252"/>
          </a:xfrm>
          <a:prstGeom prst="rect">
            <a:avLst/>
          </a:prstGeom>
          <a:ln>
            <a:solidFill>
              <a:srgbClr val="00009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794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80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66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652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85900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712913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947863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74875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sz="4000" baseline="30000" dirty="0">
                <a:solidFill>
                  <a:srgbClr val="FF0000"/>
                </a:solidFill>
              </a:rPr>
              <a:t>-</a:t>
            </a:r>
            <a:r>
              <a:rPr lang="en-US" dirty="0">
                <a:solidFill>
                  <a:srgbClr val="FF0000"/>
                </a:solidFill>
              </a:rPr>
              <a:t>(x</a:t>
            </a:r>
            <a:r>
              <a:rPr lang="en-US" dirty="0" smtClean="0">
                <a:solidFill>
                  <a:srgbClr val="FF0000"/>
                </a:solidFill>
              </a:rPr>
              <a:t>) = </a:t>
            </a:r>
            <a:r>
              <a:rPr lang="en-US" i="1" dirty="0" smtClean="0">
                <a:solidFill>
                  <a:srgbClr val="384348"/>
                </a:solidFill>
              </a:rPr>
              <a:t>min </a:t>
            </a: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baseline="-25000" dirty="0" smtClean="0">
                <a:solidFill>
                  <a:srgbClr val="FF0000"/>
                </a:solidFill>
                <a:latin typeface="Symbol"/>
                <a:sym typeface="Symbol"/>
              </a:rPr>
              <a:t> </a:t>
            </a:r>
            <a:r>
              <a:rPr lang="en-US" baseline="-25000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S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®</a:t>
            </a:r>
            <a:r>
              <a:rPr lang="en-US" baseline="-25000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 f(S)</a:t>
            </a:r>
            <a:endParaRPr lang="en-US" baseline="30000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	</a:t>
            </a:r>
            <a:r>
              <a:rPr lang="en-US" baseline="-25000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®</a:t>
            </a:r>
            <a:r>
              <a:rPr lang="en-US" baseline="-25000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 = 1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	</a:t>
            </a:r>
            <a:r>
              <a:rPr lang="en-US" baseline="-25000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S</a:t>
            </a: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®</a:t>
            </a:r>
            <a:r>
              <a:rPr lang="en-US" baseline="-25000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for all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	®</a:t>
            </a:r>
            <a:r>
              <a:rPr lang="en-US" baseline="-25000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0   </a:t>
            </a:r>
            <a:r>
              <a:rPr lang="en-US" dirty="0" smtClean="0">
                <a:solidFill>
                  <a:srgbClr val="384348"/>
                </a:solidFill>
              </a:rPr>
              <a:t>for all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5992" y="5513244"/>
            <a:ext cx="6855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f</a:t>
            </a:r>
            <a:r>
              <a:rPr lang="en-US" sz="3600" baseline="30000" dirty="0" smtClean="0">
                <a:solidFill>
                  <a:srgbClr val="FF0000"/>
                </a:solidFill>
              </a:rPr>
              <a:t>-</a:t>
            </a:r>
            <a:r>
              <a:rPr lang="en-US" sz="2000" dirty="0" smtClean="0">
                <a:solidFill>
                  <a:srgbClr val="FF0000"/>
                </a:solidFill>
              </a:rPr>
              <a:t>(x)  </a:t>
            </a:r>
            <a:r>
              <a:rPr lang="en-US" sz="2000" dirty="0" smtClean="0"/>
              <a:t>is convex for any </a:t>
            </a:r>
            <a:r>
              <a:rPr lang="en-US" sz="2000" dirty="0" smtClean="0">
                <a:solidFill>
                  <a:srgbClr val="FF0000"/>
                </a:solidFill>
              </a:rPr>
              <a:t>{0,1}</a:t>
            </a:r>
            <a:r>
              <a:rPr lang="en-US" sz="2000" baseline="30000" dirty="0" smtClean="0">
                <a:solidFill>
                  <a:srgbClr val="FF0000"/>
                </a:solidFill>
              </a:rPr>
              <a:t>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function </a:t>
            </a:r>
            <a:r>
              <a:rPr lang="en-US" sz="2000" dirty="0" smtClean="0">
                <a:solidFill>
                  <a:srgbClr val="FF0000"/>
                </a:solidFill>
              </a:rPr>
              <a:t>f 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42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Max Concurrent Flow and 	Min Sparsest Cut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7464640" cy="39080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alisto MT"/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(e)</a:t>
            </a:r>
            <a:r>
              <a:rPr lang="en-US" dirty="0" smtClean="0"/>
              <a:t> : flow for pair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on edge 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(e)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c(e) </a:t>
            </a:r>
            <a:r>
              <a:rPr lang="en-US" dirty="0"/>
              <a:t>	</a:t>
            </a:r>
            <a:r>
              <a:rPr lang="en-US" dirty="0" smtClean="0"/>
              <a:t>for all 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val</a:t>
            </a:r>
            <a:r>
              <a:rPr lang="en-US" dirty="0">
                <a:solidFill>
                  <a:srgbClr val="FF0000"/>
                </a:solidFill>
              </a:rPr>
              <a:t>(f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baseline="-25000" dirty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¸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 D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 	</a:t>
            </a:r>
            <a:r>
              <a:rPr lang="en-US" dirty="0" smtClean="0"/>
              <a:t>for </a:t>
            </a:r>
            <a:r>
              <a:rPr lang="en-US" dirty="0"/>
              <a:t>all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alisto MT"/>
              </a:rPr>
              <a:t>max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alisto MT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¸ 		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max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concurrent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flow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  <a:p>
            <a:pPr marL="0" indent="0">
              <a:buNone/>
            </a:pPr>
            <a:endParaRPr lang="en-US" b="1" dirty="0" smtClean="0">
              <a:solidFill>
                <a:srgbClr val="3D484D"/>
              </a:solidFill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3D484D"/>
                </a:solidFill>
              </a:rPr>
              <a:t>Sparsity</a:t>
            </a:r>
            <a:r>
              <a:rPr lang="en-US" b="1" dirty="0" smtClean="0">
                <a:solidFill>
                  <a:srgbClr val="3D484D"/>
                </a:solidFill>
              </a:rPr>
              <a:t> of cut =  </a:t>
            </a:r>
            <a:r>
              <a:rPr lang="en-US" dirty="0" smtClean="0">
                <a:solidFill>
                  <a:srgbClr val="3D484D"/>
                </a:solidFill>
              </a:rPr>
              <a:t>capacity of cut / demand separated by cut</a:t>
            </a:r>
            <a:endParaRPr lang="en-US" dirty="0">
              <a:solidFill>
                <a:srgbClr val="3D484D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3D484D"/>
                </a:solidFill>
              </a:rPr>
              <a:t>Max </a:t>
            </a:r>
            <a:r>
              <a:rPr lang="en-US" dirty="0" smtClean="0">
                <a:solidFill>
                  <a:srgbClr val="3D484D"/>
                </a:solidFill>
              </a:rPr>
              <a:t>Concurrent </a:t>
            </a:r>
            <a:r>
              <a:rPr lang="en-US" dirty="0">
                <a:solidFill>
                  <a:srgbClr val="3D484D"/>
                </a:solidFill>
              </a:rPr>
              <a:t>Flow </a:t>
            </a:r>
            <a:r>
              <a:rPr lang="en-US" dirty="0">
                <a:solidFill>
                  <a:srgbClr val="3D484D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>
                <a:solidFill>
                  <a:srgbClr val="3D484D"/>
                </a:solidFill>
              </a:rPr>
              <a:t>  </a:t>
            </a:r>
            <a:r>
              <a:rPr lang="en-US" dirty="0" smtClean="0">
                <a:solidFill>
                  <a:srgbClr val="3D484D"/>
                </a:solidFill>
              </a:rPr>
              <a:t>Min </a:t>
            </a:r>
            <a:r>
              <a:rPr lang="en-US" dirty="0" err="1" smtClean="0">
                <a:solidFill>
                  <a:srgbClr val="3D484D"/>
                </a:solidFill>
              </a:rPr>
              <a:t>Sparsity</a:t>
            </a:r>
            <a:endParaRPr lang="en-US" baseline="-25000" dirty="0">
              <a:solidFill>
                <a:srgbClr val="3D484D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  <a:latin typeface="Calisto MT"/>
            </a:endParaRPr>
          </a:p>
          <a:p>
            <a:pPr marL="0" indent="0">
              <a:buNone/>
            </a:pPr>
            <a:endParaRPr lang="en-US" baseline="-25000" dirty="0" smtClean="0">
              <a:solidFill>
                <a:srgbClr val="FF0000"/>
              </a:solidFill>
              <a:latin typeface="Calisto MT"/>
            </a:endParaRPr>
          </a:p>
        </p:txBody>
      </p:sp>
      <p:sp>
        <p:nvSpPr>
          <p:cNvPr id="4" name="Oval 3"/>
          <p:cNvSpPr/>
          <p:nvPr/>
        </p:nvSpPr>
        <p:spPr>
          <a:xfrm>
            <a:off x="5311286" y="3230091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190089" y="2488820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190089" y="393841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307209" y="247234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307209" y="393841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126431" y="3263036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0" name="Straight Arrow Connector 9"/>
          <p:cNvCxnSpPr>
            <a:stCxn id="4" idx="7"/>
            <a:endCxn id="5" idx="2"/>
          </p:cNvCxnSpPr>
          <p:nvPr/>
        </p:nvCxnSpPr>
        <p:spPr>
          <a:xfrm flipV="1">
            <a:off x="5514705" y="2620601"/>
            <a:ext cx="675383" cy="648087"/>
          </a:xfrm>
          <a:prstGeom prst="straightConnector1">
            <a:avLst/>
          </a:prstGeom>
          <a:ln w="38100" cmpd="sng">
            <a:solidFill>
              <a:srgbClr val="FF66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9" idx="3"/>
          </p:cNvCxnSpPr>
          <p:nvPr/>
        </p:nvCxnSpPr>
        <p:spPr>
          <a:xfrm flipV="1">
            <a:off x="7545529" y="3488001"/>
            <a:ext cx="615803" cy="554905"/>
          </a:xfrm>
          <a:prstGeom prst="straightConnector1">
            <a:avLst/>
          </a:prstGeom>
          <a:ln w="38100" cmpd="sng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5"/>
            <a:endCxn id="6" idx="2"/>
          </p:cNvCxnSpPr>
          <p:nvPr/>
        </p:nvCxnSpPr>
        <p:spPr>
          <a:xfrm>
            <a:off x="5514705" y="3455057"/>
            <a:ext cx="675383" cy="615141"/>
          </a:xfrm>
          <a:prstGeom prst="straightConnector1">
            <a:avLst/>
          </a:prstGeom>
          <a:ln w="38100" cmpd="sng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6"/>
            <a:endCxn id="7" idx="2"/>
          </p:cNvCxnSpPr>
          <p:nvPr/>
        </p:nvCxnSpPr>
        <p:spPr>
          <a:xfrm flipV="1">
            <a:off x="6428407" y="2604128"/>
            <a:ext cx="878802" cy="16473"/>
          </a:xfrm>
          <a:prstGeom prst="straightConnector1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431544" y="4074750"/>
            <a:ext cx="878802" cy="16473"/>
          </a:xfrm>
          <a:prstGeom prst="straightConnector1">
            <a:avLst/>
          </a:prstGeom>
          <a:ln w="38100" cmpd="sng">
            <a:solidFill>
              <a:srgbClr val="FF66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545529" y="2620601"/>
            <a:ext cx="615803" cy="697505"/>
          </a:xfrm>
          <a:prstGeom prst="straightConnector1">
            <a:avLst/>
          </a:prstGeom>
          <a:ln w="38100" cmpd="sng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966584" y="3124322"/>
            <a:ext cx="4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endParaRPr lang="en-US" baseline="-25000" dirty="0">
              <a:solidFill>
                <a:srgbClr val="FF0000"/>
              </a:solidFill>
              <a:latin typeface="Calisto MT"/>
            </a:endParaRPr>
          </a:p>
        </p:txBody>
      </p:sp>
      <p:cxnSp>
        <p:nvCxnSpPr>
          <p:cNvPr id="17" name="Straight Arrow Connector 16"/>
          <p:cNvCxnSpPr>
            <a:stCxn id="5" idx="5"/>
            <a:endCxn id="8" idx="1"/>
          </p:cNvCxnSpPr>
          <p:nvPr/>
        </p:nvCxnSpPr>
        <p:spPr>
          <a:xfrm>
            <a:off x="6393507" y="2713784"/>
            <a:ext cx="948603" cy="1263231"/>
          </a:xfrm>
          <a:prstGeom prst="straightConnector1">
            <a:avLst/>
          </a:prstGeom>
          <a:ln w="38100" cmpd="sng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939460" y="2234796"/>
            <a:ext cx="4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39460" y="4095548"/>
            <a:ext cx="4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502062" y="2241633"/>
            <a:ext cx="4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520850" y="4083005"/>
            <a:ext cx="4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20631" y="2629325"/>
            <a:ext cx="413926" cy="37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20631" y="3721704"/>
            <a:ext cx="413926" cy="37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513772" y="2125503"/>
            <a:ext cx="413926" cy="37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393507" y="3044121"/>
            <a:ext cx="413926" cy="37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720735" y="4042906"/>
            <a:ext cx="413926" cy="37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842098" y="2604128"/>
            <a:ext cx="413926" cy="37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777645" y="3703931"/>
            <a:ext cx="413926" cy="37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8409709" y="3153459"/>
            <a:ext cx="4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endParaRPr lang="en-US" baseline="-25000" dirty="0">
              <a:solidFill>
                <a:srgbClr val="FF0000"/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3410581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Flow-Cut Gap: </a:t>
            </a:r>
            <a:r>
              <a:rPr lang="en-US" dirty="0" err="1" smtClean="0"/>
              <a:t>Undir</a:t>
            </a:r>
            <a:r>
              <a:rPr lang="en-US" dirty="0" smtClean="0"/>
              <a:t>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</a:rPr>
              <a:t>[Leighton-Rao’88</a:t>
            </a:r>
            <a:r>
              <a:rPr lang="en-US" dirty="0" smtClean="0">
                <a:solidFill>
                  <a:srgbClr val="008000"/>
                </a:solidFill>
              </a:rPr>
              <a:t>] </a:t>
            </a:r>
            <a:r>
              <a:rPr lang="en-US" dirty="0" smtClean="0"/>
              <a:t>examples via expanders to show</a:t>
            </a:r>
          </a:p>
          <a:p>
            <a:pPr marL="0" indent="0">
              <a:buNone/>
            </a:pPr>
            <a:r>
              <a:rPr lang="en-US" dirty="0" smtClean="0"/>
              <a:t>Max Throughput Flow </a:t>
            </a: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O(1/log k)  </a:t>
            </a:r>
            <a:r>
              <a:rPr lang="en-US" dirty="0" smtClean="0"/>
              <a:t>Min </a:t>
            </a:r>
            <a:r>
              <a:rPr lang="en-US" dirty="0" err="1" smtClean="0"/>
              <a:t>Multicut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Max Concurrent Flow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O(1/log k)  </a:t>
            </a:r>
            <a:r>
              <a:rPr lang="en-US" dirty="0" smtClean="0"/>
              <a:t>Min </a:t>
            </a:r>
            <a:r>
              <a:rPr lang="en-US" dirty="0" err="1" smtClean="0"/>
              <a:t>Sparsity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k =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£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in expander examples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425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Flow-Cut Gap: </a:t>
            </a:r>
            <a:r>
              <a:rPr lang="en-US" dirty="0" err="1" smtClean="0"/>
              <a:t>Undir</a:t>
            </a:r>
            <a:r>
              <a:rPr lang="en-US" dirty="0" smtClean="0"/>
              <a:t>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8000"/>
                </a:solidFill>
              </a:rPr>
              <a:t>[Leighton-Rao’88</a:t>
            </a:r>
            <a:r>
              <a:rPr lang="en-US" sz="2000" dirty="0" smtClean="0">
                <a:solidFill>
                  <a:srgbClr val="008000"/>
                </a:solidFill>
              </a:rPr>
              <a:t>] </a:t>
            </a:r>
            <a:r>
              <a:rPr lang="en-US" sz="2000" dirty="0" smtClean="0">
                <a:solidFill>
                  <a:srgbClr val="37362E"/>
                </a:solidFill>
              </a:rPr>
              <a:t>for product multi-commodity flow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dirty="0"/>
              <a:t>Max Concurrent Flow  </a:t>
            </a: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Symbol"/>
                <a:sym typeface="Symbol"/>
              </a:rPr>
              <a:t> </a:t>
            </a:r>
            <a:r>
              <a:rPr lang="en-US" dirty="0">
                <a:solidFill>
                  <a:srgbClr val="FF0000"/>
                </a:solidFill>
              </a:rPr>
              <a:t>(1/log </a:t>
            </a:r>
            <a:r>
              <a:rPr lang="en-US" dirty="0" smtClean="0">
                <a:solidFill>
                  <a:srgbClr val="FF0000"/>
                </a:solidFill>
              </a:rPr>
              <a:t>k)  </a:t>
            </a:r>
            <a:r>
              <a:rPr lang="en-US" dirty="0"/>
              <a:t>Min </a:t>
            </a:r>
            <a:r>
              <a:rPr lang="en-US" dirty="0" err="1" smtClean="0"/>
              <a:t>Sparsity</a:t>
            </a:r>
            <a:endParaRPr lang="en-US" dirty="0" smtClean="0"/>
          </a:p>
          <a:p>
            <a:pPr marL="0" indent="0">
              <a:lnSpc>
                <a:spcPct val="50000"/>
              </a:lnSpc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dirty="0" smtClean="0">
                <a:solidFill>
                  <a:srgbClr val="008000"/>
                </a:solidFill>
              </a:rPr>
              <a:t>[Garg-Vazirani-Yannakakis’93]</a:t>
            </a:r>
            <a:endParaRPr lang="en-US" sz="2000" dirty="0" smtClean="0"/>
          </a:p>
          <a:p>
            <a:pPr marL="0" indent="0">
              <a:lnSpc>
                <a:spcPct val="50000"/>
              </a:lnSpc>
              <a:buNone/>
            </a:pPr>
            <a:r>
              <a:rPr lang="en-US" dirty="0" smtClean="0"/>
              <a:t>Max Throughput Flow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</a:t>
            </a:r>
            <a:r>
              <a:rPr lang="en-US" dirty="0" smtClean="0">
                <a:solidFill>
                  <a:srgbClr val="FF0000"/>
                </a:solidFill>
              </a:rPr>
              <a:t>(1/log k)  </a:t>
            </a:r>
            <a:r>
              <a:rPr lang="en-US" dirty="0" smtClean="0"/>
              <a:t>Min </a:t>
            </a:r>
            <a:r>
              <a:rPr lang="en-US" dirty="0" err="1" smtClean="0"/>
              <a:t>Multicut</a:t>
            </a:r>
            <a:endParaRPr lang="en-US" dirty="0" smtClean="0"/>
          </a:p>
          <a:p>
            <a:pPr marL="0" indent="0">
              <a:lnSpc>
                <a:spcPct val="50000"/>
              </a:lnSpc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 smtClean="0">
                <a:solidFill>
                  <a:srgbClr val="008000"/>
                </a:solidFill>
              </a:rPr>
              <a:t>[Linial-London-Rabinovich’95,Aumann-Rabani’95]</a:t>
            </a:r>
            <a:endParaRPr lang="en-US" dirty="0" smtClean="0"/>
          </a:p>
          <a:p>
            <a:pPr marL="0" indent="0">
              <a:lnSpc>
                <a:spcPct val="50000"/>
              </a:lnSpc>
              <a:buNone/>
            </a:pPr>
            <a:r>
              <a:rPr lang="en-US" dirty="0" smtClean="0"/>
              <a:t>Max Concurrent Flow 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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1/log k)  </a:t>
            </a:r>
            <a:r>
              <a:rPr lang="en-US" dirty="0" smtClean="0"/>
              <a:t>Min </a:t>
            </a:r>
            <a:r>
              <a:rPr lang="en-US" dirty="0" err="1" smtClean="0"/>
              <a:t>Sparsity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6789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CHEKURI@C02FM1C7DDRT3PP7" val="4154"/>
  <p:tag name="DEFAULTDISPLAYSOURCE" val="\documentclass{article}\pagestyle{empty}&#10;\begin{document}&#10;&#10;\end{document}&#10;"/>
  <p:tag name="EMBEDFONTS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15800</TotalTime>
  <Words>3637</Words>
  <Application>Microsoft Macintosh PowerPoint</Application>
  <PresentationFormat>On-screen Show (4:3)</PresentationFormat>
  <Paragraphs>476</Paragraphs>
  <Slides>60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Capital</vt:lpstr>
      <vt:lpstr>Multi-commodity Flows and Cuts in Polymatroidal Networks</vt:lpstr>
      <vt:lpstr>Max-flow Min-cut Theorem</vt:lpstr>
      <vt:lpstr>Multi-commodity Flows</vt:lpstr>
      <vt:lpstr>Max Throughput Flow and  Min Multicut</vt:lpstr>
      <vt:lpstr>Max Throughput Flow and  Min Multicut</vt:lpstr>
      <vt:lpstr>Max Concurrent Flow and  Min Sparsest Cut</vt:lpstr>
      <vt:lpstr>Max Concurrent Flow and  Min Sparsest Cut</vt:lpstr>
      <vt:lpstr>Flow-Cut Gap: Undir graphs</vt:lpstr>
      <vt:lpstr>Flow-Cut Gap: Undir graphs</vt:lpstr>
      <vt:lpstr>Flow-Cut Gap: Undir graphs Node Capacities</vt:lpstr>
      <vt:lpstr>Flow-Cut Gap: Dir graphs</vt:lpstr>
      <vt:lpstr>Flow-Cut Gap: Dir graphs</vt:lpstr>
      <vt:lpstr>Flow-Cut Gaps: Summary</vt:lpstr>
      <vt:lpstr>Polymatroidal Networks</vt:lpstr>
      <vt:lpstr>Detour: Network Information Theory</vt:lpstr>
      <vt:lpstr>Network Information Theory: Cut-Set Bound</vt:lpstr>
      <vt:lpstr>Network Information Theory</vt:lpstr>
      <vt:lpstr>Capacity of Wireless Networks</vt:lpstr>
      <vt:lpstr>Capacity of wireless networks</vt:lpstr>
      <vt:lpstr>Capacity of wireless networks</vt:lpstr>
      <vt:lpstr>Directed Polymatroidal Networks</vt:lpstr>
      <vt:lpstr>s-t flow</vt:lpstr>
      <vt:lpstr>What is the cap. of a cut?</vt:lpstr>
      <vt:lpstr>What is the cap. of a cut?</vt:lpstr>
      <vt:lpstr>Maxflow-Mincut Theorem</vt:lpstr>
      <vt:lpstr>Undirected Polymatroidal Networks</vt:lpstr>
      <vt:lpstr>Why Undirected Polymatroidal Networks?</vt:lpstr>
      <vt:lpstr>Multi-commodity Flows</vt:lpstr>
      <vt:lpstr>Multi-commodity Cuts</vt:lpstr>
      <vt:lpstr>Main Results</vt:lpstr>
      <vt:lpstr>Other Results</vt:lpstr>
      <vt:lpstr>Implications for network information theory</vt:lpstr>
      <vt:lpstr>Local vs Global Polymatroid Constraints</vt:lpstr>
      <vt:lpstr>Technical Ideas</vt:lpstr>
      <vt:lpstr>Rest of talk</vt:lpstr>
      <vt:lpstr>Relaxation for Sparsest Cut</vt:lpstr>
      <vt:lpstr>Relaxation for Sparsest Cut</vt:lpstr>
      <vt:lpstr>Relaxation for Sparsest Cut</vt:lpstr>
      <vt:lpstr>Modeling cost of cut</vt:lpstr>
      <vt:lpstr>Relaxation for Sparsest Cut</vt:lpstr>
      <vt:lpstr>Modeling cost of cut</vt:lpstr>
      <vt:lpstr>Relaxation for Sparsest Cut</vt:lpstr>
      <vt:lpstr>Lovasz-extension of f</vt:lpstr>
      <vt:lpstr>Properties of f*</vt:lpstr>
      <vt:lpstr>Relaxation for Sparsest Cut</vt:lpstr>
      <vt:lpstr>Rounding of Relaxation</vt:lpstr>
      <vt:lpstr>Line Embeddings</vt:lpstr>
      <vt:lpstr>Line Embeddings</vt:lpstr>
      <vt:lpstr>Rounding Algorithm</vt:lpstr>
      <vt:lpstr>Rounding Algorithm</vt:lpstr>
      <vt:lpstr>Rounding Algorithm</vt:lpstr>
      <vt:lpstr>Analysis</vt:lpstr>
      <vt:lpstr>Proof of lemma</vt:lpstr>
      <vt:lpstr>Proof of lemma</vt:lpstr>
      <vt:lpstr>Proof of lemma</vt:lpstr>
      <vt:lpstr>Flow-Cut Gaps</vt:lpstr>
      <vt:lpstr>Concluding Remarks</vt:lpstr>
      <vt:lpstr>Thanks!</vt:lpstr>
      <vt:lpstr>Continuous extensions of f</vt:lpstr>
      <vt:lpstr>Convex closure</vt:lpstr>
    </vt:vector>
  </TitlesOfParts>
  <Company>Univ. of Illinois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Constrained Submodular Set Function Maximization</dc:title>
  <dc:creator>Office 2004 Test Drive User</dc:creator>
  <cp:lastModifiedBy>Chandra Chekuri</cp:lastModifiedBy>
  <cp:revision>747</cp:revision>
  <cp:lastPrinted>2011-05-27T03:52:31Z</cp:lastPrinted>
  <dcterms:created xsi:type="dcterms:W3CDTF">2010-05-06T15:29:55Z</dcterms:created>
  <dcterms:modified xsi:type="dcterms:W3CDTF">2012-05-15T16:37:47Z</dcterms:modified>
</cp:coreProperties>
</file>