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96" r:id="rId1"/>
  </p:sldMasterIdLst>
  <p:notesMasterIdLst>
    <p:notesMasterId r:id="rId67"/>
  </p:notesMasterIdLst>
  <p:sldIdLst>
    <p:sldId id="256" r:id="rId2"/>
    <p:sldId id="452" r:id="rId3"/>
    <p:sldId id="313" r:id="rId4"/>
    <p:sldId id="389" r:id="rId5"/>
    <p:sldId id="314" r:id="rId6"/>
    <p:sldId id="390" r:id="rId7"/>
    <p:sldId id="391" r:id="rId8"/>
    <p:sldId id="316" r:id="rId9"/>
    <p:sldId id="386" r:id="rId10"/>
    <p:sldId id="387" r:id="rId11"/>
    <p:sldId id="310" r:id="rId12"/>
    <p:sldId id="311" r:id="rId13"/>
    <p:sldId id="258" r:id="rId14"/>
    <p:sldId id="259" r:id="rId15"/>
    <p:sldId id="393" r:id="rId16"/>
    <p:sldId id="394" r:id="rId17"/>
    <p:sldId id="360" r:id="rId18"/>
    <p:sldId id="327" r:id="rId19"/>
    <p:sldId id="357" r:id="rId20"/>
    <p:sldId id="356" r:id="rId21"/>
    <p:sldId id="329" r:id="rId22"/>
    <p:sldId id="397" r:id="rId23"/>
    <p:sldId id="395" r:id="rId24"/>
    <p:sldId id="398" r:id="rId25"/>
    <p:sldId id="399" r:id="rId26"/>
    <p:sldId id="400" r:id="rId27"/>
    <p:sldId id="396" r:id="rId28"/>
    <p:sldId id="401" r:id="rId29"/>
    <p:sldId id="402" r:id="rId30"/>
    <p:sldId id="403" r:id="rId31"/>
    <p:sldId id="404" r:id="rId32"/>
    <p:sldId id="407" r:id="rId33"/>
    <p:sldId id="410" r:id="rId34"/>
    <p:sldId id="411" r:id="rId35"/>
    <p:sldId id="412" r:id="rId36"/>
    <p:sldId id="414" r:id="rId37"/>
    <p:sldId id="447" r:id="rId38"/>
    <p:sldId id="413" r:id="rId39"/>
    <p:sldId id="448" r:id="rId40"/>
    <p:sldId id="284" r:id="rId41"/>
    <p:sldId id="453" r:id="rId42"/>
    <p:sldId id="455" r:id="rId43"/>
    <p:sldId id="456" r:id="rId44"/>
    <p:sldId id="440" r:id="rId45"/>
    <p:sldId id="429" r:id="rId46"/>
    <p:sldId id="430" r:id="rId47"/>
    <p:sldId id="431" r:id="rId48"/>
    <p:sldId id="432" r:id="rId49"/>
    <p:sldId id="433" r:id="rId50"/>
    <p:sldId id="435" r:id="rId51"/>
    <p:sldId id="436" r:id="rId52"/>
    <p:sldId id="438" r:id="rId53"/>
    <p:sldId id="437" r:id="rId54"/>
    <p:sldId id="439" r:id="rId55"/>
    <p:sldId id="454" r:id="rId56"/>
    <p:sldId id="441" r:id="rId57"/>
    <p:sldId id="446" r:id="rId58"/>
    <p:sldId id="442" r:id="rId59"/>
    <p:sldId id="443" r:id="rId60"/>
    <p:sldId id="450" r:id="rId61"/>
    <p:sldId id="451" r:id="rId62"/>
    <p:sldId id="444" r:id="rId63"/>
    <p:sldId id="445" r:id="rId64"/>
    <p:sldId id="302" r:id="rId65"/>
    <p:sldId id="370" r:id="rId66"/>
  </p:sldIdLst>
  <p:sldSz cx="9144000" cy="6858000" type="screen4x3"/>
  <p:notesSz cx="6858000" cy="9144000"/>
  <p:custDataLst>
    <p:tags r:id="rId6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06" autoAdjust="0"/>
  </p:normalViewPr>
  <p:slideViewPr>
    <p:cSldViewPr snapToGrid="0" snapToObjects="1">
      <p:cViewPr varScale="1">
        <p:scale>
          <a:sx n="135" d="100"/>
          <a:sy n="135" d="100"/>
        </p:scale>
        <p:origin x="-1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printerSettings" Target="printerSettings/printerSettings1.bin"/><Relationship Id="rId69" Type="http://schemas.openxmlformats.org/officeDocument/2006/relationships/tags" Target="tags/tag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C9F99-1677-1543-B826-4A7881D0A0D0}" type="datetimeFigureOut">
              <a:rPr lang="en-US" smtClean="0"/>
              <a:t>3/23/12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6231B-3141-CC4E-B058-1C8E426A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72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6231B-3141-CC4E-B058-1C8E426AF6C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3AEA19B3-BC6D-4E56-93BC-B9B0EF1523FC}" type="datetime1">
              <a:rPr lang="en-US" smtClean="0"/>
              <a:pPr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58486D9-467F-164E-8D39-7F8E831494B7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01A2-9537-4F11-903A-9D7FEDBB449A}" type="datetime1">
              <a:rPr lang="en-US" smtClean="0"/>
              <a:pPr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86D9-467F-164E-8D39-7F8E831494B7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58486D9-467F-164E-8D39-7F8E831494B7}" type="datetimeFigureOut">
              <a:rPr lang="en-US" smtClean="0"/>
              <a:pPr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B7FFC3B-43BF-4749-94BA-220185181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7" r:id="rId1"/>
    <p:sldLayoutId id="2147484798" r:id="rId2"/>
    <p:sldLayoutId id="2147484799" r:id="rId3"/>
    <p:sldLayoutId id="2147484800" r:id="rId4"/>
    <p:sldLayoutId id="2147484801" r:id="rId5"/>
    <p:sldLayoutId id="2147484802" r:id="rId6"/>
    <p:sldLayoutId id="2147484803" r:id="rId7"/>
    <p:sldLayoutId id="2147484804" r:id="rId8"/>
    <p:sldLayoutId id="2147484805" r:id="rId9"/>
    <p:sldLayoutId id="2147484806" r:id="rId10"/>
    <p:sldLayoutId id="2147484807" r:id="rId11"/>
    <p:sldLayoutId id="2147484808" r:id="rId12"/>
    <p:sldLayoutId id="2147484809" r:id="rId13"/>
    <p:sldLayoutId id="214748481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>
                <a:solidFill>
                  <a:srgbClr val="000090"/>
                </a:solidFill>
              </a:rPr>
              <a:t>Algorithms for </a:t>
            </a:r>
            <a:r>
              <a:rPr lang="en-US" sz="3200" dirty="0" err="1">
                <a:solidFill>
                  <a:srgbClr val="000090"/>
                </a:solidFill>
              </a:rPr>
              <a:t>submodular</a:t>
            </a:r>
            <a:r>
              <a:rPr lang="en-US" sz="3200" dirty="0">
                <a:solidFill>
                  <a:srgbClr val="000090"/>
                </a:solidFill>
              </a:rPr>
              <a:t> </a:t>
            </a:r>
            <a:r>
              <a:rPr lang="en-US" sz="3200" dirty="0" smtClean="0">
                <a:solidFill>
                  <a:srgbClr val="000090"/>
                </a:solidFill>
              </a:rPr>
              <a:t>objectives: </a:t>
            </a:r>
            <a:br>
              <a:rPr lang="en-US" sz="3200" dirty="0" smtClean="0">
                <a:solidFill>
                  <a:srgbClr val="000090"/>
                </a:solidFill>
              </a:rPr>
            </a:br>
            <a:r>
              <a:rPr lang="en-US" sz="3200" i="1" dirty="0" smtClean="0">
                <a:solidFill>
                  <a:srgbClr val="3366FF"/>
                </a:solidFill>
              </a:rPr>
              <a:t>continuous extensions </a:t>
            </a:r>
            <a:r>
              <a:rPr lang="en-US" sz="3200" dirty="0" smtClean="0">
                <a:solidFill>
                  <a:srgbClr val="3366FF"/>
                </a:solidFill>
              </a:rPr>
              <a:t>&amp;</a:t>
            </a:r>
            <a:r>
              <a:rPr lang="en-US" sz="3200" dirty="0" smtClean="0">
                <a:solidFill>
                  <a:srgbClr val="000090"/>
                </a:solidFill>
              </a:rPr>
              <a:t> </a:t>
            </a:r>
            <a:br>
              <a:rPr lang="en-US" sz="3200" dirty="0" smtClean="0">
                <a:solidFill>
                  <a:srgbClr val="000090"/>
                </a:solidFill>
              </a:rPr>
            </a:br>
            <a:r>
              <a:rPr lang="en-US" sz="3200" i="1" dirty="0" smtClean="0">
                <a:solidFill>
                  <a:srgbClr val="3366FF"/>
                </a:solidFill>
              </a:rPr>
              <a:t>dependent </a:t>
            </a:r>
            <a:r>
              <a:rPr lang="en-US" sz="3200" i="1" dirty="0">
                <a:solidFill>
                  <a:srgbClr val="3366FF"/>
                </a:solidFill>
              </a:rPr>
              <a:t>randomized </a:t>
            </a:r>
            <a:r>
              <a:rPr lang="en-US" sz="3200" i="1" dirty="0" smtClean="0">
                <a:solidFill>
                  <a:srgbClr val="3366FF"/>
                </a:solidFill>
              </a:rPr>
              <a:t>rounding</a:t>
            </a:r>
            <a:endParaRPr lang="en-US" sz="4400" i="1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Chandra </a:t>
            </a:r>
            <a:r>
              <a:rPr lang="en-US" dirty="0" err="1" smtClean="0"/>
              <a:t>Chekuri</a:t>
            </a:r>
            <a:endParaRPr lang="en-US" dirty="0" smtClean="0"/>
          </a:p>
          <a:p>
            <a:r>
              <a:rPr lang="en-US" i="1" dirty="0" smtClean="0"/>
              <a:t>Univ. of Illinois, Urbana-Champaign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Submodular 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function </a:t>
            </a:r>
            <a:r>
              <a:rPr lang="en-US" dirty="0" smtClean="0">
                <a:solidFill>
                  <a:srgbClr val="FF0000"/>
                </a:solidFill>
              </a:rPr>
              <a:t>f :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  <a:sym typeface="Symbol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/>
              <a:t>is submodular if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2145875" y="3569707"/>
            <a:ext cx="3566788" cy="1223188"/>
            <a:chOff x="1530587" y="3043534"/>
            <a:chExt cx="4755702" cy="1630917"/>
          </a:xfrm>
        </p:grpSpPr>
        <p:sp>
          <p:nvSpPr>
            <p:cNvPr id="4" name="Oval 3"/>
            <p:cNvSpPr/>
            <p:nvPr/>
          </p:nvSpPr>
          <p:spPr>
            <a:xfrm>
              <a:off x="1715978" y="3242393"/>
              <a:ext cx="2540187" cy="12429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530587" y="3043534"/>
              <a:ext cx="3536277" cy="16309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477853" y="3633171"/>
              <a:ext cx="105830" cy="1058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35792" y="3541935"/>
              <a:ext cx="7026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A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36466" y="3541935"/>
              <a:ext cx="7026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B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83683" y="3157215"/>
              <a:ext cx="70260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j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97727" y="2818291"/>
            <a:ext cx="6947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f(</a:t>
            </a:r>
            <a:r>
              <a:rPr lang="en-US" sz="2400" dirty="0" err="1" smtClean="0">
                <a:solidFill>
                  <a:srgbClr val="FF0000"/>
                </a:solidFill>
              </a:rPr>
              <a:t>A+j</a:t>
            </a:r>
            <a:r>
              <a:rPr lang="en-US" sz="2400" dirty="0" smtClean="0">
                <a:solidFill>
                  <a:srgbClr val="FF0000"/>
                </a:solidFill>
              </a:rPr>
              <a:t>) – f(A)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400" dirty="0" smtClean="0">
                <a:solidFill>
                  <a:srgbClr val="FF0000"/>
                </a:solidFill>
              </a:rPr>
              <a:t> f(</a:t>
            </a:r>
            <a:r>
              <a:rPr lang="en-US" sz="2400" dirty="0" err="1" smtClean="0">
                <a:solidFill>
                  <a:srgbClr val="FF0000"/>
                </a:solidFill>
              </a:rPr>
              <a:t>B+j</a:t>
            </a:r>
            <a:r>
              <a:rPr lang="en-US" sz="2400" dirty="0" smtClean="0">
                <a:solidFill>
                  <a:srgbClr val="FF0000"/>
                </a:solidFill>
              </a:rPr>
              <a:t>) – f(B)   </a:t>
            </a:r>
            <a:r>
              <a:rPr lang="en-US" sz="2400" dirty="0" smtClean="0">
                <a:solidFill>
                  <a:srgbClr val="3D484D"/>
                </a:solidFill>
              </a:rPr>
              <a:t>for all </a:t>
            </a:r>
            <a:r>
              <a:rPr lang="en-US" sz="2400" dirty="0" smtClean="0">
                <a:solidFill>
                  <a:srgbClr val="FF0000"/>
                </a:solidFill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½</a:t>
            </a:r>
            <a:r>
              <a:rPr lang="en-US" sz="2400" dirty="0" smtClean="0">
                <a:solidFill>
                  <a:srgbClr val="FF0000"/>
                </a:solidFill>
              </a:rPr>
              <a:t> B, 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N\B 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0113" y="4956701"/>
            <a:ext cx="78293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f(</a:t>
            </a:r>
            <a:r>
              <a:rPr lang="en-US" sz="2400" dirty="0" err="1">
                <a:solidFill>
                  <a:srgbClr val="FF0000"/>
                </a:solidFill>
              </a:rPr>
              <a:t>A+j</a:t>
            </a:r>
            <a:r>
              <a:rPr lang="en-US" sz="2400" dirty="0">
                <a:solidFill>
                  <a:srgbClr val="FF0000"/>
                </a:solidFill>
              </a:rPr>
              <a:t>) – f(A) ≥ f(</a:t>
            </a:r>
            <a:r>
              <a:rPr lang="en-US" sz="2400" dirty="0" err="1">
                <a:solidFill>
                  <a:srgbClr val="FF0000"/>
                </a:solidFill>
              </a:rPr>
              <a:t>A+i+j</a:t>
            </a:r>
            <a:r>
              <a:rPr lang="en-US" sz="2400" dirty="0">
                <a:solidFill>
                  <a:srgbClr val="FF0000"/>
                </a:solidFill>
              </a:rPr>
              <a:t>) – f(</a:t>
            </a:r>
            <a:r>
              <a:rPr lang="en-US" sz="2400" dirty="0" err="1">
                <a:solidFill>
                  <a:srgbClr val="FF0000"/>
                </a:solidFill>
              </a:rPr>
              <a:t>A+i</a:t>
            </a:r>
            <a:r>
              <a:rPr lang="en-US" sz="2400" dirty="0">
                <a:solidFill>
                  <a:srgbClr val="FF0000"/>
                </a:solidFill>
              </a:rPr>
              <a:t>)  </a:t>
            </a:r>
            <a:r>
              <a:rPr lang="en-US" sz="2400" dirty="0" smtClean="0">
                <a:solidFill>
                  <a:srgbClr val="3D484D"/>
                </a:solidFill>
              </a:rPr>
              <a:t>for all </a:t>
            </a:r>
            <a:r>
              <a:rPr lang="en-US" sz="2400" dirty="0" smtClean="0">
                <a:solidFill>
                  <a:srgbClr val="FF0000"/>
                </a:solidFill>
              </a:rPr>
              <a:t>A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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/>
              <a:t> 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, j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</a:t>
            </a:r>
            <a:r>
              <a:rPr lang="en-US" sz="2400" dirty="0">
                <a:solidFill>
                  <a:srgbClr val="FF0000"/>
                </a:solidFill>
              </a:rPr>
              <a:t> N\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3D484D"/>
                </a:solidFill>
              </a:rPr>
              <a:t>Equivalently: </a:t>
            </a:r>
            <a:r>
              <a:rPr lang="en-US" sz="2400" dirty="0">
                <a:solidFill>
                  <a:srgbClr val="FF0000"/>
                </a:solidFill>
              </a:rPr>
              <a:t>f(A) + f(B) ≥ f(A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</a:t>
            </a:r>
            <a:r>
              <a:rPr lang="en-US" sz="2400" dirty="0">
                <a:solidFill>
                  <a:srgbClr val="FF0000"/>
                </a:solidFill>
              </a:rPr>
              <a:t>B) + f(A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</a:t>
            </a:r>
            <a:r>
              <a:rPr lang="en-US" sz="2400" dirty="0">
                <a:solidFill>
                  <a:srgbClr val="FF0000"/>
                </a:solidFill>
              </a:rPr>
              <a:t>B)  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8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,B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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61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 undirected graph</a:t>
            </a:r>
          </a:p>
          <a:p>
            <a:r>
              <a:rPr lang="en-US" dirty="0">
                <a:solidFill>
                  <a:srgbClr val="FF0000"/>
                </a:solidFill>
              </a:rPr>
              <a:t>f :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>
                <a:solidFill>
                  <a:srgbClr val="FF0000"/>
                </a:solidFill>
                <a:latin typeface="msbm10"/>
                <a:ea typeface="msbm10"/>
                <a:cs typeface="msbm10"/>
                <a:sym typeface="Symbol"/>
              </a:rPr>
              <a:t>R</a:t>
            </a:r>
            <a:r>
              <a:rPr lang="en-US" baseline="30000" dirty="0">
                <a:solidFill>
                  <a:srgbClr val="FF0000"/>
                </a:solidFill>
                <a:sym typeface="Symbol"/>
              </a:rPr>
              <a:t>+</a:t>
            </a:r>
            <a:r>
              <a:rPr lang="en-US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/>
              <a:t>where</a:t>
            </a:r>
            <a:r>
              <a:rPr lang="en-US" dirty="0" smtClean="0">
                <a:solidFill>
                  <a:srgbClr val="FF0000"/>
                </a:solidFill>
              </a:rPr>
              <a:t> f(S) = |</a:t>
            </a:r>
            <a:r>
              <a:rPr lang="en-US" sz="2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(S)|</a:t>
            </a:r>
          </a:p>
        </p:txBody>
      </p:sp>
      <p:cxnSp>
        <p:nvCxnSpPr>
          <p:cNvPr id="111" name="Straight Connector 110"/>
          <p:cNvCxnSpPr>
            <a:endCxn id="108" idx="7"/>
          </p:cNvCxnSpPr>
          <p:nvPr/>
        </p:nvCxnSpPr>
        <p:spPr>
          <a:xfrm flipH="1">
            <a:off x="6890861" y="3701123"/>
            <a:ext cx="563218" cy="6956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functions in graphs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1009122" y="3586137"/>
            <a:ext cx="3135898" cy="2022903"/>
            <a:chOff x="2808231" y="3623306"/>
            <a:chExt cx="3135898" cy="2022903"/>
          </a:xfrm>
        </p:grpSpPr>
        <p:cxnSp>
          <p:nvCxnSpPr>
            <p:cNvPr id="26" name="Straight Connector 25"/>
            <p:cNvCxnSpPr>
              <a:endCxn id="12" idx="3"/>
            </p:cNvCxnSpPr>
            <p:nvPr/>
          </p:nvCxnSpPr>
          <p:spPr>
            <a:xfrm flipV="1">
              <a:off x="2869353" y="3766544"/>
              <a:ext cx="824068" cy="7545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8" idx="6"/>
            </p:cNvCxnSpPr>
            <p:nvPr/>
          </p:nvCxnSpPr>
          <p:spPr>
            <a:xfrm flipV="1">
              <a:off x="3677923" y="4409280"/>
              <a:ext cx="927090" cy="3225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2" idx="6"/>
              <a:endCxn id="15" idx="2"/>
            </p:cNvCxnSpPr>
            <p:nvPr/>
          </p:nvCxnSpPr>
          <p:spPr>
            <a:xfrm flipV="1">
              <a:off x="3783753" y="3676218"/>
              <a:ext cx="1316064" cy="5291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15" idx="0"/>
              <a:endCxn id="20" idx="1"/>
            </p:cNvCxnSpPr>
            <p:nvPr/>
          </p:nvCxnSpPr>
          <p:spPr>
            <a:xfrm>
              <a:off x="5152732" y="3623306"/>
              <a:ext cx="701065" cy="13784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20" idx="2"/>
              <a:endCxn id="17" idx="6"/>
            </p:cNvCxnSpPr>
            <p:nvPr/>
          </p:nvCxnSpPr>
          <p:spPr>
            <a:xfrm flipH="1">
              <a:off x="4555650" y="5039195"/>
              <a:ext cx="1282649" cy="5541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16" idx="0"/>
              <a:endCxn id="12" idx="4"/>
            </p:cNvCxnSpPr>
            <p:nvPr/>
          </p:nvCxnSpPr>
          <p:spPr>
            <a:xfrm flipV="1">
              <a:off x="3645732" y="3782042"/>
              <a:ext cx="85106" cy="8899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endCxn id="17" idx="7"/>
            </p:cNvCxnSpPr>
            <p:nvPr/>
          </p:nvCxnSpPr>
          <p:spPr>
            <a:xfrm flipH="1">
              <a:off x="4540152" y="4864045"/>
              <a:ext cx="617066" cy="6918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14" idx="0"/>
              <a:endCxn id="16" idx="4"/>
            </p:cNvCxnSpPr>
            <p:nvPr/>
          </p:nvCxnSpPr>
          <p:spPr>
            <a:xfrm flipV="1">
              <a:off x="3577041" y="4777835"/>
              <a:ext cx="68691" cy="5893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12" idx="1"/>
              <a:endCxn id="18" idx="1"/>
            </p:cNvCxnSpPr>
            <p:nvPr/>
          </p:nvCxnSpPr>
          <p:spPr>
            <a:xfrm>
              <a:off x="3693421" y="3691716"/>
              <a:ext cx="821260" cy="680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16" idx="6"/>
              <a:endCxn id="19" idx="2"/>
            </p:cNvCxnSpPr>
            <p:nvPr/>
          </p:nvCxnSpPr>
          <p:spPr>
            <a:xfrm>
              <a:off x="3698647" y="4724923"/>
              <a:ext cx="1454085" cy="1058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4" idx="1"/>
              <a:endCxn id="6" idx="4"/>
            </p:cNvCxnSpPr>
            <p:nvPr/>
          </p:nvCxnSpPr>
          <p:spPr>
            <a:xfrm flipH="1" flipV="1">
              <a:off x="2861146" y="4568016"/>
              <a:ext cx="678478" cy="81469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4" idx="2"/>
              <a:endCxn id="17" idx="6"/>
            </p:cNvCxnSpPr>
            <p:nvPr/>
          </p:nvCxnSpPr>
          <p:spPr>
            <a:xfrm>
              <a:off x="3524126" y="5420125"/>
              <a:ext cx="1031524" cy="1731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2808231" y="4462192"/>
              <a:ext cx="105830" cy="1058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677923" y="3676218"/>
              <a:ext cx="105830" cy="1058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24126" y="5367213"/>
              <a:ext cx="105830" cy="1058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099817" y="3623306"/>
              <a:ext cx="105830" cy="1058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592817" y="4672011"/>
              <a:ext cx="105830" cy="1058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449820" y="5540385"/>
              <a:ext cx="105830" cy="1058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499183" y="4356368"/>
              <a:ext cx="105830" cy="1058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152732" y="4777835"/>
              <a:ext cx="105830" cy="1058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838299" y="4986283"/>
              <a:ext cx="105830" cy="1058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endCxn id="18" idx="7"/>
            </p:cNvCxnSpPr>
            <p:nvPr/>
          </p:nvCxnSpPr>
          <p:spPr>
            <a:xfrm flipH="1">
              <a:off x="4589515" y="3676218"/>
              <a:ext cx="563218" cy="6956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9" idx="2"/>
              <a:endCxn id="18" idx="5"/>
            </p:cNvCxnSpPr>
            <p:nvPr/>
          </p:nvCxnSpPr>
          <p:spPr>
            <a:xfrm flipH="1" flipV="1">
              <a:off x="4589515" y="4446694"/>
              <a:ext cx="563217" cy="3840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Straight Connector 89"/>
          <p:cNvCxnSpPr>
            <a:endCxn id="103" idx="3"/>
          </p:cNvCxnSpPr>
          <p:nvPr/>
        </p:nvCxnSpPr>
        <p:spPr>
          <a:xfrm flipV="1">
            <a:off x="5170699" y="3791449"/>
            <a:ext cx="824068" cy="7545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108" idx="6"/>
          </p:cNvCxnSpPr>
          <p:nvPr/>
        </p:nvCxnSpPr>
        <p:spPr>
          <a:xfrm flipV="1">
            <a:off x="5979269" y="4434185"/>
            <a:ext cx="927090" cy="3225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03" idx="6"/>
            <a:endCxn id="105" idx="2"/>
          </p:cNvCxnSpPr>
          <p:nvPr/>
        </p:nvCxnSpPr>
        <p:spPr>
          <a:xfrm flipV="1">
            <a:off x="6085099" y="3701123"/>
            <a:ext cx="1316064" cy="529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05" idx="0"/>
            <a:endCxn id="110" idx="1"/>
          </p:cNvCxnSpPr>
          <p:nvPr/>
        </p:nvCxnSpPr>
        <p:spPr>
          <a:xfrm>
            <a:off x="7454078" y="3648211"/>
            <a:ext cx="701065" cy="13784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110" idx="2"/>
            <a:endCxn id="107" idx="6"/>
          </p:cNvCxnSpPr>
          <p:nvPr/>
        </p:nvCxnSpPr>
        <p:spPr>
          <a:xfrm flipH="1">
            <a:off x="6856996" y="5064100"/>
            <a:ext cx="1282649" cy="554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06" idx="0"/>
            <a:endCxn id="103" idx="4"/>
          </p:cNvCxnSpPr>
          <p:nvPr/>
        </p:nvCxnSpPr>
        <p:spPr>
          <a:xfrm flipV="1">
            <a:off x="5947078" y="3806947"/>
            <a:ext cx="85106" cy="8899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107" idx="7"/>
          </p:cNvCxnSpPr>
          <p:nvPr/>
        </p:nvCxnSpPr>
        <p:spPr>
          <a:xfrm flipH="1">
            <a:off x="6841498" y="4888950"/>
            <a:ext cx="617066" cy="6918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04" idx="0"/>
            <a:endCxn id="106" idx="4"/>
          </p:cNvCxnSpPr>
          <p:nvPr/>
        </p:nvCxnSpPr>
        <p:spPr>
          <a:xfrm flipV="1">
            <a:off x="5878387" y="4802740"/>
            <a:ext cx="68691" cy="5893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03" idx="1"/>
            <a:endCxn id="108" idx="1"/>
          </p:cNvCxnSpPr>
          <p:nvPr/>
        </p:nvCxnSpPr>
        <p:spPr>
          <a:xfrm>
            <a:off x="5994767" y="3716621"/>
            <a:ext cx="821260" cy="6801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06" idx="6"/>
            <a:endCxn id="109" idx="2"/>
          </p:cNvCxnSpPr>
          <p:nvPr/>
        </p:nvCxnSpPr>
        <p:spPr>
          <a:xfrm>
            <a:off x="5999993" y="4749828"/>
            <a:ext cx="1454085" cy="1058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04" idx="1"/>
            <a:endCxn id="102" idx="4"/>
          </p:cNvCxnSpPr>
          <p:nvPr/>
        </p:nvCxnSpPr>
        <p:spPr>
          <a:xfrm flipH="1" flipV="1">
            <a:off x="5162492" y="4592921"/>
            <a:ext cx="678478" cy="8146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04" idx="2"/>
            <a:endCxn id="107" idx="6"/>
          </p:cNvCxnSpPr>
          <p:nvPr/>
        </p:nvCxnSpPr>
        <p:spPr>
          <a:xfrm>
            <a:off x="5825472" y="5445030"/>
            <a:ext cx="1031524" cy="1731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5109577" y="4487097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5979269" y="3701123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5825472" y="5392118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7401163" y="3648211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894163" y="4696916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751166" y="5565290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6800529" y="4381273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7454078" y="4802740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8139645" y="5011188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Connector 111"/>
          <p:cNvCxnSpPr>
            <a:stCxn id="109" idx="2"/>
            <a:endCxn id="108" idx="5"/>
          </p:cNvCxnSpPr>
          <p:nvPr/>
        </p:nvCxnSpPr>
        <p:spPr>
          <a:xfrm flipH="1" flipV="1">
            <a:off x="6890861" y="4471599"/>
            <a:ext cx="563217" cy="3840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Freeform 112"/>
          <p:cNvSpPr/>
          <p:nvPr/>
        </p:nvSpPr>
        <p:spPr>
          <a:xfrm>
            <a:off x="4715311" y="3701123"/>
            <a:ext cx="2387053" cy="2178103"/>
          </a:xfrm>
          <a:custGeom>
            <a:avLst/>
            <a:gdLst>
              <a:gd name="connsiteX0" fmla="*/ 709305 w 3026069"/>
              <a:gd name="connsiteY0" fmla="*/ 72826 h 2178103"/>
              <a:gd name="connsiteX1" fmla="*/ 1802881 w 3026069"/>
              <a:gd name="connsiteY1" fmla="*/ 578431 h 2178103"/>
              <a:gd name="connsiteX2" fmla="*/ 2567208 w 3026069"/>
              <a:gd name="connsiteY2" fmla="*/ 213925 h 2178103"/>
              <a:gd name="connsiteX3" fmla="*/ 3025805 w 3026069"/>
              <a:gd name="connsiteY3" fmla="*/ 601947 h 2178103"/>
              <a:gd name="connsiteX4" fmla="*/ 2508414 w 3026069"/>
              <a:gd name="connsiteY4" fmla="*/ 1201618 h 2178103"/>
              <a:gd name="connsiteX5" fmla="*/ 1744087 w 3026069"/>
              <a:gd name="connsiteY5" fmla="*/ 2177553 h 2178103"/>
              <a:gd name="connsiteX6" fmla="*/ 133120 w 3026069"/>
              <a:gd name="connsiteY6" fmla="*/ 1060519 h 2178103"/>
              <a:gd name="connsiteX7" fmla="*/ 156638 w 3026069"/>
              <a:gd name="connsiteY7" fmla="*/ 108101 h 2178103"/>
              <a:gd name="connsiteX8" fmla="*/ 709305 w 3026069"/>
              <a:gd name="connsiteY8" fmla="*/ 72826 h 217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6069" h="2178103">
                <a:moveTo>
                  <a:pt x="709305" y="72826"/>
                </a:moveTo>
                <a:cubicBezTo>
                  <a:pt x="983679" y="151214"/>
                  <a:pt x="1493231" y="554915"/>
                  <a:pt x="1802881" y="578431"/>
                </a:cubicBezTo>
                <a:cubicBezTo>
                  <a:pt x="2112531" y="601947"/>
                  <a:pt x="2363387" y="210006"/>
                  <a:pt x="2567208" y="213925"/>
                </a:cubicBezTo>
                <a:cubicBezTo>
                  <a:pt x="2771029" y="217844"/>
                  <a:pt x="3035604" y="437332"/>
                  <a:pt x="3025805" y="601947"/>
                </a:cubicBezTo>
                <a:cubicBezTo>
                  <a:pt x="3016006" y="766563"/>
                  <a:pt x="2722034" y="939017"/>
                  <a:pt x="2508414" y="1201618"/>
                </a:cubicBezTo>
                <a:cubicBezTo>
                  <a:pt x="2294794" y="1464219"/>
                  <a:pt x="2139969" y="2201069"/>
                  <a:pt x="1744087" y="2177553"/>
                </a:cubicBezTo>
                <a:cubicBezTo>
                  <a:pt x="1348205" y="2154037"/>
                  <a:pt x="397695" y="1405428"/>
                  <a:pt x="133120" y="1060519"/>
                </a:cubicBezTo>
                <a:cubicBezTo>
                  <a:pt x="-131455" y="715610"/>
                  <a:pt x="64527" y="270757"/>
                  <a:pt x="156638" y="108101"/>
                </a:cubicBezTo>
                <a:cubicBezTo>
                  <a:pt x="248749" y="-54555"/>
                  <a:pt x="434931" y="-5562"/>
                  <a:pt x="709305" y="72826"/>
                </a:cubicBezTo>
                <a:close/>
              </a:path>
            </a:pathLst>
          </a:custGeom>
          <a:solidFill>
            <a:srgbClr val="FF6600">
              <a:alpha val="2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837425" y="3791449"/>
            <a:ext cx="988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val 87"/>
          <p:cNvSpPr/>
          <p:nvPr/>
        </p:nvSpPr>
        <p:spPr>
          <a:xfrm>
            <a:off x="5861238" y="4333547"/>
            <a:ext cx="914400" cy="914400"/>
          </a:xfrm>
          <a:prstGeom prst="ellipse">
            <a:avLst/>
          </a:prstGeom>
          <a:solidFill>
            <a:schemeClr val="accent6">
              <a:lumMod val="75000"/>
              <a:alpha val="33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7419290" y="3733504"/>
            <a:ext cx="845709" cy="1917079"/>
          </a:xfrm>
          <a:prstGeom prst="ellipse">
            <a:avLst/>
          </a:prstGeom>
          <a:solidFill>
            <a:schemeClr val="accent6">
              <a:lumMod val="75000"/>
              <a:alpha val="33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5039726" y="3733504"/>
            <a:ext cx="2995078" cy="1342182"/>
          </a:xfrm>
          <a:custGeom>
            <a:avLst/>
            <a:gdLst>
              <a:gd name="connsiteX0" fmla="*/ 472805 w 2995078"/>
              <a:gd name="connsiteY0" fmla="*/ 819546 h 1662262"/>
              <a:gd name="connsiteX1" fmla="*/ 37726 w 2995078"/>
              <a:gd name="connsiteY1" fmla="*/ 1642624 h 1662262"/>
              <a:gd name="connsiteX2" fmla="*/ 1413515 w 2995078"/>
              <a:gd name="connsiteY2" fmla="*/ 1419217 h 1662262"/>
              <a:gd name="connsiteX3" fmla="*/ 1954424 w 2995078"/>
              <a:gd name="connsiteY3" fmla="*/ 1583833 h 1662262"/>
              <a:gd name="connsiteX4" fmla="*/ 2718751 w 2995078"/>
              <a:gd name="connsiteY4" fmla="*/ 1219327 h 1662262"/>
              <a:gd name="connsiteX5" fmla="*/ 2906893 w 2995078"/>
              <a:gd name="connsiteY5" fmla="*/ 137568 h 1662262"/>
              <a:gd name="connsiteX6" fmla="*/ 1378239 w 2995078"/>
              <a:gd name="connsiteY6" fmla="*/ 90535 h 1662262"/>
              <a:gd name="connsiteX7" fmla="*/ 472805 w 2995078"/>
              <a:gd name="connsiteY7" fmla="*/ 819546 h 166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5078" h="1662262">
                <a:moveTo>
                  <a:pt x="472805" y="819546"/>
                </a:moveTo>
                <a:cubicBezTo>
                  <a:pt x="249386" y="1078227"/>
                  <a:pt x="-119059" y="1542679"/>
                  <a:pt x="37726" y="1642624"/>
                </a:cubicBezTo>
                <a:cubicBezTo>
                  <a:pt x="194511" y="1742569"/>
                  <a:pt x="1094065" y="1429015"/>
                  <a:pt x="1413515" y="1419217"/>
                </a:cubicBezTo>
                <a:cubicBezTo>
                  <a:pt x="1732965" y="1409419"/>
                  <a:pt x="1736885" y="1617148"/>
                  <a:pt x="1954424" y="1583833"/>
                </a:cubicBezTo>
                <a:cubicBezTo>
                  <a:pt x="2171963" y="1550518"/>
                  <a:pt x="2560006" y="1460371"/>
                  <a:pt x="2718751" y="1219327"/>
                </a:cubicBezTo>
                <a:cubicBezTo>
                  <a:pt x="2877496" y="978283"/>
                  <a:pt x="3130312" y="325700"/>
                  <a:pt x="2906893" y="137568"/>
                </a:cubicBezTo>
                <a:cubicBezTo>
                  <a:pt x="2683474" y="-50564"/>
                  <a:pt x="1785880" y="-25088"/>
                  <a:pt x="1378239" y="90535"/>
                </a:cubicBezTo>
                <a:cubicBezTo>
                  <a:pt x="970598" y="206158"/>
                  <a:pt x="696224" y="560865"/>
                  <a:pt x="472805" y="819546"/>
                </a:cubicBezTo>
                <a:close/>
              </a:path>
            </a:pathLst>
          </a:custGeom>
          <a:solidFill>
            <a:schemeClr val="accent6">
              <a:lumMod val="75000"/>
              <a:alpha val="33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in Set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X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...,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subsets of set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 : 2</a:t>
            </a:r>
            <a:r>
              <a:rPr lang="en-US" baseline="30000" dirty="0" smtClean="0">
                <a:solidFill>
                  <a:srgbClr val="FF0000"/>
                </a:solidFill>
              </a:rPr>
              <a:t>{1,2, ..., n}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>
                <a:solidFill>
                  <a:srgbClr val="FF0000"/>
                </a:solidFill>
                <a:latin typeface="msbm10"/>
                <a:ea typeface="msbm10"/>
                <a:cs typeface="msbm10"/>
                <a:sym typeface="Symbol"/>
              </a:rPr>
              <a:t>R</a:t>
            </a:r>
            <a:r>
              <a:rPr lang="en-US" baseline="30000" dirty="0">
                <a:solidFill>
                  <a:srgbClr val="FF0000"/>
                </a:solidFill>
                <a:sym typeface="Symbol"/>
              </a:rPr>
              <a:t>+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where</a:t>
            </a:r>
            <a:r>
              <a:rPr lang="en-US" dirty="0" smtClean="0">
                <a:solidFill>
                  <a:srgbClr val="FF0000"/>
                </a:solidFill>
              </a:rPr>
              <a:t>  f(A) = |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[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 in 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|</a:t>
            </a:r>
            <a:endParaRPr lang="en-US" baseline="-25000" dirty="0" smtClean="0">
              <a:solidFill>
                <a:srgbClr val="FF0000"/>
              </a:solidFill>
              <a:latin typeface="cmsy10"/>
              <a:sym typeface="Symbol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172760" y="4805706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042452" y="4019732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888655" y="5710727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464346" y="3966820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957346" y="5015525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814349" y="5883899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863712" y="4699882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517261" y="5121349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202828" y="5329797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851516" y="4586220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815251" y="4533308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450754" y="5435621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69542" y="4227723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1642184" y="4333547"/>
            <a:ext cx="914400" cy="914400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200236" y="3733504"/>
            <a:ext cx="845709" cy="1917079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278589" y="4639132"/>
            <a:ext cx="2536662" cy="1467819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100933" y="4828112"/>
            <a:ext cx="2425249" cy="1436797"/>
          </a:xfrm>
          <a:custGeom>
            <a:avLst/>
            <a:gdLst>
              <a:gd name="connsiteX0" fmla="*/ 1849585 w 2402845"/>
              <a:gd name="connsiteY0" fmla="*/ 161174 h 1709195"/>
              <a:gd name="connsiteX1" fmla="*/ 1579131 w 2402845"/>
              <a:gd name="connsiteY1" fmla="*/ 537438 h 1709195"/>
              <a:gd name="connsiteX2" fmla="*/ 215100 w 2402845"/>
              <a:gd name="connsiteY2" fmla="*/ 749087 h 1709195"/>
              <a:gd name="connsiteX3" fmla="*/ 179824 w 2402845"/>
              <a:gd name="connsiteY3" fmla="*/ 1701505 h 1709195"/>
              <a:gd name="connsiteX4" fmla="*/ 1931897 w 2402845"/>
              <a:gd name="connsiteY4" fmla="*/ 1137109 h 1709195"/>
              <a:gd name="connsiteX5" fmla="*/ 2402252 w 2402845"/>
              <a:gd name="connsiteY5" fmla="*/ 67108 h 1709195"/>
              <a:gd name="connsiteX6" fmla="*/ 1849585 w 2402845"/>
              <a:gd name="connsiteY6" fmla="*/ 161174 h 170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2845" h="1709195">
                <a:moveTo>
                  <a:pt x="1849585" y="161174"/>
                </a:moveTo>
                <a:cubicBezTo>
                  <a:pt x="1712398" y="239562"/>
                  <a:pt x="1851545" y="439452"/>
                  <a:pt x="1579131" y="537438"/>
                </a:cubicBezTo>
                <a:cubicBezTo>
                  <a:pt x="1306717" y="635424"/>
                  <a:pt x="448318" y="555076"/>
                  <a:pt x="215100" y="749087"/>
                </a:cubicBezTo>
                <a:cubicBezTo>
                  <a:pt x="-18118" y="943098"/>
                  <a:pt x="-106309" y="1636835"/>
                  <a:pt x="179824" y="1701505"/>
                </a:cubicBezTo>
                <a:cubicBezTo>
                  <a:pt x="465957" y="1766175"/>
                  <a:pt x="1561492" y="1409508"/>
                  <a:pt x="1931897" y="1137109"/>
                </a:cubicBezTo>
                <a:cubicBezTo>
                  <a:pt x="2302302" y="864710"/>
                  <a:pt x="2412051" y="231724"/>
                  <a:pt x="2402252" y="67108"/>
                </a:cubicBezTo>
                <a:cubicBezTo>
                  <a:pt x="2392453" y="-97508"/>
                  <a:pt x="1986772" y="82786"/>
                  <a:pt x="1849585" y="161174"/>
                </a:cubicBezTo>
                <a:close/>
              </a:path>
            </a:pathLst>
          </a:cu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82284" y="3940890"/>
            <a:ext cx="43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983897" y="5650583"/>
            <a:ext cx="43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3735397" y="5883899"/>
            <a:ext cx="43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148282" y="432271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4045945" y="4112854"/>
            <a:ext cx="43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endParaRPr lang="en-US" dirty="0"/>
          </a:p>
        </p:txBody>
      </p:sp>
      <p:sp>
        <p:nvSpPr>
          <p:cNvPr id="72" name="Freeform 71"/>
          <p:cNvSpPr/>
          <p:nvPr/>
        </p:nvSpPr>
        <p:spPr>
          <a:xfrm>
            <a:off x="820672" y="3733504"/>
            <a:ext cx="2995078" cy="1342182"/>
          </a:xfrm>
          <a:custGeom>
            <a:avLst/>
            <a:gdLst>
              <a:gd name="connsiteX0" fmla="*/ 472805 w 2995078"/>
              <a:gd name="connsiteY0" fmla="*/ 819546 h 1662262"/>
              <a:gd name="connsiteX1" fmla="*/ 37726 w 2995078"/>
              <a:gd name="connsiteY1" fmla="*/ 1642624 h 1662262"/>
              <a:gd name="connsiteX2" fmla="*/ 1413515 w 2995078"/>
              <a:gd name="connsiteY2" fmla="*/ 1419217 h 1662262"/>
              <a:gd name="connsiteX3" fmla="*/ 1954424 w 2995078"/>
              <a:gd name="connsiteY3" fmla="*/ 1583833 h 1662262"/>
              <a:gd name="connsiteX4" fmla="*/ 2718751 w 2995078"/>
              <a:gd name="connsiteY4" fmla="*/ 1219327 h 1662262"/>
              <a:gd name="connsiteX5" fmla="*/ 2906893 w 2995078"/>
              <a:gd name="connsiteY5" fmla="*/ 137568 h 1662262"/>
              <a:gd name="connsiteX6" fmla="*/ 1378239 w 2995078"/>
              <a:gd name="connsiteY6" fmla="*/ 90535 h 1662262"/>
              <a:gd name="connsiteX7" fmla="*/ 472805 w 2995078"/>
              <a:gd name="connsiteY7" fmla="*/ 819546 h 166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5078" h="1662262">
                <a:moveTo>
                  <a:pt x="472805" y="819546"/>
                </a:moveTo>
                <a:cubicBezTo>
                  <a:pt x="249386" y="1078227"/>
                  <a:pt x="-119059" y="1542679"/>
                  <a:pt x="37726" y="1642624"/>
                </a:cubicBezTo>
                <a:cubicBezTo>
                  <a:pt x="194511" y="1742569"/>
                  <a:pt x="1094065" y="1429015"/>
                  <a:pt x="1413515" y="1419217"/>
                </a:cubicBezTo>
                <a:cubicBezTo>
                  <a:pt x="1732965" y="1409419"/>
                  <a:pt x="1736885" y="1617148"/>
                  <a:pt x="1954424" y="1583833"/>
                </a:cubicBezTo>
                <a:cubicBezTo>
                  <a:pt x="2171963" y="1550518"/>
                  <a:pt x="2560006" y="1460371"/>
                  <a:pt x="2718751" y="1219327"/>
                </a:cubicBezTo>
                <a:cubicBezTo>
                  <a:pt x="2877496" y="978283"/>
                  <a:pt x="3130312" y="325700"/>
                  <a:pt x="2906893" y="137568"/>
                </a:cubicBezTo>
                <a:cubicBezTo>
                  <a:pt x="2683474" y="-50564"/>
                  <a:pt x="1785880" y="-25088"/>
                  <a:pt x="1378239" y="90535"/>
                </a:cubicBezTo>
                <a:cubicBezTo>
                  <a:pt x="970598" y="206158"/>
                  <a:pt x="696224" y="560865"/>
                  <a:pt x="472805" y="819546"/>
                </a:cubicBezTo>
                <a:close/>
              </a:path>
            </a:pathLst>
          </a:cu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391814" y="4805706"/>
            <a:ext cx="105830" cy="1058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261506" y="4019732"/>
            <a:ext cx="105830" cy="1058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107709" y="5710727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683400" y="3966820"/>
            <a:ext cx="105830" cy="1058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176400" y="5015525"/>
            <a:ext cx="105830" cy="1058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7033403" y="5883899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082766" y="4699882"/>
            <a:ext cx="105830" cy="1058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7736315" y="5121349"/>
            <a:ext cx="105830" cy="1058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8421882" y="5329797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6070570" y="4586220"/>
            <a:ext cx="105830" cy="1058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8034305" y="4533308"/>
            <a:ext cx="105830" cy="1058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669808" y="5435621"/>
            <a:ext cx="105830" cy="105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7188596" y="4227723"/>
            <a:ext cx="105830" cy="1058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497643" y="4639132"/>
            <a:ext cx="2536662" cy="1467819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319987" y="4828112"/>
            <a:ext cx="2425249" cy="1436797"/>
          </a:xfrm>
          <a:custGeom>
            <a:avLst/>
            <a:gdLst>
              <a:gd name="connsiteX0" fmla="*/ 1849585 w 2402845"/>
              <a:gd name="connsiteY0" fmla="*/ 161174 h 1709195"/>
              <a:gd name="connsiteX1" fmla="*/ 1579131 w 2402845"/>
              <a:gd name="connsiteY1" fmla="*/ 537438 h 1709195"/>
              <a:gd name="connsiteX2" fmla="*/ 215100 w 2402845"/>
              <a:gd name="connsiteY2" fmla="*/ 749087 h 1709195"/>
              <a:gd name="connsiteX3" fmla="*/ 179824 w 2402845"/>
              <a:gd name="connsiteY3" fmla="*/ 1701505 h 1709195"/>
              <a:gd name="connsiteX4" fmla="*/ 1931897 w 2402845"/>
              <a:gd name="connsiteY4" fmla="*/ 1137109 h 1709195"/>
              <a:gd name="connsiteX5" fmla="*/ 2402252 w 2402845"/>
              <a:gd name="connsiteY5" fmla="*/ 67108 h 1709195"/>
              <a:gd name="connsiteX6" fmla="*/ 1849585 w 2402845"/>
              <a:gd name="connsiteY6" fmla="*/ 161174 h 1709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2845" h="1709195">
                <a:moveTo>
                  <a:pt x="1849585" y="161174"/>
                </a:moveTo>
                <a:cubicBezTo>
                  <a:pt x="1712398" y="239562"/>
                  <a:pt x="1851545" y="439452"/>
                  <a:pt x="1579131" y="537438"/>
                </a:cubicBezTo>
                <a:cubicBezTo>
                  <a:pt x="1306717" y="635424"/>
                  <a:pt x="448318" y="555076"/>
                  <a:pt x="215100" y="749087"/>
                </a:cubicBezTo>
                <a:cubicBezTo>
                  <a:pt x="-18118" y="943098"/>
                  <a:pt x="-106309" y="1636835"/>
                  <a:pt x="179824" y="1701505"/>
                </a:cubicBezTo>
                <a:cubicBezTo>
                  <a:pt x="465957" y="1766175"/>
                  <a:pt x="1561492" y="1409508"/>
                  <a:pt x="1931897" y="1137109"/>
                </a:cubicBezTo>
                <a:cubicBezTo>
                  <a:pt x="2302302" y="864710"/>
                  <a:pt x="2412051" y="231724"/>
                  <a:pt x="2402252" y="67108"/>
                </a:cubicBezTo>
                <a:cubicBezTo>
                  <a:pt x="2392453" y="-97508"/>
                  <a:pt x="1986772" y="82786"/>
                  <a:pt x="1849585" y="161174"/>
                </a:cubicBezTo>
                <a:close/>
              </a:path>
            </a:pathLst>
          </a:cu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001338" y="3940890"/>
            <a:ext cx="43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5202951" y="5650583"/>
            <a:ext cx="43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7954451" y="5883899"/>
            <a:ext cx="43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6367336" y="4322712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8264999" y="4112854"/>
            <a:ext cx="43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Submodular 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Non-negative </a:t>
            </a:r>
            <a:r>
              <a:rPr lang="en-US" dirty="0" err="1" smtClean="0"/>
              <a:t>submodular</a:t>
            </a:r>
            <a:r>
              <a:rPr lang="en-US" dirty="0" smtClean="0"/>
              <a:t> set functions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f(A) ≥ 0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8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>
                <a:solidFill>
                  <a:srgbClr val="3D484D"/>
                </a:solidFill>
                <a:latin typeface="cmsy10"/>
                <a:ea typeface="cmsy10"/>
                <a:cs typeface="cmsy10"/>
              </a:rPr>
              <a:t>)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f(A) + f(B)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f(A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[</a:t>
            </a:r>
            <a:r>
              <a:rPr lang="en-US" dirty="0" smtClean="0">
                <a:solidFill>
                  <a:srgbClr val="FF0000"/>
                </a:solidFill>
              </a:rPr>
              <a:t> B)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(sub-additive)</a:t>
            </a:r>
            <a:endParaRPr lang="en-US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i="1" dirty="0" smtClean="0"/>
              <a:t>Monotone</a:t>
            </a:r>
            <a:r>
              <a:rPr lang="en-US" dirty="0" smtClean="0"/>
              <a:t> submodular set functions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f(</a:t>
            </a:r>
            <a:r>
              <a:rPr lang="en-US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ϕ</a:t>
            </a:r>
            <a:r>
              <a:rPr lang="en-US" dirty="0" smtClean="0">
                <a:solidFill>
                  <a:srgbClr val="FF0000"/>
                </a:solidFill>
              </a:rPr>
              <a:t>) = 0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f(A</a:t>
            </a:r>
            <a:r>
              <a:rPr lang="en-US" dirty="0" smtClean="0">
                <a:solidFill>
                  <a:srgbClr val="FF0000"/>
                </a:solidFill>
              </a:rPr>
              <a:t>) ≤ </a:t>
            </a:r>
            <a:r>
              <a:rPr lang="en-US" dirty="0" err="1" smtClean="0">
                <a:solidFill>
                  <a:srgbClr val="FF0000"/>
                </a:solidFill>
              </a:rPr>
              <a:t>f(B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for all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B</a:t>
            </a:r>
            <a:endParaRPr lang="en-US" dirty="0" smtClean="0"/>
          </a:p>
          <a:p>
            <a:r>
              <a:rPr lang="en-US" i="1" dirty="0" smtClean="0"/>
              <a:t>Symmetric </a:t>
            </a:r>
            <a:r>
              <a:rPr lang="en-US" dirty="0" smtClean="0"/>
              <a:t>submodular set functions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f(A</a:t>
            </a:r>
            <a:r>
              <a:rPr lang="en-US" dirty="0" smtClean="0">
                <a:solidFill>
                  <a:srgbClr val="FF0000"/>
                </a:solidFill>
              </a:rPr>
              <a:t>) = </a:t>
            </a:r>
            <a:r>
              <a:rPr lang="en-US" dirty="0" err="1" smtClean="0">
                <a:solidFill>
                  <a:srgbClr val="FF0000"/>
                </a:solidFill>
              </a:rPr>
              <a:t>f(N</a:t>
            </a:r>
            <a:r>
              <a:rPr lang="en-US" dirty="0" smtClean="0">
                <a:solidFill>
                  <a:srgbClr val="FF0000"/>
                </a:solidFill>
              </a:rPr>
              <a:t>\A)  </a:t>
            </a:r>
            <a:r>
              <a:rPr lang="en-US" dirty="0" smtClean="0"/>
              <a:t>for all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Cut functions in </a:t>
            </a:r>
            <a:r>
              <a:rPr lang="en-US" dirty="0" err="1" smtClean="0"/>
              <a:t>hypergraphs</a:t>
            </a:r>
            <a:r>
              <a:rPr lang="en-US" dirty="0" smtClean="0"/>
              <a:t> (symmetric non-negative)</a:t>
            </a:r>
          </a:p>
          <a:p>
            <a:r>
              <a:rPr lang="en-US" dirty="0" smtClean="0"/>
              <a:t>Cut  functions in directed graphs (non-negative)</a:t>
            </a:r>
          </a:p>
          <a:p>
            <a:r>
              <a:rPr lang="en-US" dirty="0" smtClean="0"/>
              <a:t>Rank functions of matroids (monotone)</a:t>
            </a:r>
          </a:p>
          <a:p>
            <a:r>
              <a:rPr lang="en-US" dirty="0" smtClean="0"/>
              <a:t>Generalizations of coverage in set systems (monotone)</a:t>
            </a:r>
          </a:p>
          <a:p>
            <a:r>
              <a:rPr lang="en-US" dirty="0" smtClean="0"/>
              <a:t>Entropy/mutual information of a set of random variables</a:t>
            </a:r>
          </a:p>
          <a:p>
            <a:r>
              <a:rPr lang="en-US" dirty="0" smtClean="0"/>
              <a:t>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cut function of a given graph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i="1" dirty="0" smtClean="0"/>
              <a:t>unconstrained</a:t>
            </a:r>
            <a:r>
              <a:rPr lang="en-US" dirty="0" smtClean="0"/>
              <a:t> </a:t>
            </a:r>
          </a:p>
          <a:p>
            <a:r>
              <a:rPr lang="en-US" dirty="0" smtClean="0"/>
              <a:t>NP-Hard!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44079" y="1841627"/>
            <a:ext cx="1653347" cy="1200328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max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f(S)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s.t</a:t>
            </a: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endParaRPr lang="en-US" sz="2400" dirty="0">
              <a:solidFill>
                <a:srgbClr val="FF0000"/>
              </a:solidFill>
              <a:latin typeface="cmsy10"/>
            </a:endParaRPr>
          </a:p>
        </p:txBody>
      </p:sp>
    </p:spTree>
    <p:extLst>
      <p:ext uri="{BB962C8B-B14F-4D97-AF65-F5344CB8AC3E}">
        <p14:creationId xmlns:p14="http://schemas.microsoft.com/office/powerpoint/2010/main" val="212527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Unconstrained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i="1" dirty="0" smtClean="0"/>
              <a:t>minimization</a:t>
            </a:r>
            <a:r>
              <a:rPr lang="en-US" dirty="0" smtClean="0"/>
              <a:t> poly-time solvable assuming value oracle for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</a:p>
          <a:p>
            <a:pPr lvl="1"/>
            <a:r>
              <a:rPr lang="en-US" dirty="0" smtClean="0"/>
              <a:t>Ellipsoid method </a:t>
            </a:r>
            <a:r>
              <a:rPr lang="en-US" dirty="0" smtClean="0">
                <a:solidFill>
                  <a:srgbClr val="008000"/>
                </a:solidFill>
              </a:rPr>
              <a:t>[GLS’79]</a:t>
            </a:r>
          </a:p>
          <a:p>
            <a:pPr lvl="1"/>
            <a:r>
              <a:rPr lang="en-US" dirty="0" smtClean="0"/>
              <a:t>Strongly-polynomial time </a:t>
            </a:r>
            <a:r>
              <a:rPr lang="en-US" i="1" dirty="0" smtClean="0"/>
              <a:t>combinatorial </a:t>
            </a:r>
            <a:r>
              <a:rPr lang="en-US" dirty="0" smtClean="0"/>
              <a:t>algorithms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Schrijver</a:t>
            </a:r>
            <a:r>
              <a:rPr lang="en-US" dirty="0" smtClean="0">
                <a:solidFill>
                  <a:srgbClr val="008000"/>
                </a:solidFill>
              </a:rPr>
              <a:t>, Iwata-Fleischer-</a:t>
            </a:r>
            <a:r>
              <a:rPr lang="en-US" dirty="0" err="1" smtClean="0">
                <a:solidFill>
                  <a:srgbClr val="008000"/>
                </a:solidFill>
              </a:rPr>
              <a:t>Fujishige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8000"/>
                </a:solidFill>
              </a:rPr>
              <a:t>’00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</a:p>
          <a:p>
            <a:r>
              <a:rPr lang="en-US" i="1" dirty="0" smtClean="0"/>
              <a:t>maximization </a:t>
            </a:r>
            <a:r>
              <a:rPr lang="en-US" dirty="0" smtClean="0"/>
              <a:t>NP-Hard even for explicit cut-function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544079" y="1841627"/>
            <a:ext cx="2465020" cy="46166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min/max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f(S)</a:t>
            </a:r>
          </a:p>
        </p:txBody>
      </p:sp>
    </p:spTree>
    <p:extLst>
      <p:ext uri="{BB962C8B-B14F-4D97-AF65-F5344CB8AC3E}">
        <p14:creationId xmlns:p14="http://schemas.microsoft.com/office/powerpoint/2010/main" val="1383290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a non-negative </a:t>
            </a:r>
            <a:r>
              <a:rPr lang="en-US" i="1" dirty="0" smtClean="0"/>
              <a:t>submodular</a:t>
            </a:r>
            <a:r>
              <a:rPr lang="en-US" dirty="0" smtClean="0"/>
              <a:t> set function on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</a:p>
          <a:p>
            <a:r>
              <a:rPr lang="en-US" dirty="0"/>
              <a:t>Greedy </a:t>
            </a:r>
          </a:p>
          <a:p>
            <a:r>
              <a:rPr lang="en-US" dirty="0"/>
              <a:t>Local Search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Mathematical Programming Relaxation + Rounding</a:t>
            </a:r>
            <a:endParaRPr lang="en-US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44079" y="1841627"/>
            <a:ext cx="2268846" cy="1200328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min/max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f(S)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s.t.</a:t>
            </a: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endParaRPr lang="en-US" sz="2400" dirty="0">
              <a:solidFill>
                <a:srgbClr val="FF0000"/>
              </a:solidFill>
              <a:latin typeface="cmsy10"/>
            </a:endParaRPr>
          </a:p>
        </p:txBody>
      </p:sp>
    </p:spTree>
    <p:extLst>
      <p:ext uri="{BB962C8B-B14F-4D97-AF65-F5344CB8AC3E}">
        <p14:creationId xmlns:p14="http://schemas.microsoft.com/office/powerpoint/2010/main" val="218815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Math. Programming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2014" y="2189512"/>
            <a:ext cx="2027904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min/max</a:t>
            </a:r>
            <a:r>
              <a:rPr lang="en-US" sz="20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w(S)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s.t</a:t>
            </a:r>
            <a:r>
              <a:rPr lang="en-US" sz="2800" dirty="0" smtClean="0"/>
              <a:t> 	</a:t>
            </a:r>
            <a:r>
              <a:rPr lang="en-US" sz="2800" dirty="0" smtClean="0">
                <a:solidFill>
                  <a:srgbClr val="FF0000"/>
                </a:solidFill>
              </a:rPr>
              <a:t>S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775098" y="2693878"/>
            <a:ext cx="612648" cy="301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10134" y="2189512"/>
            <a:ext cx="2027904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/>
              <a:t>min/max</a:t>
            </a:r>
            <a:r>
              <a:rPr lang="en-US" sz="2000" dirty="0"/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w</a:t>
            </a:r>
            <a:r>
              <a:rPr lang="en-US" sz="2800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¢</a:t>
            </a:r>
            <a:r>
              <a:rPr lang="en-US" sz="2800" b="1" dirty="0" err="1" smtClean="0">
                <a:solidFill>
                  <a:srgbClr val="FF0000"/>
                </a:solidFill>
              </a:rPr>
              <a:t>x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r>
              <a:rPr lang="en-US" sz="2800" dirty="0" err="1" smtClean="0"/>
              <a:t>s.t</a:t>
            </a:r>
            <a:r>
              <a:rPr lang="en-US" sz="2800" dirty="0" smtClean="0"/>
              <a:t> 	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P(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2172" y="3917161"/>
            <a:ext cx="7359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Exact algorithm: </a:t>
            </a:r>
            <a:r>
              <a:rPr lang="en-US" sz="2400" dirty="0" smtClean="0">
                <a:solidFill>
                  <a:srgbClr val="FF0000"/>
                </a:solidFill>
              </a:rPr>
              <a:t>P(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convexhull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en-US" sz="2400" dirty="0" smtClean="0">
                <a:solidFill>
                  <a:srgbClr val="FF0000"/>
                </a:solidFill>
              </a:rPr>
              <a:t>{</a:t>
            </a:r>
            <a:r>
              <a:rPr lang="en-US" sz="2400" b="1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sz="2400" baseline="-25000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 : S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706045" y="2189512"/>
            <a:ext cx="15394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000" b="1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[0,1]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indicator variable for 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44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Math. Programming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2014" y="2189512"/>
            <a:ext cx="2027904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/>
              <a:t>min/max</a:t>
            </a:r>
            <a:r>
              <a:rPr lang="en-US" sz="20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w(S)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s.t</a:t>
            </a:r>
            <a:r>
              <a:rPr lang="en-US" sz="2800" dirty="0" smtClean="0"/>
              <a:t> 	</a:t>
            </a:r>
            <a:r>
              <a:rPr lang="en-US" sz="2800" dirty="0" smtClean="0">
                <a:solidFill>
                  <a:srgbClr val="FF0000"/>
                </a:solidFill>
              </a:rPr>
              <a:t>S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775098" y="2693878"/>
            <a:ext cx="612648" cy="301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10134" y="2189512"/>
            <a:ext cx="2027904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min/max</a:t>
            </a:r>
            <a:r>
              <a:rPr lang="en-US" sz="2000" dirty="0" smtClean="0"/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w</a:t>
            </a:r>
            <a:r>
              <a:rPr lang="en-US" sz="2800" dirty="0" err="1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¢</a:t>
            </a:r>
            <a:r>
              <a:rPr lang="en-US" sz="2800" b="1" dirty="0" err="1" smtClean="0">
                <a:solidFill>
                  <a:srgbClr val="FF0000"/>
                </a:solidFill>
              </a:rPr>
              <a:t>x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r>
              <a:rPr lang="en-US" sz="2800" dirty="0" err="1" smtClean="0"/>
              <a:t>s.t</a:t>
            </a:r>
            <a:r>
              <a:rPr lang="en-US" sz="2800" dirty="0" smtClean="0"/>
              <a:t> 	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P(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7269" y="2189512"/>
            <a:ext cx="2027904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Round </a:t>
            </a:r>
            <a:r>
              <a:rPr lang="en-US" sz="2800" dirty="0" smtClean="0"/>
              <a:t>      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aseline="30000" dirty="0" smtClean="0">
                <a:solidFill>
                  <a:srgbClr val="FF0000"/>
                </a:solidFill>
              </a:rPr>
              <a:t>*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P(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  to 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baseline="30000" dirty="0" smtClean="0">
                <a:solidFill>
                  <a:srgbClr val="FF0000"/>
                </a:solidFill>
              </a:rPr>
              <a:t>*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endParaRPr lang="en-US" sz="2800" dirty="0" smtClean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790801" y="2703638"/>
            <a:ext cx="612648" cy="301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2172" y="3917161"/>
            <a:ext cx="73591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Exact algorithm: </a:t>
            </a:r>
            <a:r>
              <a:rPr lang="en-US" sz="2400" dirty="0" smtClean="0">
                <a:solidFill>
                  <a:srgbClr val="FF0000"/>
                </a:solidFill>
              </a:rPr>
              <a:t>P(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convexhull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en-US" sz="2400" dirty="0" smtClean="0">
                <a:solidFill>
                  <a:srgbClr val="FF0000"/>
                </a:solidFill>
              </a:rPr>
              <a:t>{</a:t>
            </a:r>
            <a:r>
              <a:rPr lang="en-US" sz="2400" b="1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sz="2400" baseline="-25000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 : S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Approx. algorithm: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¾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convexhull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en-US" sz="2400" dirty="0">
                <a:solidFill>
                  <a:srgbClr val="FF0000"/>
                </a:solidFill>
              </a:rPr>
              <a:t>{</a:t>
            </a:r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baseline="-25000" dirty="0">
                <a:solidFill>
                  <a:srgbClr val="FF0000"/>
                </a:solidFill>
              </a:rPr>
              <a:t>S</a:t>
            </a:r>
            <a:r>
              <a:rPr lang="en-US" sz="2400" dirty="0">
                <a:solidFill>
                  <a:srgbClr val="FF0000"/>
                </a:solidFill>
              </a:rPr>
              <a:t> : S </a:t>
            </a:r>
            <a:r>
              <a:rPr lang="en-US" sz="24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i="1" dirty="0" smtClean="0">
                <a:solidFill>
                  <a:srgbClr val="3D484D"/>
                </a:solidFill>
              </a:rPr>
              <a:t>solvable</a:t>
            </a:r>
            <a:r>
              <a:rPr lang="en-US" sz="2400" dirty="0" smtClean="0">
                <a:solidFill>
                  <a:srgbClr val="3D484D"/>
                </a:solidFill>
              </a:rPr>
              <a:t>: can do linear optimization over it</a:t>
            </a:r>
            <a:endParaRPr lang="en-US" sz="2400" dirty="0">
              <a:solidFill>
                <a:srgbClr val="3D48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02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bmod-Worksho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630" y="489185"/>
            <a:ext cx="6660444" cy="576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348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Math. Programming approach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2172" y="3917161"/>
            <a:ext cx="7359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P(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¶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convexhull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en-US" sz="2400" dirty="0">
                <a:solidFill>
                  <a:srgbClr val="FF0000"/>
                </a:solidFill>
              </a:rPr>
              <a:t>{</a:t>
            </a:r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baseline="-25000" dirty="0">
                <a:solidFill>
                  <a:srgbClr val="FF0000"/>
                </a:solidFill>
              </a:rPr>
              <a:t>S</a:t>
            </a:r>
            <a:r>
              <a:rPr lang="en-US" sz="2400" dirty="0">
                <a:solidFill>
                  <a:srgbClr val="FF0000"/>
                </a:solidFill>
              </a:rPr>
              <a:t> : S </a:t>
            </a:r>
            <a:r>
              <a:rPr lang="en-US" sz="24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) and solvable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014" y="2198937"/>
            <a:ext cx="2027904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min/max</a:t>
            </a:r>
            <a:r>
              <a:rPr lang="en-US" sz="24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f(S)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s.t</a:t>
            </a:r>
            <a:r>
              <a:rPr lang="en-US" sz="2800" dirty="0" smtClean="0"/>
              <a:t> 	</a:t>
            </a:r>
            <a:r>
              <a:rPr lang="en-US" sz="2800" dirty="0" smtClean="0">
                <a:solidFill>
                  <a:srgbClr val="FF0000"/>
                </a:solidFill>
              </a:rPr>
              <a:t>S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775098" y="2703303"/>
            <a:ext cx="612648" cy="301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27534" y="2198937"/>
            <a:ext cx="2180667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min/max</a:t>
            </a:r>
            <a:r>
              <a:rPr lang="en-US" sz="2400" dirty="0" smtClean="0"/>
              <a:t>  </a:t>
            </a:r>
            <a:r>
              <a:rPr lang="en-US" sz="2800" dirty="0">
                <a:solidFill>
                  <a:srgbClr val="FF0000"/>
                </a:solidFill>
              </a:rPr>
              <a:t>g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s.t</a:t>
            </a:r>
            <a:r>
              <a:rPr lang="en-US" sz="2800" dirty="0" smtClean="0"/>
              <a:t> 	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P(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883726" y="2703303"/>
            <a:ext cx="612648" cy="301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597269" y="2198937"/>
            <a:ext cx="2027904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Round </a:t>
            </a:r>
            <a:r>
              <a:rPr lang="en-US" sz="2800" dirty="0" smtClean="0"/>
              <a:t>      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aseline="30000" dirty="0" smtClean="0">
                <a:solidFill>
                  <a:srgbClr val="FF0000"/>
                </a:solidFill>
              </a:rPr>
              <a:t>*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P(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  to 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baseline="30000" dirty="0" smtClean="0">
                <a:solidFill>
                  <a:srgbClr val="FF0000"/>
                </a:solidFill>
              </a:rPr>
              <a:t>*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endParaRPr lang="en-US" sz="2800" dirty="0" smtClean="0">
              <a:solidFill>
                <a:srgbClr val="FF0000"/>
              </a:solidFill>
              <a:latin typeface="cmsy10"/>
            </a:endParaRPr>
          </a:p>
        </p:txBody>
      </p:sp>
    </p:spTree>
    <p:extLst>
      <p:ext uri="{BB962C8B-B14F-4D97-AF65-F5344CB8AC3E}">
        <p14:creationId xmlns:p14="http://schemas.microsoft.com/office/powerpoint/2010/main" val="45944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Math. Programming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3880223"/>
            <a:ext cx="7345363" cy="2185298"/>
          </a:xfrm>
        </p:spPr>
        <p:txBody>
          <a:bodyPr/>
          <a:lstStyle/>
          <a:p>
            <a:r>
              <a:rPr lang="en-US" dirty="0" smtClean="0"/>
              <a:t>What is the </a:t>
            </a:r>
            <a:r>
              <a:rPr lang="en-US" i="1" dirty="0" smtClean="0"/>
              <a:t>continuous extension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?</a:t>
            </a:r>
          </a:p>
          <a:p>
            <a:r>
              <a:rPr lang="en-US" dirty="0" smtClean="0"/>
              <a:t>How to optimize with objective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?</a:t>
            </a:r>
          </a:p>
          <a:p>
            <a:r>
              <a:rPr lang="en-US" dirty="0" smtClean="0"/>
              <a:t>How do we round 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2014" y="2189529"/>
            <a:ext cx="2027904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min/max</a:t>
            </a:r>
            <a:r>
              <a:rPr lang="en-US" sz="24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f(S)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s.t</a:t>
            </a:r>
            <a:r>
              <a:rPr lang="en-US" sz="2800" dirty="0" smtClean="0"/>
              <a:t> 	</a:t>
            </a:r>
            <a:r>
              <a:rPr lang="en-US" sz="2800" dirty="0" smtClean="0">
                <a:solidFill>
                  <a:srgbClr val="FF0000"/>
                </a:solidFill>
              </a:rPr>
              <a:t>S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775098" y="2693895"/>
            <a:ext cx="612648" cy="301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27534" y="2189529"/>
            <a:ext cx="2180667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min/max</a:t>
            </a:r>
            <a:r>
              <a:rPr lang="en-US" sz="2400" dirty="0" smtClean="0"/>
              <a:t>  </a:t>
            </a:r>
            <a:r>
              <a:rPr lang="en-US" sz="2800" dirty="0">
                <a:solidFill>
                  <a:srgbClr val="FF0000"/>
                </a:solidFill>
              </a:rPr>
              <a:t>g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s.t</a:t>
            </a:r>
            <a:r>
              <a:rPr lang="en-US" sz="2800" dirty="0" smtClean="0"/>
              <a:t> 	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P(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883726" y="2693895"/>
            <a:ext cx="612648" cy="301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97269" y="2189529"/>
            <a:ext cx="2027904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Round </a:t>
            </a:r>
            <a:r>
              <a:rPr lang="en-US" sz="2800" dirty="0" smtClean="0"/>
              <a:t>      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aseline="30000" dirty="0" smtClean="0">
                <a:solidFill>
                  <a:srgbClr val="FF0000"/>
                </a:solidFill>
              </a:rPr>
              <a:t>*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P(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  to 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baseline="30000" dirty="0" smtClean="0">
                <a:solidFill>
                  <a:srgbClr val="FF0000"/>
                </a:solidFill>
              </a:rPr>
              <a:t>*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endParaRPr lang="en-US" sz="2800" dirty="0" smtClean="0">
              <a:solidFill>
                <a:srgbClr val="FF0000"/>
              </a:solidFill>
              <a:latin typeface="cmsy10"/>
            </a:endParaRPr>
          </a:p>
        </p:txBody>
      </p:sp>
    </p:spTree>
    <p:extLst>
      <p:ext uri="{BB962C8B-B14F-4D97-AF65-F5344CB8AC3E}">
        <p14:creationId xmlns:p14="http://schemas.microsoft.com/office/powerpoint/2010/main" val="808867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extensions of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f :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define </a:t>
            </a:r>
            <a:r>
              <a:rPr lang="en-US" dirty="0" smtClean="0">
                <a:solidFill>
                  <a:srgbClr val="FF0000"/>
                </a:solidFill>
              </a:rPr>
              <a:t>g : [0,1]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 any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want </a:t>
            </a:r>
            <a:r>
              <a:rPr lang="en-US" dirty="0" smtClean="0">
                <a:solidFill>
                  <a:srgbClr val="FF0000"/>
                </a:solidFill>
              </a:rPr>
              <a:t>f(S) = g(</a:t>
            </a:r>
            <a:r>
              <a:rPr lang="en-US" b="1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given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= (x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..., 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 </a:t>
            </a:r>
            <a:r>
              <a:rPr lang="en-US" dirty="0">
                <a:solidFill>
                  <a:srgbClr val="FF0000"/>
                </a:solidFill>
              </a:rPr>
              <a:t>[0,1]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want polynomial  time algorithm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evaluate </a:t>
            </a:r>
            <a:r>
              <a:rPr lang="en-US" dirty="0" smtClean="0">
                <a:solidFill>
                  <a:srgbClr val="FF0000"/>
                </a:solidFill>
              </a:rPr>
              <a:t>g(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minimization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want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to be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convex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for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maximization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want g to be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concave</a:t>
            </a:r>
          </a:p>
        </p:txBody>
      </p:sp>
    </p:spTree>
    <p:extLst>
      <p:ext uri="{BB962C8B-B14F-4D97-AF65-F5344CB8AC3E}">
        <p14:creationId xmlns:p14="http://schemas.microsoft.com/office/powerpoint/2010/main" val="183130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Canonical </a:t>
            </a:r>
            <a:r>
              <a:rPr lang="en-US" dirty="0" smtClean="0"/>
              <a:t>extensions: convex and concave closure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(x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..., 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 </a:t>
            </a:r>
            <a:r>
              <a:rPr lang="en-US" dirty="0">
                <a:solidFill>
                  <a:srgbClr val="FF0000"/>
                </a:solidFill>
              </a:rPr>
              <a:t>[0,1]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</a:p>
          <a:p>
            <a:pPr marL="0" indent="0">
              <a:buNone/>
            </a:pP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57454" y="2808889"/>
            <a:ext cx="5367372" cy="2460252"/>
          </a:xfrm>
          <a:prstGeom prst="rect">
            <a:avLst/>
          </a:prstGeom>
          <a:ln>
            <a:solidFill>
              <a:srgbClr val="00009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>
                <a:solidFill>
                  <a:srgbClr val="384348"/>
                </a:solidFill>
              </a:rPr>
              <a:t>min/max 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>
                <a:solidFill>
                  <a:srgbClr val="FF0000"/>
                </a:solidFill>
                <a:latin typeface="Symbol"/>
                <a:sym typeface="Symbol"/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f(S)</a:t>
            </a:r>
            <a:endParaRPr lang="en-US" baseline="300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	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= 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	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 all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	®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0   </a:t>
            </a:r>
            <a:r>
              <a:rPr lang="en-US" dirty="0" smtClean="0">
                <a:solidFill>
                  <a:srgbClr val="384348"/>
                </a:solidFill>
              </a:rPr>
              <a:t>for all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5992" y="5513244"/>
            <a:ext cx="6855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3600" baseline="30000" dirty="0" smtClean="0">
                <a:solidFill>
                  <a:srgbClr val="FF0000"/>
                </a:solidFill>
              </a:rPr>
              <a:t>-</a:t>
            </a:r>
            <a:r>
              <a:rPr lang="en-US" sz="2000" dirty="0" smtClean="0">
                <a:solidFill>
                  <a:srgbClr val="FF0000"/>
                </a:solidFill>
              </a:rPr>
              <a:t>(x) </a:t>
            </a:r>
            <a:r>
              <a:rPr lang="en-US" sz="2000" dirty="0" smtClean="0"/>
              <a:t>for minimization and </a:t>
            </a:r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800" baseline="30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>
                <a:solidFill>
                  <a:srgbClr val="FF0000"/>
                </a:solidFill>
              </a:rPr>
              <a:t>(x)</a:t>
            </a:r>
            <a:r>
              <a:rPr lang="en-US" sz="2000" dirty="0" smtClean="0"/>
              <a:t> for maximization: convex and concave respectively for </a:t>
            </a:r>
            <a:r>
              <a:rPr lang="en-US" sz="2000" i="1" dirty="0" smtClean="0"/>
              <a:t>any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f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5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Submodular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minimization </a:t>
            </a:r>
            <a:r>
              <a:rPr lang="en-US" sz="2400" dirty="0" smtClean="0">
                <a:solidFill>
                  <a:srgbClr val="FF0000"/>
                </a:solidFill>
              </a:rPr>
              <a:t>f</a:t>
            </a:r>
            <a:r>
              <a:rPr lang="en-US" sz="4000" baseline="30000" dirty="0">
                <a:solidFill>
                  <a:srgbClr val="FF0000"/>
                </a:solidFill>
              </a:rPr>
              <a:t>-</a:t>
            </a:r>
            <a:r>
              <a:rPr lang="en-US" sz="2400" dirty="0">
                <a:solidFill>
                  <a:srgbClr val="FF0000"/>
                </a:solidFill>
              </a:rPr>
              <a:t>(x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can be evaluated in poly-time via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submodular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function minimization</a:t>
            </a:r>
          </a:p>
          <a:p>
            <a:pPr lvl="1"/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Equivalent to the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</a:rPr>
              <a:t>Lovasz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</a:rPr>
              <a:t>-extension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 maximization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sz="3200" baseline="30000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(x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384348"/>
                </a:solidFill>
              </a:rPr>
              <a:t>is NP-Hard to evaluate even when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384348"/>
                </a:solidFill>
              </a:rPr>
              <a:t> is monotone </a:t>
            </a:r>
            <a:r>
              <a:rPr lang="en-US" dirty="0" err="1" smtClean="0">
                <a:solidFill>
                  <a:srgbClr val="384348"/>
                </a:solidFill>
              </a:rPr>
              <a:t>submodular</a:t>
            </a:r>
            <a:r>
              <a:rPr lang="en-US" dirty="0" smtClean="0">
                <a:solidFill>
                  <a:srgbClr val="384348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384348"/>
                </a:solidFill>
              </a:rPr>
              <a:t>Rely on the </a:t>
            </a:r>
            <a:r>
              <a:rPr lang="en-US" i="1" dirty="0" smtClean="0">
                <a:solidFill>
                  <a:srgbClr val="384348"/>
                </a:solidFill>
              </a:rPr>
              <a:t>multi-linear-extension </a:t>
            </a:r>
            <a:endParaRPr lang="en-US" dirty="0" smtClean="0">
              <a:solidFill>
                <a:srgbClr val="384348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99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Lovasz</a:t>
            </a:r>
            <a:r>
              <a:rPr lang="en-US" dirty="0" smtClean="0"/>
              <a:t>-extension of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30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 = 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baseline="-25000" dirty="0" smtClean="0">
                <a:solidFill>
                  <a:srgbClr val="FF0000"/>
                </a:solidFill>
              </a:rPr>
              <a:t> [0,1]</a:t>
            </a:r>
            <a:r>
              <a:rPr lang="en-US" dirty="0" smtClean="0">
                <a:solidFill>
                  <a:srgbClr val="FF0000"/>
                </a:solidFill>
              </a:rPr>
              <a:t>[ 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) ]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where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 </a:t>
            </a:r>
            <a:r>
              <a:rPr lang="en-US" dirty="0" smtClean="0">
                <a:solidFill>
                  <a:srgbClr val="FF0000"/>
                </a:solidFill>
              </a:rPr>
              <a:t>= {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|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}</a:t>
            </a:r>
          </a:p>
          <a:p>
            <a:pPr marL="0" indent="0">
              <a:buNone/>
            </a:pPr>
            <a:endParaRPr lang="en-US" dirty="0">
              <a:solidFill>
                <a:srgbClr val="384348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384348"/>
                </a:solidFill>
              </a:rPr>
              <a:t>Example:</a:t>
            </a:r>
            <a:r>
              <a:rPr lang="en-US" dirty="0" smtClean="0">
                <a:solidFill>
                  <a:srgbClr val="384348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x </a:t>
            </a:r>
            <a:r>
              <a:rPr lang="en-US" dirty="0" smtClean="0">
                <a:solidFill>
                  <a:srgbClr val="FF0000"/>
                </a:solidFill>
              </a:rPr>
              <a:t>= (0.3, 0, 0.7, 0.1)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{1,3} </a:t>
            </a:r>
            <a:r>
              <a:rPr lang="en-US" dirty="0" smtClean="0">
                <a:solidFill>
                  <a:srgbClr val="384348"/>
                </a:solidFill>
              </a:rPr>
              <a:t>for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= 0.2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b="1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{3} </a:t>
            </a:r>
            <a:r>
              <a:rPr lang="en-US" dirty="0" smtClean="0">
                <a:solidFill>
                  <a:srgbClr val="384348"/>
                </a:solidFill>
              </a:rPr>
              <a:t>for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= 0.6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30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dirty="0" smtClean="0">
                <a:solidFill>
                  <a:srgbClr val="FF0000"/>
                </a:solidFill>
              </a:rPr>
              <a:t>(1-0.7) f(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;</a:t>
            </a:r>
            <a:r>
              <a:rPr lang="en-US" dirty="0" smtClean="0">
                <a:solidFill>
                  <a:srgbClr val="FF0000"/>
                </a:solidFill>
              </a:rPr>
              <a:t>) + (0.7-0.3)f({3}) + (0.3-0.1) f({1,3}) 	+ (0.1-0) f({1,3,4}) + (0-0) f({1,2,3,4})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41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baseline="30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baseline="30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384348"/>
                </a:solidFill>
              </a:rPr>
              <a:t>is </a:t>
            </a:r>
            <a:r>
              <a:rPr lang="en-US" dirty="0" smtClean="0">
                <a:solidFill>
                  <a:srgbClr val="384348"/>
                </a:solidFill>
              </a:rPr>
              <a:t>convex </a:t>
            </a:r>
            <a:r>
              <a:rPr lang="en-US" dirty="0" err="1" smtClean="0">
                <a:solidFill>
                  <a:srgbClr val="384348"/>
                </a:solidFill>
              </a:rPr>
              <a:t>iff</a:t>
            </a:r>
            <a:r>
              <a:rPr lang="en-US" dirty="0" smtClean="0">
                <a:solidFill>
                  <a:srgbClr val="384348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384348"/>
                </a:solidFill>
              </a:rPr>
              <a:t> is </a:t>
            </a:r>
            <a:r>
              <a:rPr lang="en-US" dirty="0" err="1" smtClean="0">
                <a:solidFill>
                  <a:srgbClr val="384348"/>
                </a:solidFill>
              </a:rPr>
              <a:t>submodular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30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) = f</a:t>
            </a:r>
            <a:r>
              <a:rPr lang="en-US" sz="4000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384348"/>
                </a:solidFill>
              </a:rPr>
              <a:t>for all </a:t>
            </a:r>
            <a:r>
              <a:rPr lang="en-US" b="1" dirty="0" smtClean="0">
                <a:solidFill>
                  <a:srgbClr val="FF0000"/>
                </a:solidFill>
              </a:rPr>
              <a:t>x </a:t>
            </a:r>
            <a:r>
              <a:rPr lang="en-US" dirty="0" smtClean="0">
                <a:solidFill>
                  <a:srgbClr val="384348"/>
                </a:solidFill>
              </a:rPr>
              <a:t>when</a:t>
            </a:r>
            <a:r>
              <a:rPr lang="en-US" dirty="0" smtClean="0">
                <a:solidFill>
                  <a:srgbClr val="FF0000"/>
                </a:solidFill>
              </a:rPr>
              <a:t> 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submodular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384348"/>
                </a:solidFill>
              </a:rPr>
              <a:t>Easy to evaluate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baseline="30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</a:p>
          <a:p>
            <a:r>
              <a:rPr lang="en-US" dirty="0" smtClean="0">
                <a:solidFill>
                  <a:srgbClr val="384348"/>
                </a:solidFill>
              </a:rPr>
              <a:t>For </a:t>
            </a:r>
            <a:r>
              <a:rPr lang="en-US" dirty="0" err="1" smtClean="0">
                <a:solidFill>
                  <a:srgbClr val="384348"/>
                </a:solidFill>
              </a:rPr>
              <a:t>submod</a:t>
            </a:r>
            <a:r>
              <a:rPr lang="en-US" dirty="0" smtClean="0">
                <a:solidFill>
                  <a:srgbClr val="384348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384348"/>
                </a:solidFill>
              </a:rPr>
              <a:t> : solve relax. via convex optimization</a:t>
            </a:r>
            <a:endParaRPr lang="en-US" dirty="0">
              <a:solidFill>
                <a:srgbClr val="38434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0710" y="4668644"/>
            <a:ext cx="2180667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min</a:t>
            </a:r>
            <a:r>
              <a:rPr lang="en-US" sz="2400" i="1" dirty="0"/>
              <a:t> </a:t>
            </a:r>
            <a:r>
              <a:rPr lang="en-US" sz="2400" i="1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f</a:t>
            </a:r>
            <a:r>
              <a:rPr lang="en-US" sz="2800" baseline="30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b="1" dirty="0">
                <a:solidFill>
                  <a:srgbClr val="FF0000"/>
                </a:solidFill>
              </a:rPr>
              <a:t>x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r>
              <a:rPr lang="en-US" sz="2800" dirty="0" err="1" smtClean="0"/>
              <a:t>s.t</a:t>
            </a:r>
            <a:r>
              <a:rPr lang="en-US" sz="2800" dirty="0" smtClean="0"/>
              <a:t> 	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P(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</p:txBody>
      </p:sp>
    </p:spTree>
    <p:extLst>
      <p:ext uri="{BB962C8B-B14F-4D97-AF65-F5344CB8AC3E}">
        <p14:creationId xmlns:p14="http://schemas.microsoft.com/office/powerpoint/2010/main" val="3065099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Multilinear</a:t>
            </a:r>
            <a:r>
              <a:rPr lang="en-US" dirty="0" smtClean="0"/>
              <a:t> extension of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[Calinescu-C-Pal-Vondrak’07] </a:t>
            </a:r>
            <a:r>
              <a:rPr lang="en-US" dirty="0" smtClean="0">
                <a:solidFill>
                  <a:srgbClr val="384348"/>
                </a:solidFill>
              </a:rPr>
              <a:t>inspired by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Ageev-Svir</a:t>
            </a:r>
            <a:r>
              <a:rPr lang="en-US" dirty="0" smtClean="0">
                <a:solidFill>
                  <a:srgbClr val="008000"/>
                </a:solidFill>
              </a:rPr>
              <a:t>.]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f :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define </a:t>
            </a:r>
            <a:r>
              <a:rPr lang="en-US" dirty="0" smtClean="0">
                <a:solidFill>
                  <a:srgbClr val="FF0000"/>
                </a:solidFill>
              </a:rPr>
              <a:t>F : [0,1]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as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= (x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x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...,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 </a:t>
            </a:r>
            <a:r>
              <a:rPr lang="en-US" dirty="0" smtClean="0">
                <a:solidFill>
                  <a:srgbClr val="FF0000"/>
                </a:solidFill>
              </a:rPr>
              <a:t>[0,1]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 random set, include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D484D"/>
                </a:solidFill>
              </a:rPr>
              <a:t>independently with prob.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[ f(R) ] </a:t>
            </a:r>
            <a:r>
              <a:rPr lang="en-US" dirty="0"/>
              <a:t>=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S 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f(S)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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 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</a:rPr>
              <a:t>N\S</a:t>
            </a:r>
            <a:r>
              <a:rPr lang="en-US" dirty="0" smtClean="0">
                <a:solidFill>
                  <a:srgbClr val="FF0000"/>
                </a:solidFill>
              </a:rPr>
              <a:t> (1-x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062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can be evaluated by random sampling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a </a:t>
            </a:r>
            <a:r>
              <a:rPr lang="en-US" i="1" dirty="0" smtClean="0"/>
              <a:t>smooth </a:t>
            </a:r>
            <a:r>
              <a:rPr lang="en-US" dirty="0" err="1" smtClean="0"/>
              <a:t>submodular</a:t>
            </a:r>
            <a:r>
              <a:rPr lang="en-US" dirty="0" smtClean="0"/>
              <a:t> function</a:t>
            </a:r>
          </a:p>
          <a:p>
            <a:pPr lvl="1"/>
            <a:r>
              <a:rPr lang="en-US" dirty="0">
                <a:solidFill>
                  <a:srgbClr val="FF0000"/>
                </a:solidFill>
                <a:sym typeface="Symbol"/>
              </a:rPr>
              <a:t></a:t>
            </a:r>
            <a:r>
              <a:rPr lang="en-US" baseline="30000" dirty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F/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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  <a:sym typeface="Symbol"/>
              </a:rPr>
              <a:t>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j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≤ 0 </a:t>
            </a:r>
            <a:r>
              <a:rPr lang="en-US" dirty="0"/>
              <a:t>for all </a:t>
            </a:r>
            <a:r>
              <a:rPr lang="en-US" dirty="0" err="1">
                <a:solidFill>
                  <a:srgbClr val="FF0000"/>
                </a:solidFill>
              </a:rPr>
              <a:t>i,</a:t>
            </a:r>
            <a:r>
              <a:rPr lang="en-US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/>
              <a:t>.</a:t>
            </a:r>
          </a:p>
          <a:p>
            <a:pPr marL="350838" lvl="1" indent="0">
              <a:buNone/>
            </a:pPr>
            <a:r>
              <a:rPr lang="en-US" dirty="0"/>
              <a:t> </a:t>
            </a:r>
            <a:r>
              <a:rPr lang="en-US" dirty="0" smtClean="0"/>
              <a:t>  Recall 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A+j</a:t>
            </a:r>
            <a:r>
              <a:rPr lang="en-US" dirty="0">
                <a:solidFill>
                  <a:srgbClr val="FF0000"/>
                </a:solidFill>
              </a:rPr>
              <a:t>) – f(A) ≥ f(</a:t>
            </a:r>
            <a:r>
              <a:rPr lang="en-US" dirty="0" err="1">
                <a:solidFill>
                  <a:srgbClr val="FF0000"/>
                </a:solidFill>
              </a:rPr>
              <a:t>A+i+j</a:t>
            </a:r>
            <a:r>
              <a:rPr lang="en-US" dirty="0">
                <a:solidFill>
                  <a:srgbClr val="FF0000"/>
                </a:solidFill>
              </a:rPr>
              <a:t>) – f(</a:t>
            </a:r>
            <a:r>
              <a:rPr lang="en-US" dirty="0" err="1">
                <a:solidFill>
                  <a:srgbClr val="FF0000"/>
                </a:solidFill>
              </a:rPr>
              <a:t>A+i</a:t>
            </a:r>
            <a:r>
              <a:rPr lang="en-US" dirty="0">
                <a:solidFill>
                  <a:srgbClr val="FF0000"/>
                </a:solidFill>
              </a:rPr>
              <a:t>)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all </a:t>
            </a:r>
            <a:r>
              <a:rPr lang="en-US" dirty="0" smtClean="0">
                <a:solidFill>
                  <a:srgbClr val="FF0000"/>
                </a:solidFill>
              </a:rPr>
              <a:t>A,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, j</a:t>
            </a:r>
          </a:p>
          <a:p>
            <a:pPr marL="350838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</a:t>
            </a:r>
            <a:r>
              <a:rPr lang="en-US" dirty="0"/>
              <a:t>is concave along any </a:t>
            </a:r>
            <a:r>
              <a:rPr lang="en-US" i="1" dirty="0"/>
              <a:t>non-negative </a:t>
            </a:r>
            <a:r>
              <a:rPr lang="en-US" dirty="0"/>
              <a:t>direction </a:t>
            </a:r>
            <a:r>
              <a:rPr lang="en-US" dirty="0" smtClean="0"/>
              <a:t>vector</a:t>
            </a:r>
          </a:p>
          <a:p>
            <a:pPr lvl="1"/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/>
              </a:rPr>
              <a:t></a:t>
            </a:r>
            <a:r>
              <a:rPr lang="en-US" dirty="0">
                <a:solidFill>
                  <a:srgbClr val="FF0000"/>
                </a:solidFill>
              </a:rPr>
              <a:t>F/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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≥ 0 </a:t>
            </a:r>
            <a:r>
              <a:rPr lang="en-US" dirty="0"/>
              <a:t>for all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monotone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max </a:t>
            </a:r>
            <a:r>
              <a:rPr lang="en-US" dirty="0" smtClean="0">
                <a:solidFill>
                  <a:srgbClr val="FF0000"/>
                </a:solidFill>
              </a:rPr>
              <a:t>{ 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 |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[0,1] </a:t>
            </a:r>
            <a:r>
              <a:rPr lang="en-US" dirty="0" smtClean="0">
                <a:solidFill>
                  <a:srgbClr val="384348"/>
                </a:solidFill>
              </a:rPr>
              <a:t>for all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} </a:t>
            </a:r>
            <a:r>
              <a:rPr lang="en-US" dirty="0" smtClean="0"/>
              <a:t>is NP-Hard </a:t>
            </a:r>
          </a:p>
          <a:p>
            <a:pPr>
              <a:buNone/>
            </a:pPr>
            <a:r>
              <a:rPr lang="en-US" dirty="0" smtClean="0">
                <a:solidFill>
                  <a:srgbClr val="384348"/>
                </a:solidFill>
              </a:rPr>
              <a:t>equivalent to unconstrained maximization of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</a:p>
          <a:p>
            <a:pPr>
              <a:buNone/>
            </a:pPr>
            <a:endParaRPr lang="en-US" dirty="0" smtClean="0">
              <a:solidFill>
                <a:srgbClr val="384348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384348"/>
                </a:solidFill>
              </a:rPr>
              <a:t>When </a:t>
            </a: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>
                <a:solidFill>
                  <a:srgbClr val="384348"/>
                </a:solidFill>
              </a:rPr>
              <a:t>is monotone</a:t>
            </a:r>
          </a:p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max </a:t>
            </a:r>
            <a:r>
              <a:rPr lang="en-US" dirty="0">
                <a:solidFill>
                  <a:srgbClr val="FF0000"/>
                </a:solidFill>
              </a:rPr>
              <a:t>{ F(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) |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k,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[0,1] </a:t>
            </a:r>
            <a:r>
              <a:rPr lang="en-US" dirty="0">
                <a:solidFill>
                  <a:srgbClr val="384348"/>
                </a:solidFill>
              </a:rPr>
              <a:t>for all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} </a:t>
            </a:r>
            <a:r>
              <a:rPr lang="en-US" dirty="0"/>
              <a:t>is NP-Hard 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7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Combinatorial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a finite ground set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 : N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 </a:t>
            </a:r>
            <a:r>
              <a:rPr lang="en-US" dirty="0" smtClean="0"/>
              <a:t>weights on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latin typeface="cmsy1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0555" y="3930847"/>
            <a:ext cx="4249410" cy="1200328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max/min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w(S)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s.t</a:t>
            </a: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 </a:t>
            </a:r>
            <a:r>
              <a:rPr lang="en-US" sz="2400" dirty="0" smtClean="0">
                <a:solidFill>
                  <a:srgbClr val="FF0000"/>
                </a:solidFill>
              </a:rPr>
              <a:t>N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satisfies constraints</a:t>
            </a:r>
            <a:endParaRPr lang="en-US" sz="2400" dirty="0">
              <a:latin typeface="cmsy10"/>
            </a:endParaRPr>
          </a:p>
        </p:txBody>
      </p:sp>
    </p:spTree>
    <p:extLst>
      <p:ext uri="{BB962C8B-B14F-4D97-AF65-F5344CB8AC3E}">
        <p14:creationId xmlns:p14="http://schemas.microsoft.com/office/powerpoint/2010/main" val="73679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Approximately maximizing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[Vondrak’08]</a:t>
            </a:r>
          </a:p>
          <a:p>
            <a:pPr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 For any </a:t>
            </a:r>
            <a:r>
              <a:rPr lang="en-US" i="1" dirty="0" smtClean="0"/>
              <a:t>monotone 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</a:t>
            </a:r>
            <a:r>
              <a:rPr lang="en-US" dirty="0"/>
              <a:t>t</a:t>
            </a:r>
            <a:r>
              <a:rPr lang="en-US" dirty="0" smtClean="0"/>
              <a:t>here is a </a:t>
            </a:r>
            <a:r>
              <a:rPr lang="en-US" dirty="0" smtClean="0">
                <a:solidFill>
                  <a:srgbClr val="FF0000"/>
                </a:solidFill>
              </a:rPr>
              <a:t>(1-1/e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approximation </a:t>
            </a:r>
            <a:r>
              <a:rPr lang="en-US" dirty="0" smtClean="0"/>
              <a:t>for the problem </a:t>
            </a:r>
            <a:r>
              <a:rPr lang="en-US" dirty="0" smtClean="0">
                <a:solidFill>
                  <a:srgbClr val="FF0000"/>
                </a:solidFill>
              </a:rPr>
              <a:t>max { 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P </a:t>
            </a:r>
            <a:r>
              <a:rPr lang="en-US" dirty="0">
                <a:solidFill>
                  <a:srgbClr val="FF0000"/>
                </a:solidFill>
              </a:rPr>
              <a:t>}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P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 [0,1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]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/>
              <a:t> is any solvable </a:t>
            </a:r>
            <a:r>
              <a:rPr lang="en-US" dirty="0" err="1" smtClean="0"/>
              <a:t>polytope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en-US" b="1" dirty="0" smtClean="0"/>
              <a:t>Algorithm: </a:t>
            </a:r>
            <a:r>
              <a:rPr lang="en-US" dirty="0" smtClean="0"/>
              <a:t>Continuous-Greedy</a:t>
            </a:r>
          </a:p>
        </p:txBody>
      </p:sp>
    </p:spTree>
    <p:extLst>
      <p:ext uri="{BB962C8B-B14F-4D97-AF65-F5344CB8AC3E}">
        <p14:creationId xmlns:p14="http://schemas.microsoft.com/office/powerpoint/2010/main" val="18549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Approximately maximizing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[C-Vondrak-Zenklusen’11]</a:t>
            </a:r>
          </a:p>
          <a:p>
            <a:pPr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 For any </a:t>
            </a:r>
            <a:r>
              <a:rPr lang="en-US" i="1" dirty="0" smtClean="0"/>
              <a:t>non-negative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</a:t>
            </a:r>
            <a:r>
              <a:rPr lang="en-US" dirty="0"/>
              <a:t>t</a:t>
            </a:r>
            <a:r>
              <a:rPr lang="en-US" dirty="0" smtClean="0"/>
              <a:t>here is a </a:t>
            </a:r>
            <a:r>
              <a:rPr lang="en-US" dirty="0" smtClean="0">
                <a:solidFill>
                  <a:srgbClr val="FF0000"/>
                </a:solidFill>
              </a:rPr>
              <a:t>¼ </a:t>
            </a:r>
            <a:r>
              <a:rPr lang="en-US" dirty="0" smtClean="0"/>
              <a:t>approximation for the problem </a:t>
            </a:r>
            <a:r>
              <a:rPr lang="en-US" dirty="0" smtClean="0">
                <a:solidFill>
                  <a:srgbClr val="FF0000"/>
                </a:solidFill>
              </a:rPr>
              <a:t>max { 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|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>
                <a:solidFill>
                  <a:srgbClr val="FF0000"/>
                </a:solidFill>
              </a:rPr>
              <a:t> P </a:t>
            </a:r>
            <a:r>
              <a:rPr lang="en-US" dirty="0">
                <a:solidFill>
                  <a:srgbClr val="FF0000"/>
                </a:solidFill>
              </a:rPr>
              <a:t>}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P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 [0,1]</a:t>
            </a:r>
            <a:r>
              <a:rPr lang="en-US" baseline="30000" dirty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/>
              <a:t> </a:t>
            </a:r>
            <a:r>
              <a:rPr lang="en-US" dirty="0" smtClean="0"/>
              <a:t>is any </a:t>
            </a:r>
            <a:r>
              <a:rPr lang="en-US" i="1" dirty="0" smtClean="0"/>
              <a:t>down-closed </a:t>
            </a:r>
            <a:r>
              <a:rPr lang="en-US" dirty="0" smtClean="0"/>
              <a:t>solvable </a:t>
            </a:r>
            <a:r>
              <a:rPr lang="en-US" dirty="0" err="1" smtClean="0"/>
              <a:t>polytope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Remark: </a:t>
            </a:r>
            <a:r>
              <a:rPr lang="en-US" dirty="0" smtClean="0">
                <a:solidFill>
                  <a:srgbClr val="FF0000"/>
                </a:solidFill>
              </a:rPr>
              <a:t>0.325</a:t>
            </a:r>
            <a:r>
              <a:rPr lang="en-US" dirty="0" smtClean="0">
                <a:solidFill>
                  <a:srgbClr val="3D484D"/>
                </a:solidFill>
              </a:rPr>
              <a:t>-approximation can be obtained</a:t>
            </a:r>
          </a:p>
          <a:p>
            <a:pPr>
              <a:buNone/>
            </a:pPr>
            <a:r>
              <a:rPr lang="en-US" b="1" dirty="0" smtClean="0">
                <a:solidFill>
                  <a:srgbClr val="3D484D"/>
                </a:solidFill>
              </a:rPr>
              <a:t>Remark:</a:t>
            </a:r>
            <a:r>
              <a:rPr lang="en-US" dirty="0" smtClean="0">
                <a:solidFill>
                  <a:srgbClr val="3D484D"/>
                </a:solidFill>
              </a:rPr>
              <a:t> Current best </a:t>
            </a:r>
            <a:r>
              <a:rPr lang="en-US" dirty="0" smtClean="0">
                <a:solidFill>
                  <a:srgbClr val="FF0000"/>
                </a:solidFill>
              </a:rPr>
              <a:t>1/e </a:t>
            </a:r>
            <a:r>
              <a:rPr lang="fr-FR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'</a:t>
            </a:r>
            <a:r>
              <a:rPr lang="en-US" dirty="0" smtClean="0">
                <a:solidFill>
                  <a:srgbClr val="FF0000"/>
                </a:solidFill>
              </a:rPr>
              <a:t> 0.3678 </a:t>
            </a:r>
            <a:r>
              <a:rPr lang="en-US" dirty="0" smtClean="0">
                <a:solidFill>
                  <a:srgbClr val="008000"/>
                </a:solidFill>
              </a:rPr>
              <a:t>[Feldman-Naor-Schwartz’11]</a:t>
            </a:r>
          </a:p>
          <a:p>
            <a:pPr>
              <a:buNone/>
            </a:pPr>
            <a:r>
              <a:rPr lang="en-US" b="1" dirty="0" smtClean="0"/>
              <a:t>Algorithms: </a:t>
            </a:r>
            <a:r>
              <a:rPr lang="en-US" dirty="0" smtClean="0"/>
              <a:t>variants</a:t>
            </a:r>
            <a:r>
              <a:rPr lang="en-US" dirty="0"/>
              <a:t> </a:t>
            </a:r>
            <a:r>
              <a:rPr lang="en-US" dirty="0" smtClean="0"/>
              <a:t>of local-search and continuous-greedy </a:t>
            </a:r>
          </a:p>
        </p:txBody>
      </p:sp>
    </p:spTree>
    <p:extLst>
      <p:ext uri="{BB962C8B-B14F-4D97-AF65-F5344CB8AC3E}">
        <p14:creationId xmlns:p14="http://schemas.microsoft.com/office/powerpoint/2010/main" val="137816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Math. Programming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3880223"/>
            <a:ext cx="7345363" cy="21852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</a:t>
            </a:r>
            <a:r>
              <a:rPr lang="en-US" i="1" dirty="0" smtClean="0"/>
              <a:t>continuous extension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?</a:t>
            </a:r>
          </a:p>
          <a:p>
            <a:pPr lvl="1"/>
            <a:r>
              <a:rPr lang="en-US" dirty="0" err="1" smtClean="0"/>
              <a:t>Lovasz</a:t>
            </a:r>
            <a:r>
              <a:rPr lang="en-US" dirty="0" smtClean="0"/>
              <a:t>-extension for min and </a:t>
            </a:r>
            <a:r>
              <a:rPr lang="en-US" dirty="0" err="1" smtClean="0"/>
              <a:t>multilinear</a:t>
            </a:r>
            <a:r>
              <a:rPr lang="en-US" dirty="0" smtClean="0"/>
              <a:t> ext. for max</a:t>
            </a:r>
          </a:p>
          <a:p>
            <a:r>
              <a:rPr lang="en-US" dirty="0" smtClean="0"/>
              <a:t>How to optimize with objective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?</a:t>
            </a:r>
          </a:p>
          <a:p>
            <a:pPr lvl="1"/>
            <a:r>
              <a:rPr lang="en-US" dirty="0" smtClean="0"/>
              <a:t>Convex optimization for min and </a:t>
            </a:r>
            <a:r>
              <a:rPr lang="en-US" dirty="0" smtClean="0">
                <a:solidFill>
                  <a:srgbClr val="FF0000"/>
                </a:solidFill>
              </a:rPr>
              <a:t>O(1)</a:t>
            </a:r>
            <a:r>
              <a:rPr lang="en-US" dirty="0" smtClean="0"/>
              <a:t>-approx. </a:t>
            </a:r>
            <a:r>
              <a:rPr lang="en-US" dirty="0" err="1" smtClean="0"/>
              <a:t>alg</a:t>
            </a:r>
            <a:r>
              <a:rPr lang="en-US" dirty="0" smtClean="0"/>
              <a:t> for max</a:t>
            </a:r>
          </a:p>
          <a:p>
            <a:r>
              <a:rPr lang="en-US" dirty="0" smtClean="0"/>
              <a:t>How do we round 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2014" y="2001381"/>
            <a:ext cx="2027904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min/max</a:t>
            </a:r>
            <a:r>
              <a:rPr lang="en-US" sz="24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f(S)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s.t</a:t>
            </a:r>
            <a:r>
              <a:rPr lang="en-US" sz="2800" dirty="0" smtClean="0"/>
              <a:t> 	</a:t>
            </a:r>
            <a:r>
              <a:rPr lang="en-US" sz="2800" dirty="0" smtClean="0">
                <a:solidFill>
                  <a:srgbClr val="FF0000"/>
                </a:solidFill>
              </a:rPr>
              <a:t>S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775098" y="2505747"/>
            <a:ext cx="612648" cy="301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27534" y="2001381"/>
            <a:ext cx="2180667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min/max</a:t>
            </a:r>
            <a:r>
              <a:rPr lang="en-US" sz="2400" dirty="0" smtClean="0"/>
              <a:t>  </a:t>
            </a:r>
            <a:r>
              <a:rPr lang="en-US" sz="2800" dirty="0">
                <a:solidFill>
                  <a:srgbClr val="FF0000"/>
                </a:solidFill>
              </a:rPr>
              <a:t>g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s.t</a:t>
            </a:r>
            <a:r>
              <a:rPr lang="en-US" sz="2800" dirty="0" smtClean="0"/>
              <a:t> 	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P(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883726" y="2505747"/>
            <a:ext cx="612648" cy="301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97269" y="2001381"/>
            <a:ext cx="2027904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Round </a:t>
            </a:r>
            <a:r>
              <a:rPr lang="en-US" sz="2800" dirty="0" smtClean="0"/>
              <a:t>      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aseline="30000" dirty="0" smtClean="0">
                <a:solidFill>
                  <a:srgbClr val="FF0000"/>
                </a:solidFill>
              </a:rPr>
              <a:t>*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P(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  to 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baseline="30000" dirty="0" smtClean="0">
                <a:solidFill>
                  <a:srgbClr val="FF0000"/>
                </a:solidFill>
              </a:rPr>
              <a:t>*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endParaRPr lang="en-US" sz="2800" dirty="0" smtClean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2014" y="3878462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2014" y="4736493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199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Rounding and approximation depend on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P(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Two competing issues: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btain feasible solution </a:t>
            </a:r>
            <a:r>
              <a:rPr lang="en-US" dirty="0" smtClean="0">
                <a:solidFill>
                  <a:srgbClr val="FF0000"/>
                </a:solidFill>
              </a:rPr>
              <a:t>S*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from fractional </a:t>
            </a:r>
            <a:r>
              <a:rPr lang="en-US" b="1" dirty="0" smtClean="0">
                <a:solidFill>
                  <a:srgbClr val="FF0000"/>
                </a:solidFill>
              </a:rPr>
              <a:t>x*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Want </a:t>
            </a:r>
            <a:r>
              <a:rPr lang="en-US" dirty="0" smtClean="0">
                <a:solidFill>
                  <a:srgbClr val="FF0000"/>
                </a:solidFill>
              </a:rPr>
              <a:t>f(S*)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to be close to </a:t>
            </a:r>
            <a:r>
              <a:rPr lang="en-US" dirty="0" smtClean="0">
                <a:solidFill>
                  <a:srgbClr val="FF0000"/>
                </a:solidFill>
              </a:rPr>
              <a:t>g(</a:t>
            </a:r>
            <a:r>
              <a:rPr lang="en-US" b="1" dirty="0" smtClean="0">
                <a:solidFill>
                  <a:srgbClr val="FF0000"/>
                </a:solidFill>
              </a:rPr>
              <a:t>x*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2591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Viewpoint: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objective function is complex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round </a:t>
            </a:r>
            <a:r>
              <a:rPr lang="en-US" dirty="0" smtClean="0">
                <a:solidFill>
                  <a:srgbClr val="FF0000"/>
                </a:solidFill>
              </a:rPr>
              <a:t>x*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to </a:t>
            </a:r>
            <a:r>
              <a:rPr lang="en-US" dirty="0" smtClean="0">
                <a:solidFill>
                  <a:srgbClr val="FF0000"/>
                </a:solidFill>
              </a:rPr>
              <a:t>S*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to approximately preserve objective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fix/alter </a:t>
            </a:r>
            <a:r>
              <a:rPr lang="en-US" dirty="0" smtClean="0">
                <a:solidFill>
                  <a:srgbClr val="FF0000"/>
                </a:solidFill>
              </a:rPr>
              <a:t>S*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to satisfy constraints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analyze loss in fixing/altering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9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Rounding to preserve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0838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x*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: fractional solution to relaxation</a:t>
            </a:r>
          </a:p>
          <a:p>
            <a:pPr marL="350838" lvl="1" indent="0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350838" lvl="1" indent="0"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Minimization: 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baseline="30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) = 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baseline="-25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baseline="-25000" dirty="0">
                <a:solidFill>
                  <a:srgbClr val="FF0000"/>
                </a:solidFill>
              </a:rPr>
              <a:t> [0,1]</a:t>
            </a:r>
            <a:r>
              <a:rPr lang="en-US" dirty="0">
                <a:solidFill>
                  <a:srgbClr val="FF0000"/>
                </a:solidFill>
              </a:rPr>
              <a:t>[ f(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</a:p>
          <a:p>
            <a:pPr marL="350838" lvl="1" indent="0">
              <a:buNone/>
            </a:pPr>
            <a:r>
              <a:rPr lang="en-US" dirty="0" smtClean="0">
                <a:solidFill>
                  <a:srgbClr val="384348"/>
                </a:solidFill>
              </a:rPr>
              <a:t>Pick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384348"/>
                </a:solidFill>
              </a:rPr>
              <a:t> uniformly at random in </a:t>
            </a:r>
            <a:r>
              <a:rPr lang="en-US" dirty="0" smtClean="0">
                <a:solidFill>
                  <a:srgbClr val="FF0000"/>
                </a:solidFill>
              </a:rPr>
              <a:t>[0,1] (or [a, b])</a:t>
            </a:r>
          </a:p>
          <a:p>
            <a:pPr marL="350838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S* = {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|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x*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}</a:t>
            </a:r>
          </a:p>
          <a:p>
            <a:pPr marL="350838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350838" lvl="1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Maximization: </a:t>
            </a:r>
            <a:r>
              <a:rPr lang="en-US" dirty="0" smtClean="0">
                <a:solidFill>
                  <a:srgbClr val="FF0000"/>
                </a:solidFill>
              </a:rPr>
              <a:t>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 = E[f(R)]  </a:t>
            </a:r>
          </a:p>
          <a:p>
            <a:pPr marL="350838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S* = </a:t>
            </a:r>
            <a:r>
              <a:rPr lang="en-US" dirty="0" smtClean="0">
                <a:solidFill>
                  <a:srgbClr val="384348"/>
                </a:solidFill>
              </a:rPr>
              <a:t>pick each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independently with probability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x*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endParaRPr lang="en-US" baseline="-25000" dirty="0" smtClean="0">
              <a:solidFill>
                <a:srgbClr val="FF0000"/>
              </a:solidFill>
              <a:latin typeface="Calisto MT"/>
            </a:endParaRPr>
          </a:p>
          <a:p>
            <a:pPr marL="350838" lvl="1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1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3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3224101"/>
            <a:ext cx="7345363" cy="28414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a downward closed family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½</a:t>
            </a:r>
            <a:r>
              <a:rPr lang="en-US" dirty="0" smtClean="0">
                <a:solidFill>
                  <a:srgbClr val="FF0000"/>
                </a:solidFill>
              </a:rPr>
              <a:t> 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endParaRPr lang="en-US" dirty="0" smtClean="0">
              <a:solidFill>
                <a:srgbClr val="FF0000"/>
              </a:solidFill>
              <a:latin typeface="cmsy10"/>
            </a:endParaRPr>
          </a:p>
          <a:p>
            <a:pPr marL="0" indent="0">
              <a:buNone/>
            </a:pPr>
            <a:r>
              <a:rPr lang="en-US" dirty="0" smtClean="0"/>
              <a:t>Captures “packing”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44079" y="1841627"/>
            <a:ext cx="1653347" cy="1200328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max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f(S)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s.t</a:t>
            </a: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endParaRPr lang="en-US" sz="2400" dirty="0">
              <a:solidFill>
                <a:srgbClr val="FF0000"/>
              </a:solidFill>
              <a:latin typeface="cmsy10"/>
            </a:endParaRPr>
          </a:p>
        </p:txBody>
      </p:sp>
    </p:spTree>
    <p:extLst>
      <p:ext uri="{BB962C8B-B14F-4D97-AF65-F5344CB8AC3E}">
        <p14:creationId xmlns:p14="http://schemas.microsoft.com/office/powerpoint/2010/main" val="9200754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High-level results:</a:t>
            </a:r>
          </a:p>
          <a:p>
            <a:r>
              <a:rPr lang="en-US" dirty="0" smtClean="0"/>
              <a:t>optimal rounding in </a:t>
            </a:r>
            <a:r>
              <a:rPr lang="en-US" dirty="0" err="1" smtClean="0"/>
              <a:t>matroid</a:t>
            </a:r>
            <a:r>
              <a:rPr lang="en-US" dirty="0" smtClean="0"/>
              <a:t> </a:t>
            </a:r>
            <a:r>
              <a:rPr lang="en-US" dirty="0" err="1" smtClean="0"/>
              <a:t>polytopes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[Calinescu-C-Vondrak-Pal’07,C-Vondrak-Zeklusen’09]]</a:t>
            </a:r>
          </a:p>
          <a:p>
            <a:r>
              <a:rPr lang="en-US" dirty="0" smtClean="0"/>
              <a:t>contention resolution scheme based rounding framework </a:t>
            </a:r>
            <a:r>
              <a:rPr lang="en-US" dirty="0" smtClean="0">
                <a:solidFill>
                  <a:srgbClr val="008000"/>
                </a:solidFill>
              </a:rPr>
              <a:t>[C-Vondrak-Zenklusen’11]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1839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k-Coverage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subsets of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/>
              <a:t> and integer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 = {1,2,...,n}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the set  coverage function (monotone)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{ A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N : |A|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 }  </a:t>
            </a:r>
            <a:r>
              <a:rPr lang="en-US" dirty="0" smtClean="0"/>
              <a:t>(cardinality constraint)</a:t>
            </a:r>
          </a:p>
          <a:p>
            <a:r>
              <a:rPr lang="en-US" dirty="0" smtClean="0"/>
              <a:t>NP-Hard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44079" y="1841627"/>
            <a:ext cx="1653347" cy="1200328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max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f(S)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s.t</a:t>
            </a: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endParaRPr lang="en-US" sz="2400" dirty="0">
              <a:solidFill>
                <a:srgbClr val="FF0000"/>
              </a:solidFill>
              <a:latin typeface="cmsy10"/>
            </a:endParaRPr>
          </a:p>
        </p:txBody>
      </p:sp>
    </p:spTree>
    <p:extLst>
      <p:ext uri="{BB962C8B-B14F-4D97-AF65-F5344CB8AC3E}">
        <p14:creationId xmlns:p14="http://schemas.microsoft.com/office/powerpoint/2010/main" val="152464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Nemhauser-Wolsey-Fisher’78, FNW’78]</a:t>
            </a:r>
          </a:p>
          <a:p>
            <a:r>
              <a:rPr lang="en-US" dirty="0" smtClean="0"/>
              <a:t>Greedy gives </a:t>
            </a:r>
            <a:r>
              <a:rPr lang="en-US" dirty="0" smtClean="0">
                <a:solidFill>
                  <a:srgbClr val="FF0000"/>
                </a:solidFill>
              </a:rPr>
              <a:t>(1-1/e)</a:t>
            </a:r>
            <a:r>
              <a:rPr lang="en-US" dirty="0" smtClean="0"/>
              <a:t>-approximation for the problem   </a:t>
            </a:r>
            <a:r>
              <a:rPr lang="en-US" dirty="0" smtClean="0">
                <a:solidFill>
                  <a:srgbClr val="FF0000"/>
                </a:solidFill>
              </a:rPr>
              <a:t>max { f(S) | |S|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k } </a:t>
            </a:r>
            <a:r>
              <a:rPr lang="en-US" dirty="0" smtClean="0"/>
              <a:t>when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monotone Obtaining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(1-1/e + 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²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-approximation requires exponentially many value queries to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Greedy give </a:t>
            </a:r>
            <a:r>
              <a:rPr lang="en-US" dirty="0" smtClean="0">
                <a:solidFill>
                  <a:srgbClr val="FF0000"/>
                </a:solidFill>
              </a:rPr>
              <a:t>½ </a:t>
            </a:r>
            <a:r>
              <a:rPr lang="en-US" dirty="0" smtClean="0">
                <a:solidFill>
                  <a:srgbClr val="384348"/>
                </a:solidFill>
              </a:rPr>
              <a:t>for maximizing monotone </a:t>
            </a:r>
            <a:r>
              <a:rPr lang="en-US" dirty="0" smtClean="0">
                <a:solidFill>
                  <a:srgbClr val="FF0000"/>
                </a:solidFill>
              </a:rPr>
              <a:t>f </a:t>
            </a:r>
            <a:r>
              <a:rPr lang="en-US" dirty="0" smtClean="0">
                <a:solidFill>
                  <a:srgbClr val="384348"/>
                </a:solidFill>
              </a:rPr>
              <a:t>over a </a:t>
            </a:r>
            <a:r>
              <a:rPr lang="en-US" dirty="0" err="1" smtClean="0">
                <a:solidFill>
                  <a:srgbClr val="384348"/>
                </a:solidFill>
              </a:rPr>
              <a:t>matroid</a:t>
            </a:r>
            <a:r>
              <a:rPr lang="en-US" dirty="0" smtClean="0">
                <a:solidFill>
                  <a:srgbClr val="384348"/>
                </a:solidFill>
              </a:rPr>
              <a:t> constraint </a:t>
            </a:r>
          </a:p>
          <a:p>
            <a:r>
              <a:rPr lang="en-US" dirty="0" smtClean="0"/>
              <a:t>Unless </a:t>
            </a:r>
            <a:r>
              <a:rPr lang="en-US" b="1" dirty="0"/>
              <a:t>P=NP </a:t>
            </a:r>
            <a:r>
              <a:rPr lang="en-US" dirty="0"/>
              <a:t>no </a:t>
            </a:r>
            <a:r>
              <a:rPr lang="en-US" dirty="0">
                <a:solidFill>
                  <a:srgbClr val="FF0000"/>
                </a:solidFill>
              </a:rPr>
              <a:t>(1-1/e +</a:t>
            </a:r>
            <a:r>
              <a:rPr lang="en-US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²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-approximation for special case of Max k-Coverage </a:t>
            </a:r>
            <a:r>
              <a:rPr lang="en-US" dirty="0">
                <a:solidFill>
                  <a:srgbClr val="008000"/>
                </a:solidFill>
              </a:rPr>
              <a:t>[Feige’98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7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Combinatorial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a finite ground set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 : N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 </a:t>
            </a:r>
            <a:r>
              <a:rPr lang="en-US" dirty="0" smtClean="0"/>
              <a:t>weights on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feasible solutions to problem</a:t>
            </a:r>
            <a:endParaRPr lang="en-US" dirty="0" smtClean="0">
              <a:latin typeface="cmsy1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0555" y="4281877"/>
            <a:ext cx="2359951" cy="1200328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max/min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w(S)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s.t</a:t>
            </a: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endParaRPr lang="en-US" sz="2400" dirty="0">
              <a:latin typeface="cmsy10"/>
            </a:endParaRPr>
          </a:p>
        </p:txBody>
      </p:sp>
    </p:spTree>
    <p:extLst>
      <p:ext uri="{BB962C8B-B14F-4D97-AF65-F5344CB8AC3E}">
        <p14:creationId xmlns:p14="http://schemas.microsoft.com/office/powerpoint/2010/main" val="3071381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Matroid</a:t>
            </a:r>
            <a:r>
              <a:rPr lang="en-US" dirty="0" smtClean="0"/>
              <a:t> 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[Calinescu-C-Pal-Vondrak’07]+[Vondrak’08]=[CCPV’09]</a:t>
            </a:r>
          </a:p>
          <a:p>
            <a:pPr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There is a randomized  </a:t>
            </a:r>
            <a:r>
              <a:rPr lang="en-US" dirty="0" smtClean="0">
                <a:solidFill>
                  <a:srgbClr val="FF0000"/>
                </a:solidFill>
              </a:rPr>
              <a:t>(1-1/e)</a:t>
            </a:r>
            <a:r>
              <a:rPr lang="en-US" dirty="0" smtClean="0"/>
              <a:t> </a:t>
            </a:r>
            <a:r>
              <a:rPr lang="fr-FR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'</a:t>
            </a:r>
            <a:r>
              <a:rPr lang="en-US" dirty="0" smtClean="0">
                <a:solidFill>
                  <a:srgbClr val="FF0000"/>
                </a:solidFill>
              </a:rPr>
              <a:t> 0.632 </a:t>
            </a:r>
            <a:r>
              <a:rPr lang="en-US" dirty="0" smtClean="0"/>
              <a:t>approximation for maximizing a monotone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subject to any </a:t>
            </a:r>
            <a:r>
              <a:rPr lang="en-US" i="1" dirty="0" err="1" smtClean="0"/>
              <a:t>matroid</a:t>
            </a:r>
            <a:r>
              <a:rPr lang="en-US" dirty="0" smtClean="0"/>
              <a:t> constraint.</a:t>
            </a: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[C-Vondrak-Zenklusen’09]</a:t>
            </a:r>
          </a:p>
          <a:p>
            <a:pPr>
              <a:buNone/>
            </a:pPr>
            <a:r>
              <a:rPr lang="en-US" b="1" dirty="0" smtClean="0"/>
              <a:t>Theorem: </a:t>
            </a:r>
            <a:r>
              <a:rPr lang="en-US" dirty="0" smtClean="0">
                <a:solidFill>
                  <a:srgbClr val="FF0000"/>
                </a:solidFill>
              </a:rPr>
              <a:t>(1-1/e-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²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-approximation for monotone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subject to a </a:t>
            </a:r>
            <a:r>
              <a:rPr lang="en-US" dirty="0" err="1" smtClean="0"/>
              <a:t>matroid</a:t>
            </a:r>
            <a:r>
              <a:rPr lang="en-US" dirty="0" smtClean="0"/>
              <a:t> and a constant number of packing/knapsack constraints.</a:t>
            </a:r>
            <a:endParaRPr lang="en-US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in </a:t>
            </a:r>
            <a:r>
              <a:rPr lang="en-US" dirty="0" err="1" smtClean="0"/>
              <a:t>Matroids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[Calinescu-C-Pal-Vondrak’07]</a:t>
            </a:r>
          </a:p>
          <a:p>
            <a:pPr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Given any point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P(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, there is a randomized polynomial time algorithm to round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to a vertex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(hence an </a:t>
            </a:r>
            <a:r>
              <a:rPr lang="en-US" dirty="0" err="1" smtClean="0"/>
              <a:t>indep</a:t>
            </a:r>
            <a:r>
              <a:rPr lang="en-US" dirty="0" smtClean="0"/>
              <a:t> set of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M</a:t>
            </a:r>
            <a:r>
              <a:rPr lang="en-US" dirty="0" smtClean="0"/>
              <a:t>) such that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] =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 = 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 ≥ 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350838" lvl="1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8000"/>
                </a:solidFill>
              </a:rPr>
              <a:t>[C-Vondrak-Zenklusen’09</a:t>
            </a:r>
            <a:r>
              <a:rPr lang="en-US" dirty="0" smtClean="0">
                <a:solidFill>
                  <a:srgbClr val="008000"/>
                </a:solidFill>
              </a:rPr>
              <a:t>] </a:t>
            </a:r>
          </a:p>
          <a:p>
            <a:pPr marL="11430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Different rounding with additional properties and apps.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9041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Contention Resolution Schemes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 independence family on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P(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 relaxation for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r>
              <a:rPr lang="en-US" dirty="0" smtClean="0"/>
              <a:t> and 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P(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: random set from independent rounding of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r>
              <a:rPr lang="en-US" b="1" dirty="0" smtClean="0"/>
              <a:t>CR scheme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P(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given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, R </a:t>
            </a:r>
            <a:r>
              <a:rPr lang="en-US" dirty="0" smtClean="0"/>
              <a:t>outputs </a:t>
            </a:r>
            <a:r>
              <a:rPr lang="en-US" dirty="0" smtClean="0">
                <a:solidFill>
                  <a:srgbClr val="FF0000"/>
                </a:solidFill>
              </a:rPr>
              <a:t>R’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R </a:t>
            </a:r>
            <a:r>
              <a:rPr lang="en-US" dirty="0" err="1" smtClean="0"/>
              <a:t>s.t.</a:t>
            </a:r>
            <a:endParaRPr lang="en-US" dirty="0" smtClean="0"/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R’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and for all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Pr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R’ |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R]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10269660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Rounding and </a:t>
            </a:r>
            <a:r>
              <a:rPr lang="en-US" dirty="0"/>
              <a:t>CR schemes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3715607"/>
            <a:ext cx="7345363" cy="242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A </a:t>
            </a:r>
            <a:r>
              <a:rPr lang="en-US" i="1" dirty="0" smtClean="0"/>
              <a:t>monotone</a:t>
            </a:r>
            <a:r>
              <a:rPr lang="en-US" dirty="0" smtClean="0"/>
              <a:t> CR scheme for </a:t>
            </a:r>
            <a:r>
              <a:rPr lang="en-US" dirty="0" smtClean="0">
                <a:solidFill>
                  <a:srgbClr val="FF0000"/>
                </a:solidFill>
              </a:rPr>
              <a:t>P(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can be used to round </a:t>
            </a:r>
            <a:r>
              <a:rPr lang="en-US" dirty="0" err="1" smtClean="0"/>
              <a:t>s.t.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[f(S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>
                <a:solidFill>
                  <a:srgbClr val="FF0000"/>
                </a:solidFill>
              </a:rPr>
              <a:t>)]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c 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Via FKG inequality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3238" y="1823009"/>
            <a:ext cx="2027904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max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F(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s.t</a:t>
            </a:r>
            <a:r>
              <a:rPr lang="en-US" sz="2800" dirty="0" smtClean="0"/>
              <a:t> 	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P(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0373" y="1823009"/>
            <a:ext cx="2027904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/>
              <a:t>Round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x</a:t>
            </a:r>
            <a:r>
              <a:rPr lang="en-US" sz="2800" baseline="30000" dirty="0">
                <a:solidFill>
                  <a:srgbClr val="FF0000"/>
                </a:solidFill>
              </a:rPr>
              <a:t>*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P(</a:t>
            </a:r>
            <a:r>
              <a:rPr lang="en-US" sz="28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  <a:p>
            <a:r>
              <a:rPr lang="en-US" sz="2800" dirty="0"/>
              <a:t>to </a:t>
            </a: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baseline="30000" dirty="0">
                <a:solidFill>
                  <a:srgbClr val="FF0000"/>
                </a:solidFill>
              </a:rPr>
              <a:t>*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I</a:t>
            </a:r>
            <a:endParaRPr lang="en-US" sz="2800" dirty="0">
              <a:solidFill>
                <a:srgbClr val="FF0000"/>
              </a:solidFill>
              <a:latin typeface="cmsy1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273905" y="2337135"/>
            <a:ext cx="612648" cy="301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33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for maximization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Optimal results in some cases</a:t>
            </a:r>
          </a:p>
          <a:p>
            <a:r>
              <a:rPr lang="en-US" dirty="0" smtClean="0"/>
              <a:t>Several new technical ideas and results</a:t>
            </a:r>
          </a:p>
          <a:p>
            <a:r>
              <a:rPr lang="en-US" dirty="0"/>
              <a:t>Questions led to results even for modular </a:t>
            </a:r>
            <a:r>
              <a:rPr lang="en-US" dirty="0" smtClean="0"/>
              <a:t>case</a:t>
            </a:r>
          </a:p>
          <a:p>
            <a:r>
              <a:rPr lang="en-US" i="1" dirty="0" smtClean="0"/>
              <a:t>Similar results for modular and </a:t>
            </a:r>
            <a:r>
              <a:rPr lang="en-US" i="1" dirty="0" err="1" smtClean="0"/>
              <a:t>submodular</a:t>
            </a:r>
            <a:r>
              <a:rPr lang="en-US" i="1" dirty="0" smtClean="0"/>
              <a:t> (with in constant factors) for most known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525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Landscape is more complex</a:t>
            </a:r>
          </a:p>
          <a:p>
            <a:r>
              <a:rPr lang="en-US" dirty="0" smtClean="0"/>
              <a:t>Many problems that are “easy” in modular case are hard in </a:t>
            </a:r>
            <a:r>
              <a:rPr lang="en-US" dirty="0" err="1" smtClean="0"/>
              <a:t>submodular</a:t>
            </a:r>
            <a:r>
              <a:rPr lang="en-US" dirty="0" smtClean="0"/>
              <a:t> case: shortest paths, spanning trees, sparse cuts ...</a:t>
            </a:r>
          </a:p>
          <a:p>
            <a:r>
              <a:rPr lang="en-US" dirty="0" smtClean="0"/>
              <a:t>Some successes via </a:t>
            </a:r>
            <a:r>
              <a:rPr lang="en-US" dirty="0" err="1" smtClean="0"/>
              <a:t>Lovasz</a:t>
            </a:r>
            <a:r>
              <a:rPr lang="en-US" dirty="0" smtClean="0"/>
              <a:t>-extension</a:t>
            </a:r>
          </a:p>
          <a:p>
            <a:r>
              <a:rPr lang="en-US" dirty="0" smtClean="0"/>
              <a:t>Future: need to understand special families of </a:t>
            </a:r>
            <a:r>
              <a:rPr lang="en-US" dirty="0" err="1" smtClean="0"/>
              <a:t>submodular</a:t>
            </a:r>
            <a:r>
              <a:rPr lang="en-US" dirty="0" smtClean="0"/>
              <a:t> functions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9091733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Submodular</a:t>
            </a:r>
            <a:r>
              <a:rPr lang="en-US" dirty="0" smtClean="0"/>
              <a:t>-cost Vertex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 :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+ </a:t>
            </a:r>
          </a:p>
          <a:p>
            <a:r>
              <a:rPr lang="en-US" b="1" dirty="0" smtClean="0"/>
              <a:t>Goal:</a:t>
            </a:r>
            <a:r>
              <a:rPr lang="en-US" dirty="0" smtClean="0"/>
              <a:t>   </a:t>
            </a:r>
            <a:r>
              <a:rPr lang="en-US" i="1" dirty="0" smtClean="0">
                <a:solidFill>
                  <a:srgbClr val="FF0000"/>
                </a:solidFill>
              </a:rPr>
              <a:t>min</a:t>
            </a:r>
            <a:r>
              <a:rPr lang="en-US" dirty="0" smtClean="0">
                <a:solidFill>
                  <a:srgbClr val="FF0000"/>
                </a:solidFill>
              </a:rPr>
              <a:t> f(S)  </a:t>
            </a:r>
            <a:r>
              <a:rPr lang="en-US" dirty="0" err="1" smtClean="0"/>
              <a:t>s.t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is a </a:t>
            </a:r>
            <a:r>
              <a:rPr lang="en-US" i="1" dirty="0" smtClean="0"/>
              <a:t>vertex cover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-approx for modular case well-known </a:t>
            </a:r>
          </a:p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-approx 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sub-modular costs  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>
                <a:solidFill>
                  <a:srgbClr val="008000"/>
                </a:solidFill>
              </a:rPr>
              <a:t>Koufogiannakis</a:t>
            </a:r>
            <a:r>
              <a:rPr lang="en-US" dirty="0">
                <a:solidFill>
                  <a:srgbClr val="008000"/>
                </a:solidFill>
              </a:rPr>
              <a:t>-Young’ </a:t>
            </a:r>
            <a:r>
              <a:rPr lang="en-US" dirty="0" smtClean="0">
                <a:solidFill>
                  <a:srgbClr val="008000"/>
                </a:solidFill>
              </a:rPr>
              <a:t>99, Iwata-Nagano’99, </a:t>
            </a:r>
            <a:r>
              <a:rPr lang="en-US" dirty="0" err="1" smtClean="0">
                <a:solidFill>
                  <a:srgbClr val="008000"/>
                </a:solidFill>
              </a:rPr>
              <a:t>Goel</a:t>
            </a:r>
            <a:r>
              <a:rPr lang="en-US" dirty="0" smtClean="0">
                <a:solidFill>
                  <a:srgbClr val="008000"/>
                </a:solidFill>
              </a:rPr>
              <a:t> etal’99]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98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Submodular</a:t>
            </a:r>
            <a:r>
              <a:rPr lang="en-US" dirty="0" smtClean="0"/>
              <a:t>-cost Vertex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G=(V,E)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 :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+ </a:t>
            </a:r>
          </a:p>
          <a:p>
            <a:r>
              <a:rPr lang="en-US" b="1" dirty="0" smtClean="0"/>
              <a:t>Goal:</a:t>
            </a:r>
            <a:r>
              <a:rPr lang="en-US" dirty="0" smtClean="0"/>
              <a:t>   </a:t>
            </a:r>
            <a:r>
              <a:rPr lang="en-US" i="1" dirty="0" smtClean="0">
                <a:solidFill>
                  <a:srgbClr val="FF0000"/>
                </a:solidFill>
              </a:rPr>
              <a:t>min</a:t>
            </a:r>
            <a:r>
              <a:rPr lang="en-US" dirty="0" smtClean="0">
                <a:solidFill>
                  <a:srgbClr val="FF0000"/>
                </a:solidFill>
              </a:rPr>
              <a:t> f(S)  </a:t>
            </a:r>
            <a:r>
              <a:rPr lang="en-US" dirty="0" err="1" smtClean="0"/>
              <a:t>s.t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is a </a:t>
            </a:r>
            <a:r>
              <a:rPr lang="en-US" i="1" dirty="0" smtClean="0"/>
              <a:t>vertex cover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G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9469" y="3521160"/>
            <a:ext cx="3951576" cy="1751249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i="1" dirty="0" smtClean="0"/>
              <a:t>min </a:t>
            </a:r>
            <a:r>
              <a:rPr lang="en-US" sz="2800" dirty="0">
                <a:solidFill>
                  <a:srgbClr val="FF0000"/>
                </a:solidFill>
              </a:rPr>
              <a:t>f</a:t>
            </a:r>
            <a:r>
              <a:rPr lang="en-US" sz="2800" baseline="30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b="1" dirty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+ </a:t>
            </a:r>
            <a:r>
              <a:rPr lang="en-US" sz="28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800" baseline="-25000" dirty="0" err="1" smtClean="0">
                <a:solidFill>
                  <a:srgbClr val="FF0000"/>
                </a:solidFill>
                <a:latin typeface="Calisto MT"/>
              </a:rPr>
              <a:t>j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800" dirty="0" smtClean="0">
                <a:solidFill>
                  <a:srgbClr val="FF0000"/>
                </a:solidFill>
              </a:rPr>
              <a:t> 1    </a:t>
            </a:r>
            <a:r>
              <a:rPr lang="en-US" sz="2800" dirty="0" smtClean="0"/>
              <a:t>for all </a:t>
            </a:r>
            <a:r>
              <a:rPr lang="en-US" sz="2800" dirty="0" err="1" smtClean="0">
                <a:solidFill>
                  <a:srgbClr val="FF0000"/>
                </a:solidFill>
              </a:rPr>
              <a:t>ij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E 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latin typeface="Calisto MT"/>
              </a:rPr>
              <a:t>       </a:t>
            </a:r>
            <a:r>
              <a:rPr lang="en-US" sz="2800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800" dirty="0" smtClean="0">
                <a:solidFill>
                  <a:srgbClr val="FF0000"/>
                </a:solidFill>
              </a:rPr>
              <a:t> 0    </a:t>
            </a:r>
            <a:r>
              <a:rPr lang="en-US" sz="2800" dirty="0" smtClean="0"/>
              <a:t>for all </a:t>
            </a:r>
            <a:r>
              <a:rPr lang="en-US" sz="28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V</a:t>
            </a:r>
          </a:p>
        </p:txBody>
      </p:sp>
    </p:spTree>
    <p:extLst>
      <p:ext uri="{BB962C8B-B14F-4D97-AF65-F5344CB8AC3E}">
        <p14:creationId xmlns:p14="http://schemas.microsoft.com/office/powerpoint/2010/main" val="3390420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3487590"/>
            <a:ext cx="7345363" cy="270797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Pick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[0, 1/2]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uniformly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 random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Output </a:t>
            </a:r>
            <a:r>
              <a:rPr lang="en-US" dirty="0" smtClean="0">
                <a:solidFill>
                  <a:srgbClr val="FF0000"/>
                </a:solidFill>
              </a:rPr>
              <a:t>S = {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|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}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2295" y="1955579"/>
            <a:ext cx="3951576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min </a:t>
            </a:r>
            <a:r>
              <a:rPr lang="en-US" sz="2800" dirty="0">
                <a:solidFill>
                  <a:srgbClr val="FF0000"/>
                </a:solidFill>
              </a:rPr>
              <a:t>f</a:t>
            </a:r>
            <a:r>
              <a:rPr lang="en-US" sz="2800" baseline="30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b="1" dirty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+ </a:t>
            </a:r>
            <a:r>
              <a:rPr lang="en-US" sz="28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800" baseline="-25000" dirty="0" err="1" smtClean="0">
                <a:solidFill>
                  <a:srgbClr val="FF0000"/>
                </a:solidFill>
                <a:latin typeface="Calisto MT"/>
              </a:rPr>
              <a:t>j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800" dirty="0" smtClean="0">
                <a:solidFill>
                  <a:srgbClr val="FF0000"/>
                </a:solidFill>
              </a:rPr>
              <a:t> 1    </a:t>
            </a:r>
            <a:r>
              <a:rPr lang="en-US" sz="2800" dirty="0" smtClean="0"/>
              <a:t>for all </a:t>
            </a:r>
            <a:r>
              <a:rPr lang="en-US" sz="2800" dirty="0" err="1" smtClean="0">
                <a:solidFill>
                  <a:srgbClr val="FF0000"/>
                </a:solidFill>
              </a:rPr>
              <a:t>ij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E </a:t>
            </a:r>
          </a:p>
          <a:p>
            <a:r>
              <a:rPr lang="en-US" sz="2800" dirty="0" smtClean="0">
                <a:latin typeface="Calisto MT"/>
              </a:rPr>
              <a:t>       </a:t>
            </a:r>
            <a:r>
              <a:rPr lang="en-US" sz="2800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800" dirty="0" smtClean="0">
                <a:solidFill>
                  <a:srgbClr val="FF0000"/>
                </a:solidFill>
              </a:rPr>
              <a:t> 0    </a:t>
            </a:r>
            <a:r>
              <a:rPr lang="en-US" sz="2800" dirty="0" smtClean="0"/>
              <a:t>for all </a:t>
            </a:r>
            <a:r>
              <a:rPr lang="en-US" sz="28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V</a:t>
            </a:r>
          </a:p>
        </p:txBody>
      </p:sp>
    </p:spTree>
    <p:extLst>
      <p:ext uri="{BB962C8B-B14F-4D97-AF65-F5344CB8AC3E}">
        <p14:creationId xmlns:p14="http://schemas.microsoft.com/office/powerpoint/2010/main" val="2410205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Rounding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3487590"/>
            <a:ext cx="7345363" cy="27079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Pick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[0, 1/2]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uniformly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 random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Output </a:t>
            </a:r>
            <a:r>
              <a:rPr lang="en-US" dirty="0" smtClean="0">
                <a:solidFill>
                  <a:srgbClr val="FF0000"/>
                </a:solidFill>
              </a:rPr>
              <a:t>S = {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|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x*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}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Claim 1: 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is a vertex cover with probability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Claim 2: 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[ f(S) ]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2 f</a:t>
            </a:r>
            <a:r>
              <a:rPr lang="en-US" baseline="30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x*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Proof: </a:t>
            </a:r>
            <a:r>
              <a:rPr lang="en-US" dirty="0" smtClean="0">
                <a:solidFill>
                  <a:srgbClr val="FF0000"/>
                </a:solidFill>
              </a:rPr>
              <a:t>2f</a:t>
            </a:r>
            <a:r>
              <a:rPr lang="en-US" baseline="30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 = 2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baseline="30000" dirty="0" smtClean="0">
                <a:solidFill>
                  <a:srgbClr val="FF0000"/>
                </a:solidFill>
              </a:rPr>
              <a:t>1</a:t>
            </a:r>
            <a:r>
              <a:rPr lang="en-US" baseline="-25000" dirty="0" smtClean="0">
                <a:solidFill>
                  <a:srgbClr val="FF0000"/>
                </a:solidFill>
              </a:rPr>
              <a:t>0 </a:t>
            </a:r>
            <a:r>
              <a:rPr lang="en-US" dirty="0" smtClean="0">
                <a:solidFill>
                  <a:srgbClr val="FF0000"/>
                </a:solidFill>
              </a:rPr>
              <a:t>f(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aseline="30000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d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r>
              <a:rPr lang="en-US" baseline="30000" dirty="0" smtClean="0">
                <a:solidFill>
                  <a:srgbClr val="FF0000"/>
                </a:solidFill>
              </a:rPr>
              <a:t>1/2</a:t>
            </a:r>
            <a:r>
              <a:rPr lang="en-US" baseline="-25000" dirty="0" smtClean="0">
                <a:solidFill>
                  <a:srgbClr val="FF0000"/>
                </a:solidFill>
              </a:rPr>
              <a:t>0 </a:t>
            </a:r>
            <a:r>
              <a:rPr lang="en-US" dirty="0">
                <a:solidFill>
                  <a:srgbClr val="FF0000"/>
                </a:solidFill>
              </a:rPr>
              <a:t>f(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aseline="30000" dirty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[ f(S) ]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2295" y="1955579"/>
            <a:ext cx="3951576" cy="1384995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min </a:t>
            </a:r>
            <a:r>
              <a:rPr lang="en-US" sz="2800" dirty="0">
                <a:solidFill>
                  <a:srgbClr val="FF0000"/>
                </a:solidFill>
              </a:rPr>
              <a:t>f</a:t>
            </a:r>
            <a:r>
              <a:rPr lang="en-US" sz="2800" baseline="30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b="1" dirty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+ </a:t>
            </a:r>
            <a:r>
              <a:rPr lang="en-US" sz="2800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800" baseline="-25000" dirty="0" err="1" smtClean="0">
                <a:solidFill>
                  <a:srgbClr val="FF0000"/>
                </a:solidFill>
                <a:latin typeface="Calisto MT"/>
              </a:rPr>
              <a:t>j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800" dirty="0" smtClean="0">
                <a:solidFill>
                  <a:srgbClr val="FF0000"/>
                </a:solidFill>
              </a:rPr>
              <a:t> 1    </a:t>
            </a:r>
            <a:r>
              <a:rPr lang="en-US" sz="2800" dirty="0" smtClean="0"/>
              <a:t>for all </a:t>
            </a:r>
            <a:r>
              <a:rPr lang="en-US" sz="2800" dirty="0" err="1" smtClean="0">
                <a:solidFill>
                  <a:srgbClr val="FF0000"/>
                </a:solidFill>
              </a:rPr>
              <a:t>ij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E </a:t>
            </a:r>
          </a:p>
          <a:p>
            <a:r>
              <a:rPr lang="en-US" sz="2800" dirty="0" smtClean="0">
                <a:latin typeface="Calisto MT"/>
              </a:rPr>
              <a:t>       </a:t>
            </a:r>
            <a:r>
              <a:rPr lang="en-US" sz="2800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800" dirty="0" smtClean="0">
                <a:solidFill>
                  <a:srgbClr val="FF0000"/>
                </a:solidFill>
              </a:rPr>
              <a:t> 0    </a:t>
            </a:r>
            <a:r>
              <a:rPr lang="en-US" sz="2800" dirty="0" smtClean="0"/>
              <a:t>for all </a:t>
            </a:r>
            <a:r>
              <a:rPr lang="en-US" sz="28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V</a:t>
            </a:r>
          </a:p>
        </p:txBody>
      </p:sp>
    </p:spTree>
    <p:extLst>
      <p:ext uri="{BB962C8B-B14F-4D97-AF65-F5344CB8AC3E}">
        <p14:creationId xmlns:p14="http://schemas.microsoft.com/office/powerpoint/2010/main" val="203924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Examples: poly-time solvable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 weight matching </a:t>
            </a:r>
          </a:p>
          <a:p>
            <a:r>
              <a:rPr lang="en-US" dirty="0" smtClean="0"/>
              <a:t>s-t shortest path in a graph</a:t>
            </a:r>
          </a:p>
          <a:p>
            <a:r>
              <a:rPr lang="en-US" dirty="0" smtClean="0"/>
              <a:t>s-t minimum cut in a graph</a:t>
            </a:r>
          </a:p>
          <a:p>
            <a:r>
              <a:rPr lang="en-US" dirty="0" smtClean="0"/>
              <a:t>max weight independent set in a </a:t>
            </a:r>
            <a:r>
              <a:rPr lang="en-US" dirty="0" err="1" smtClean="0"/>
              <a:t>matroid</a:t>
            </a:r>
            <a:r>
              <a:rPr lang="en-US" dirty="0" smtClean="0"/>
              <a:t> and intersection of two </a:t>
            </a:r>
            <a:r>
              <a:rPr lang="en-US" dirty="0" err="1" smtClean="0"/>
              <a:t>matroids</a:t>
            </a:r>
            <a:endParaRPr lang="en-US" dirty="0" smtClean="0"/>
          </a:p>
          <a:p>
            <a:r>
              <a:rPr lang="en-US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49829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Submodular</a:t>
            </a:r>
            <a:r>
              <a:rPr lang="en-US" dirty="0" smtClean="0"/>
              <a:t>-cost Set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Input: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84348"/>
                </a:solidFill>
              </a:rPr>
              <a:t>Subsets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84348"/>
                </a:solidFill>
              </a:rPr>
              <a:t>of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U</a:t>
            </a:r>
            <a:r>
              <a:rPr lang="en-US" dirty="0" smtClean="0">
                <a:solidFill>
                  <a:srgbClr val="384348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 :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+ </a:t>
            </a:r>
          </a:p>
          <a:p>
            <a:r>
              <a:rPr lang="en-US" b="1" dirty="0" smtClean="0"/>
              <a:t>Goal:</a:t>
            </a:r>
            <a:r>
              <a:rPr lang="en-US" dirty="0" smtClean="0"/>
              <a:t>   </a:t>
            </a:r>
            <a:r>
              <a:rPr lang="en-US" i="1" dirty="0" smtClean="0">
                <a:solidFill>
                  <a:srgbClr val="FF0000"/>
                </a:solidFill>
              </a:rPr>
              <a:t>min</a:t>
            </a:r>
            <a:r>
              <a:rPr lang="en-US" dirty="0" smtClean="0">
                <a:solidFill>
                  <a:srgbClr val="FF0000"/>
                </a:solidFill>
              </a:rPr>
              <a:t> f(S)  </a:t>
            </a:r>
            <a:r>
              <a:rPr lang="en-US" dirty="0" err="1" smtClean="0"/>
              <a:t>s.t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[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baseline="-25000" dirty="0" smtClean="0">
                <a:solidFill>
                  <a:srgbClr val="FF0000"/>
                </a:solidFill>
              </a:rPr>
              <a:t> 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U</a:t>
            </a:r>
            <a:endParaRPr lang="en-US" baseline="-25000" dirty="0" smtClean="0"/>
          </a:p>
          <a:p>
            <a:r>
              <a:rPr lang="en-US" dirty="0" smtClean="0"/>
              <a:t>Rounding according to objective gives only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-</a:t>
            </a:r>
            <a:r>
              <a:rPr lang="en-US" dirty="0" err="1" smtClean="0"/>
              <a:t>approx</a:t>
            </a:r>
            <a:r>
              <a:rPr lang="en-US" dirty="0" smtClean="0"/>
              <a:t> where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is max-element frequency. Also integrality gap of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(k)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[Iwata-Nagano’99] 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(k/log k)</a:t>
            </a:r>
            <a:r>
              <a:rPr lang="en-US" dirty="0" smtClean="0"/>
              <a:t>-hardness</a:t>
            </a:r>
          </a:p>
          <a:p>
            <a:endParaRPr lang="en-US" dirty="0" smtClean="0">
              <a:solidFill>
                <a:srgbClr val="FF0000"/>
              </a:solidFill>
              <a:latin typeface="cmsy10"/>
              <a:ea typeface="cmsy10"/>
              <a:cs typeface="cmsy10"/>
            </a:endParaRPr>
          </a:p>
        </p:txBody>
      </p:sp>
    </p:spTree>
    <p:extLst>
      <p:ext uri="{BB962C8B-B14F-4D97-AF65-F5344CB8AC3E}">
        <p14:creationId xmlns:p14="http://schemas.microsoft.com/office/powerpoint/2010/main" val="26875323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>
            <a:stCxn id="5" idx="7"/>
          </p:cNvCxnSpPr>
          <p:nvPr/>
        </p:nvCxnSpPr>
        <p:spPr>
          <a:xfrm flipV="1">
            <a:off x="2043237" y="2541125"/>
            <a:ext cx="423153" cy="6596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4"/>
            <a:endCxn id="10" idx="1"/>
          </p:cNvCxnSpPr>
          <p:nvPr/>
        </p:nvCxnSpPr>
        <p:spPr>
          <a:xfrm>
            <a:off x="2010908" y="3278826"/>
            <a:ext cx="377433" cy="3181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" idx="3"/>
            <a:endCxn id="19" idx="4"/>
          </p:cNvCxnSpPr>
          <p:nvPr/>
        </p:nvCxnSpPr>
        <p:spPr>
          <a:xfrm flipV="1">
            <a:off x="2434061" y="2312657"/>
            <a:ext cx="496214" cy="2621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7" idx="5"/>
            <a:endCxn id="20" idx="2"/>
          </p:cNvCxnSpPr>
          <p:nvPr/>
        </p:nvCxnSpPr>
        <p:spPr>
          <a:xfrm>
            <a:off x="2798338" y="3922183"/>
            <a:ext cx="810192" cy="528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0" idx="0"/>
            <a:endCxn id="8" idx="3"/>
          </p:cNvCxnSpPr>
          <p:nvPr/>
        </p:nvCxnSpPr>
        <p:spPr>
          <a:xfrm flipV="1">
            <a:off x="3654250" y="3570210"/>
            <a:ext cx="181827" cy="359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6" idx="2"/>
            <a:endCxn id="19" idx="5"/>
          </p:cNvCxnSpPr>
          <p:nvPr/>
        </p:nvCxnSpPr>
        <p:spPr>
          <a:xfrm flipH="1" flipV="1">
            <a:off x="2962604" y="2299266"/>
            <a:ext cx="370747" cy="1517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1" idx="6"/>
            <a:endCxn id="12" idx="6"/>
          </p:cNvCxnSpPr>
          <p:nvPr/>
        </p:nvCxnSpPr>
        <p:spPr>
          <a:xfrm flipH="1" flipV="1">
            <a:off x="2677298" y="2932082"/>
            <a:ext cx="1145388" cy="43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6" idx="2"/>
            <a:endCxn id="11" idx="7"/>
          </p:cNvCxnSpPr>
          <p:nvPr/>
        </p:nvCxnSpPr>
        <p:spPr>
          <a:xfrm>
            <a:off x="3333351" y="2451059"/>
            <a:ext cx="475944" cy="491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1" idx="6"/>
            <a:endCxn id="8" idx="0"/>
          </p:cNvCxnSpPr>
          <p:nvPr/>
        </p:nvCxnSpPr>
        <p:spPr>
          <a:xfrm>
            <a:off x="3822686" y="2975082"/>
            <a:ext cx="45720" cy="5170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2" idx="0"/>
            <a:endCxn id="6" idx="3"/>
          </p:cNvCxnSpPr>
          <p:nvPr/>
        </p:nvCxnSpPr>
        <p:spPr>
          <a:xfrm flipV="1">
            <a:off x="2631578" y="2483388"/>
            <a:ext cx="715164" cy="402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2" idx="4"/>
            <a:endCxn id="9" idx="5"/>
          </p:cNvCxnSpPr>
          <p:nvPr/>
        </p:nvCxnSpPr>
        <p:spPr>
          <a:xfrm>
            <a:off x="2631578" y="2977802"/>
            <a:ext cx="545182" cy="5143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9" idx="7"/>
            <a:endCxn id="11" idx="3"/>
          </p:cNvCxnSpPr>
          <p:nvPr/>
        </p:nvCxnSpPr>
        <p:spPr>
          <a:xfrm flipV="1">
            <a:off x="3176760" y="3007411"/>
            <a:ext cx="567877" cy="4200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9" idx="5"/>
            <a:endCxn id="20" idx="1"/>
          </p:cNvCxnSpPr>
          <p:nvPr/>
        </p:nvCxnSpPr>
        <p:spPr>
          <a:xfrm>
            <a:off x="3176760" y="3492161"/>
            <a:ext cx="445161" cy="450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" idx="1"/>
            <a:endCxn id="9" idx="7"/>
          </p:cNvCxnSpPr>
          <p:nvPr/>
        </p:nvCxnSpPr>
        <p:spPr>
          <a:xfrm flipV="1">
            <a:off x="2733680" y="3427503"/>
            <a:ext cx="443080" cy="4300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Labeling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4418213"/>
            <a:ext cx="7345363" cy="16473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Assign label to each vertex to minimize cost:</a:t>
            </a:r>
          </a:p>
          <a:p>
            <a:r>
              <a:rPr lang="en-US" dirty="0" smtClean="0"/>
              <a:t>to label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with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cost </a:t>
            </a:r>
            <a:r>
              <a:rPr lang="en-US" dirty="0" smtClean="0">
                <a:solidFill>
                  <a:srgbClr val="FF0000"/>
                </a:solidFill>
              </a:rPr>
              <a:t>c(</a:t>
            </a:r>
            <a:r>
              <a:rPr lang="en-US" dirty="0" err="1" smtClean="0">
                <a:solidFill>
                  <a:srgbClr val="FF0000"/>
                </a:solidFill>
              </a:rPr>
              <a:t>v,i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n-US" dirty="0" smtClean="0"/>
              <a:t>if edge 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/>
              <a:t> get assigned different labels pay cost </a:t>
            </a:r>
            <a:r>
              <a:rPr lang="en-US" dirty="0" smtClean="0">
                <a:solidFill>
                  <a:srgbClr val="FF0000"/>
                </a:solidFill>
              </a:rPr>
              <a:t>w(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420670" y="2496779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965188" y="3187386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333351" y="2405339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20289" y="3844134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822686" y="3492161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3098711" y="3414112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374950" y="3583601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3731246" y="2929362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585858" y="2886362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2884555" y="222121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608530" y="3929314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12" idx="3"/>
            <a:endCxn id="10" idx="0"/>
          </p:cNvCxnSpPr>
          <p:nvPr/>
        </p:nvCxnSpPr>
        <p:spPr>
          <a:xfrm flipH="1">
            <a:off x="2420670" y="2964411"/>
            <a:ext cx="178579" cy="619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" idx="4"/>
            <a:endCxn id="12" idx="0"/>
          </p:cNvCxnSpPr>
          <p:nvPr/>
        </p:nvCxnSpPr>
        <p:spPr>
          <a:xfrm>
            <a:off x="2466390" y="2588219"/>
            <a:ext cx="165188" cy="2981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0" idx="5"/>
            <a:endCxn id="7" idx="1"/>
          </p:cNvCxnSpPr>
          <p:nvPr/>
        </p:nvCxnSpPr>
        <p:spPr>
          <a:xfrm>
            <a:off x="2452999" y="3661650"/>
            <a:ext cx="280681" cy="195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>
            <a:spLocks noChangeAspect="1"/>
          </p:cNvSpPr>
          <p:nvPr/>
        </p:nvSpPr>
        <p:spPr>
          <a:xfrm>
            <a:off x="6166942" y="2437668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5700605" y="3141666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6688413" y="3155057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231825" y="2159690"/>
            <a:ext cx="1143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G=(V,E)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781847" y="1830273"/>
            <a:ext cx="1143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Labels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8124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>
            <a:stCxn id="5" idx="7"/>
          </p:cNvCxnSpPr>
          <p:nvPr/>
        </p:nvCxnSpPr>
        <p:spPr>
          <a:xfrm flipV="1">
            <a:off x="2043237" y="2541125"/>
            <a:ext cx="423153" cy="6596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4"/>
            <a:endCxn id="10" idx="1"/>
          </p:cNvCxnSpPr>
          <p:nvPr/>
        </p:nvCxnSpPr>
        <p:spPr>
          <a:xfrm>
            <a:off x="2010908" y="3278826"/>
            <a:ext cx="377433" cy="3181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" idx="3"/>
            <a:endCxn id="19" idx="4"/>
          </p:cNvCxnSpPr>
          <p:nvPr/>
        </p:nvCxnSpPr>
        <p:spPr>
          <a:xfrm flipV="1">
            <a:off x="2434061" y="2312657"/>
            <a:ext cx="496214" cy="262171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7" idx="5"/>
            <a:endCxn id="20" idx="2"/>
          </p:cNvCxnSpPr>
          <p:nvPr/>
        </p:nvCxnSpPr>
        <p:spPr>
          <a:xfrm>
            <a:off x="2798338" y="3922183"/>
            <a:ext cx="810192" cy="5285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0" idx="0"/>
            <a:endCxn id="8" idx="3"/>
          </p:cNvCxnSpPr>
          <p:nvPr/>
        </p:nvCxnSpPr>
        <p:spPr>
          <a:xfrm flipV="1">
            <a:off x="3654250" y="3570210"/>
            <a:ext cx="181827" cy="35910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6" idx="2"/>
            <a:endCxn id="19" idx="5"/>
          </p:cNvCxnSpPr>
          <p:nvPr/>
        </p:nvCxnSpPr>
        <p:spPr>
          <a:xfrm flipH="1" flipV="1">
            <a:off x="2962604" y="2299266"/>
            <a:ext cx="370747" cy="151793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1" idx="6"/>
            <a:endCxn id="12" idx="6"/>
          </p:cNvCxnSpPr>
          <p:nvPr/>
        </p:nvCxnSpPr>
        <p:spPr>
          <a:xfrm flipH="1" flipV="1">
            <a:off x="2677298" y="2932082"/>
            <a:ext cx="1145388" cy="430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6" idx="2"/>
            <a:endCxn id="11" idx="7"/>
          </p:cNvCxnSpPr>
          <p:nvPr/>
        </p:nvCxnSpPr>
        <p:spPr>
          <a:xfrm>
            <a:off x="3333351" y="2451059"/>
            <a:ext cx="475944" cy="491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1" idx="6"/>
            <a:endCxn id="8" idx="0"/>
          </p:cNvCxnSpPr>
          <p:nvPr/>
        </p:nvCxnSpPr>
        <p:spPr>
          <a:xfrm>
            <a:off x="3822686" y="2975082"/>
            <a:ext cx="45720" cy="51707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2" idx="0"/>
            <a:endCxn id="6" idx="3"/>
          </p:cNvCxnSpPr>
          <p:nvPr/>
        </p:nvCxnSpPr>
        <p:spPr>
          <a:xfrm flipV="1">
            <a:off x="2631578" y="2483388"/>
            <a:ext cx="715164" cy="40297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2" idx="4"/>
            <a:endCxn id="9" idx="5"/>
          </p:cNvCxnSpPr>
          <p:nvPr/>
        </p:nvCxnSpPr>
        <p:spPr>
          <a:xfrm>
            <a:off x="2631578" y="2977802"/>
            <a:ext cx="545182" cy="51435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9" idx="7"/>
            <a:endCxn id="11" idx="3"/>
          </p:cNvCxnSpPr>
          <p:nvPr/>
        </p:nvCxnSpPr>
        <p:spPr>
          <a:xfrm flipV="1">
            <a:off x="3176760" y="3007411"/>
            <a:ext cx="567877" cy="4200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9" idx="5"/>
            <a:endCxn id="20" idx="1"/>
          </p:cNvCxnSpPr>
          <p:nvPr/>
        </p:nvCxnSpPr>
        <p:spPr>
          <a:xfrm>
            <a:off x="3176760" y="3492161"/>
            <a:ext cx="445161" cy="450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" idx="1"/>
            <a:endCxn id="9" idx="7"/>
          </p:cNvCxnSpPr>
          <p:nvPr/>
        </p:nvCxnSpPr>
        <p:spPr>
          <a:xfrm flipV="1">
            <a:off x="2733680" y="3427503"/>
            <a:ext cx="443080" cy="43002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Labeling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4418213"/>
            <a:ext cx="7345363" cy="16473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Assign label to each vertex to minimize cost:</a:t>
            </a:r>
          </a:p>
          <a:p>
            <a:r>
              <a:rPr lang="en-US" dirty="0" smtClean="0"/>
              <a:t>to label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en-US" dirty="0" smtClean="0"/>
              <a:t>with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cost </a:t>
            </a:r>
            <a:r>
              <a:rPr lang="en-US" dirty="0" smtClean="0">
                <a:solidFill>
                  <a:srgbClr val="FF0000"/>
                </a:solidFill>
              </a:rPr>
              <a:t>c(</a:t>
            </a:r>
            <a:r>
              <a:rPr lang="en-US" dirty="0" err="1" smtClean="0">
                <a:solidFill>
                  <a:srgbClr val="FF0000"/>
                </a:solidFill>
              </a:rPr>
              <a:t>v,i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n-US" dirty="0" smtClean="0"/>
              <a:t>if edge 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/>
              <a:t> get assigned different labels pay cost </a:t>
            </a:r>
            <a:r>
              <a:rPr lang="en-US" dirty="0" smtClean="0">
                <a:solidFill>
                  <a:srgbClr val="FF0000"/>
                </a:solidFill>
              </a:rPr>
              <a:t>w(</a:t>
            </a:r>
            <a:r>
              <a:rPr lang="en-US" dirty="0" err="1" smtClean="0">
                <a:solidFill>
                  <a:srgbClr val="FF0000"/>
                </a:solidFill>
              </a:rPr>
              <a:t>uv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420670" y="2496779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965188" y="3187386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333351" y="2405339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20289" y="3844134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822686" y="3492161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3098711" y="3414112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374950" y="3583601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3731246" y="2929362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585858" y="2886362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2884555" y="2221217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608530" y="3929314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12" idx="3"/>
            <a:endCxn id="10" idx="0"/>
          </p:cNvCxnSpPr>
          <p:nvPr/>
        </p:nvCxnSpPr>
        <p:spPr>
          <a:xfrm flipH="1">
            <a:off x="2420670" y="2964411"/>
            <a:ext cx="178579" cy="61919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" idx="4"/>
            <a:endCxn id="12" idx="0"/>
          </p:cNvCxnSpPr>
          <p:nvPr/>
        </p:nvCxnSpPr>
        <p:spPr>
          <a:xfrm>
            <a:off x="2466390" y="2588219"/>
            <a:ext cx="165188" cy="2981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0" idx="5"/>
            <a:endCxn id="7" idx="1"/>
          </p:cNvCxnSpPr>
          <p:nvPr/>
        </p:nvCxnSpPr>
        <p:spPr>
          <a:xfrm>
            <a:off x="2452999" y="3661650"/>
            <a:ext cx="280681" cy="1958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>
            <a:spLocks noChangeAspect="1"/>
          </p:cNvSpPr>
          <p:nvPr/>
        </p:nvSpPr>
        <p:spPr>
          <a:xfrm>
            <a:off x="6166942" y="2437668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5700605" y="3141666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6688413" y="3155057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231825" y="2159690"/>
            <a:ext cx="1143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G=(V,E)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781847" y="1830273"/>
            <a:ext cx="1143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Labels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0150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Labeling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Labeling problem has many applications in computer vision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Boykov-Veksler-Zabih</a:t>
            </a:r>
            <a:r>
              <a:rPr lang="en-US" dirty="0" smtClean="0">
                <a:solidFill>
                  <a:srgbClr val="008000"/>
                </a:solidFill>
              </a:rPr>
              <a:t>, ...]</a:t>
            </a:r>
          </a:p>
          <a:p>
            <a:r>
              <a:rPr lang="en-US" dirty="0" smtClean="0"/>
              <a:t>Generalized to metric labeling by </a:t>
            </a:r>
            <a:r>
              <a:rPr lang="en-US" dirty="0" smtClean="0">
                <a:solidFill>
                  <a:srgbClr val="008000"/>
                </a:solidFill>
              </a:rPr>
              <a:t>[Kleinberg-Tardos’99]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-approx for uniform case by interesting relaxation and rounding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O(log k)</a:t>
            </a:r>
            <a:r>
              <a:rPr lang="en-US" dirty="0" smtClean="0">
                <a:solidFill>
                  <a:srgbClr val="384348"/>
                </a:solidFill>
              </a:rPr>
              <a:t>-approximation for general metric building on uniform case</a:t>
            </a:r>
          </a:p>
          <a:p>
            <a:pPr lvl="1"/>
            <a:r>
              <a:rPr lang="en-US" dirty="0" smtClean="0">
                <a:solidFill>
                  <a:srgbClr val="384348"/>
                </a:solidFill>
              </a:rPr>
              <a:t>LP relaxation and </a:t>
            </a:r>
            <a:r>
              <a:rPr lang="en-US" dirty="0" smtClean="0">
                <a:solidFill>
                  <a:srgbClr val="FF0000"/>
                </a:solidFill>
              </a:rPr>
              <a:t>O(log k) </a:t>
            </a:r>
            <a:r>
              <a:rPr lang="en-US" dirty="0" smtClean="0">
                <a:solidFill>
                  <a:srgbClr val="384348"/>
                </a:solidFill>
              </a:rPr>
              <a:t>gap </a:t>
            </a:r>
            <a:r>
              <a:rPr lang="en-US" dirty="0" smtClean="0">
                <a:solidFill>
                  <a:srgbClr val="008000"/>
                </a:solidFill>
              </a:rPr>
              <a:t>[C-Khanna-Naor-Zosin’01]</a:t>
            </a:r>
          </a:p>
          <a:p>
            <a:r>
              <a:rPr lang="en-US" dirty="0" err="1" smtClean="0"/>
              <a:t>Multiway</a:t>
            </a:r>
            <a:r>
              <a:rPr lang="en-US" dirty="0" smtClean="0"/>
              <a:t>-cut is special case</a:t>
            </a:r>
          </a:p>
        </p:txBody>
      </p:sp>
    </p:spTree>
    <p:extLst>
      <p:ext uri="{BB962C8B-B14F-4D97-AF65-F5344CB8AC3E}">
        <p14:creationId xmlns:p14="http://schemas.microsoft.com/office/powerpoint/2010/main" val="6652020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Submodular</a:t>
            </a:r>
            <a:r>
              <a:rPr lang="en-US" dirty="0" smtClean="0"/>
              <a:t> Cost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[C-</a:t>
            </a:r>
            <a:r>
              <a:rPr lang="en-US" dirty="0" smtClean="0">
                <a:solidFill>
                  <a:srgbClr val="008000"/>
                </a:solidFill>
              </a:rPr>
              <a:t>Ene’11] </a:t>
            </a:r>
            <a:r>
              <a:rPr lang="en-US" dirty="0" smtClean="0"/>
              <a:t>A new model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a finite ground set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 = {1, 2, ..., k} </a:t>
            </a:r>
            <a:r>
              <a:rPr lang="en-US" dirty="0" smtClean="0"/>
              <a:t>set of labels</a:t>
            </a:r>
          </a:p>
          <a:p>
            <a:r>
              <a:rPr lang="en-US" dirty="0" smtClean="0"/>
              <a:t>for each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 a </a:t>
            </a:r>
            <a:r>
              <a:rPr lang="en-US" dirty="0" err="1" smtClean="0"/>
              <a:t>submodular</a:t>
            </a:r>
            <a:r>
              <a:rPr lang="en-US" dirty="0" smtClean="0"/>
              <a:t> cost </a:t>
            </a:r>
            <a:r>
              <a:rPr lang="en-US" dirty="0" err="1" smtClean="0"/>
              <a:t>fn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30000" dirty="0">
                <a:solidFill>
                  <a:srgbClr val="FF0000"/>
                </a:solidFill>
              </a:rPr>
              <a:t>+ </a:t>
            </a:r>
          </a:p>
          <a:p>
            <a:r>
              <a:rPr lang="en-US" b="1" dirty="0" smtClean="0"/>
              <a:t>Goal: </a:t>
            </a:r>
            <a:r>
              <a:rPr lang="en-US" dirty="0" smtClean="0"/>
              <a:t>assign labels to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to minimize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>
                <a:latin typeface="Symbol"/>
                <a:sym typeface="Symbol"/>
              </a:rPr>
              <a:t> 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where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V </a:t>
            </a:r>
            <a:r>
              <a:rPr lang="en-US" dirty="0" smtClean="0"/>
              <a:t>assigned label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5547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Labeling Problem as </a:t>
            </a:r>
            <a:r>
              <a:rPr lang="en-US" dirty="0" err="1" smtClean="0"/>
              <a:t>Submodular</a:t>
            </a:r>
            <a:r>
              <a:rPr lang="en-US" dirty="0" smtClean="0"/>
              <a:t> Cost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4449703"/>
            <a:ext cx="7345363" cy="161581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label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define function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endParaRPr lang="en-US" dirty="0" smtClean="0">
              <a:solidFill>
                <a:srgbClr val="FF0000"/>
              </a:solidFill>
              <a:latin typeface="msbm10"/>
            </a:endParaRPr>
          </a:p>
          <a:p>
            <a:pPr marL="0" indent="0">
              <a:buNone/>
            </a:pPr>
            <a:r>
              <a:rPr lang="en-US" dirty="0" smtClean="0">
                <a:latin typeface="Calisto MT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(S) =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smtClean="0">
                <a:solidFill>
                  <a:srgbClr val="FF0000"/>
                </a:solidFill>
              </a:rPr>
              <a:t>v </a:t>
            </a:r>
            <a:r>
              <a:rPr lang="en-US" baseline="-25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baseline="-25000" dirty="0" smtClean="0">
                <a:solidFill>
                  <a:srgbClr val="FF0000"/>
                </a:solidFill>
              </a:rPr>
              <a:t> S</a:t>
            </a:r>
            <a:r>
              <a:rPr lang="en-US" dirty="0" smtClean="0">
                <a:solidFill>
                  <a:srgbClr val="FF0000"/>
                </a:solidFill>
              </a:rPr>
              <a:t> c(</a:t>
            </a:r>
            <a:r>
              <a:rPr lang="en-US" dirty="0" err="1" smtClean="0">
                <a:solidFill>
                  <a:srgbClr val="FF0000"/>
                </a:solidFill>
              </a:rPr>
              <a:t>v,i</a:t>
            </a:r>
            <a:r>
              <a:rPr lang="en-US" dirty="0" smtClean="0">
                <a:solidFill>
                  <a:srgbClr val="FF0000"/>
                </a:solidFill>
              </a:rPr>
              <a:t>)    +   w(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±</a:t>
            </a:r>
            <a:r>
              <a:rPr lang="en-US" dirty="0" smtClean="0">
                <a:solidFill>
                  <a:srgbClr val="FF0000"/>
                </a:solidFill>
              </a:rPr>
              <a:t>(S))/2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>
            <a:stCxn id="19" idx="7"/>
          </p:cNvCxnSpPr>
          <p:nvPr/>
        </p:nvCxnSpPr>
        <p:spPr>
          <a:xfrm flipV="1">
            <a:off x="2043237" y="2541125"/>
            <a:ext cx="423153" cy="6596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9" idx="4"/>
            <a:endCxn id="24" idx="1"/>
          </p:cNvCxnSpPr>
          <p:nvPr/>
        </p:nvCxnSpPr>
        <p:spPr>
          <a:xfrm>
            <a:off x="2010908" y="3278826"/>
            <a:ext cx="377433" cy="3181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8" idx="3"/>
            <a:endCxn id="27" idx="4"/>
          </p:cNvCxnSpPr>
          <p:nvPr/>
        </p:nvCxnSpPr>
        <p:spPr>
          <a:xfrm flipV="1">
            <a:off x="2434061" y="2312657"/>
            <a:ext cx="496214" cy="262171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1" idx="5"/>
            <a:endCxn id="28" idx="2"/>
          </p:cNvCxnSpPr>
          <p:nvPr/>
        </p:nvCxnSpPr>
        <p:spPr>
          <a:xfrm>
            <a:off x="2798338" y="3922183"/>
            <a:ext cx="810192" cy="5285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8" idx="0"/>
            <a:endCxn id="22" idx="3"/>
          </p:cNvCxnSpPr>
          <p:nvPr/>
        </p:nvCxnSpPr>
        <p:spPr>
          <a:xfrm flipV="1">
            <a:off x="3654250" y="3570210"/>
            <a:ext cx="181827" cy="35910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0" idx="2"/>
            <a:endCxn id="27" idx="5"/>
          </p:cNvCxnSpPr>
          <p:nvPr/>
        </p:nvCxnSpPr>
        <p:spPr>
          <a:xfrm flipH="1" flipV="1">
            <a:off x="2962604" y="2299266"/>
            <a:ext cx="370747" cy="151793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5" idx="6"/>
            <a:endCxn id="26" idx="6"/>
          </p:cNvCxnSpPr>
          <p:nvPr/>
        </p:nvCxnSpPr>
        <p:spPr>
          <a:xfrm flipH="1" flipV="1">
            <a:off x="2677298" y="2932082"/>
            <a:ext cx="1145388" cy="430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0" idx="2"/>
            <a:endCxn id="25" idx="7"/>
          </p:cNvCxnSpPr>
          <p:nvPr/>
        </p:nvCxnSpPr>
        <p:spPr>
          <a:xfrm>
            <a:off x="3333351" y="2451059"/>
            <a:ext cx="475944" cy="491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5" idx="6"/>
            <a:endCxn id="22" idx="0"/>
          </p:cNvCxnSpPr>
          <p:nvPr/>
        </p:nvCxnSpPr>
        <p:spPr>
          <a:xfrm>
            <a:off x="3822686" y="2975082"/>
            <a:ext cx="45720" cy="51707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6" idx="0"/>
            <a:endCxn id="20" idx="3"/>
          </p:cNvCxnSpPr>
          <p:nvPr/>
        </p:nvCxnSpPr>
        <p:spPr>
          <a:xfrm flipV="1">
            <a:off x="2631578" y="2483388"/>
            <a:ext cx="715164" cy="40297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6" idx="4"/>
            <a:endCxn id="23" idx="5"/>
          </p:cNvCxnSpPr>
          <p:nvPr/>
        </p:nvCxnSpPr>
        <p:spPr>
          <a:xfrm>
            <a:off x="2631578" y="2977802"/>
            <a:ext cx="545182" cy="51435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3" idx="7"/>
            <a:endCxn id="25" idx="3"/>
          </p:cNvCxnSpPr>
          <p:nvPr/>
        </p:nvCxnSpPr>
        <p:spPr>
          <a:xfrm flipV="1">
            <a:off x="3176760" y="3007411"/>
            <a:ext cx="567877" cy="4200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3" idx="5"/>
            <a:endCxn id="28" idx="1"/>
          </p:cNvCxnSpPr>
          <p:nvPr/>
        </p:nvCxnSpPr>
        <p:spPr>
          <a:xfrm>
            <a:off x="3176760" y="3492161"/>
            <a:ext cx="445161" cy="450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1" idx="1"/>
            <a:endCxn id="23" idx="7"/>
          </p:cNvCxnSpPr>
          <p:nvPr/>
        </p:nvCxnSpPr>
        <p:spPr>
          <a:xfrm flipV="1">
            <a:off x="2733680" y="3427503"/>
            <a:ext cx="443080" cy="43002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2420670" y="2496779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1965188" y="3187386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333351" y="2405339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2720289" y="3844134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822686" y="3492161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098711" y="3414112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2374950" y="3583601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3731246" y="2929362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2585858" y="2886362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2884555" y="2221217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608530" y="3929314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6" idx="3"/>
            <a:endCxn id="24" idx="0"/>
          </p:cNvCxnSpPr>
          <p:nvPr/>
        </p:nvCxnSpPr>
        <p:spPr>
          <a:xfrm flipH="1">
            <a:off x="2420670" y="2964411"/>
            <a:ext cx="178579" cy="61919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8" idx="4"/>
            <a:endCxn id="26" idx="0"/>
          </p:cNvCxnSpPr>
          <p:nvPr/>
        </p:nvCxnSpPr>
        <p:spPr>
          <a:xfrm>
            <a:off x="2466390" y="2588219"/>
            <a:ext cx="165188" cy="2981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4" idx="5"/>
            <a:endCxn id="21" idx="1"/>
          </p:cNvCxnSpPr>
          <p:nvPr/>
        </p:nvCxnSpPr>
        <p:spPr>
          <a:xfrm>
            <a:off x="2452999" y="3661650"/>
            <a:ext cx="280681" cy="1958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>
            <a:spLocks noChangeAspect="1"/>
          </p:cNvSpPr>
          <p:nvPr/>
        </p:nvSpPr>
        <p:spPr>
          <a:xfrm>
            <a:off x="6166942" y="2437668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5700605" y="3141666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6688413" y="3155057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31825" y="2159690"/>
            <a:ext cx="1143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G=(V,E)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1847" y="1830273"/>
            <a:ext cx="1143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Labels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760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Submodular</a:t>
            </a:r>
            <a:r>
              <a:rPr lang="en-US" dirty="0" smtClean="0"/>
              <a:t> Cost Allocation: Relaxation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x(</a:t>
            </a:r>
            <a:r>
              <a:rPr lang="en-US" dirty="0" err="1" smtClean="0">
                <a:solidFill>
                  <a:srgbClr val="FF0000"/>
                </a:solidFill>
              </a:rPr>
              <a:t>u,i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{0,1}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whether</a:t>
            </a:r>
            <a:r>
              <a:rPr lang="en-US" dirty="0" smtClean="0">
                <a:solidFill>
                  <a:srgbClr val="FF0000"/>
                </a:solidFill>
              </a:rPr>
              <a:t> u </a:t>
            </a:r>
            <a:r>
              <a:rPr lang="en-US" dirty="0" smtClean="0">
                <a:solidFill>
                  <a:srgbClr val="384348"/>
                </a:solidFill>
              </a:rPr>
              <a:t>allocated label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-25000" dirty="0" smtClean="0">
                <a:solidFill>
                  <a:srgbClr val="FF0000"/>
                </a:solidFill>
              </a:rPr>
              <a:t>i </a:t>
            </a:r>
            <a:r>
              <a:rPr lang="en-US" dirty="0" smtClean="0">
                <a:solidFill>
                  <a:srgbClr val="FF0000"/>
                </a:solidFill>
              </a:rPr>
              <a:t>= (x(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,i), x(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u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,i),....,x(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u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n</a:t>
            </a:r>
            <a:r>
              <a:rPr lang="en-US" dirty="0" err="1" smtClean="0">
                <a:solidFill>
                  <a:srgbClr val="FF0000"/>
                </a:solidFill>
              </a:rPr>
              <a:t>,i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09468" y="3727415"/>
            <a:ext cx="5384439" cy="167225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i="1" dirty="0" smtClean="0"/>
              <a:t>min </a:t>
            </a:r>
            <a:r>
              <a:rPr lang="en-US" sz="2800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800" baseline="-25000" dirty="0" err="1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f</a:t>
            </a:r>
            <a:r>
              <a:rPr lang="en-US" sz="2800" baseline="-25000" dirty="0">
                <a:solidFill>
                  <a:srgbClr val="FF0000"/>
                </a:solidFill>
              </a:rPr>
              <a:t>i</a:t>
            </a:r>
            <a:r>
              <a:rPr lang="en-US" sz="2800" baseline="30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800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latin typeface="Calisto MT"/>
              </a:rPr>
              <a:t> x(</a:t>
            </a:r>
            <a:r>
              <a:rPr lang="en-US" sz="2800" dirty="0" err="1" smtClean="0">
                <a:solidFill>
                  <a:srgbClr val="FF0000"/>
                </a:solidFill>
                <a:latin typeface="Calisto MT"/>
              </a:rPr>
              <a:t>u,i</a:t>
            </a:r>
            <a:r>
              <a:rPr lang="en-US" sz="2800" dirty="0" smtClean="0">
                <a:solidFill>
                  <a:srgbClr val="FF0000"/>
                </a:solidFill>
                <a:latin typeface="Calisto MT"/>
              </a:rPr>
              <a:t>) = 1     </a:t>
            </a:r>
            <a:r>
              <a:rPr lang="en-US" sz="2800" dirty="0" smtClean="0"/>
              <a:t>for </a:t>
            </a:r>
            <a:r>
              <a:rPr lang="en-US" sz="2800" dirty="0"/>
              <a:t>all </a:t>
            </a:r>
            <a:r>
              <a:rPr lang="en-US" sz="2800" dirty="0" smtClean="0">
                <a:solidFill>
                  <a:srgbClr val="FF0000"/>
                </a:solidFill>
              </a:rPr>
              <a:t>u </a:t>
            </a:r>
            <a:r>
              <a:rPr lang="en-US" sz="28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V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     x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u,i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800" dirty="0" smtClean="0">
                <a:solidFill>
                  <a:srgbClr val="FF0000"/>
                </a:solidFill>
              </a:rPr>
              <a:t> 0    </a:t>
            </a:r>
            <a:r>
              <a:rPr lang="en-US" sz="2800" dirty="0" smtClean="0"/>
              <a:t>for all </a:t>
            </a:r>
            <a:r>
              <a:rPr lang="en-US" sz="2800" dirty="0" smtClean="0">
                <a:solidFill>
                  <a:srgbClr val="FF0000"/>
                </a:solidFill>
              </a:rPr>
              <a:t>u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V, </a:t>
            </a:r>
            <a:r>
              <a:rPr lang="en-US" sz="28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L</a:t>
            </a:r>
          </a:p>
        </p:txBody>
      </p:sp>
    </p:spTree>
    <p:extLst>
      <p:ext uri="{BB962C8B-B14F-4D97-AF65-F5344CB8AC3E}">
        <p14:creationId xmlns:p14="http://schemas.microsoft.com/office/powerpoint/2010/main" val="1198208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[Calinescu-Karloff-Rabani’98] </a:t>
            </a:r>
            <a:r>
              <a:rPr lang="en-US" dirty="0" smtClean="0"/>
              <a:t>relaxation for </a:t>
            </a:r>
            <a:r>
              <a:rPr lang="en-US" dirty="0" err="1" smtClean="0"/>
              <a:t>multiway</a:t>
            </a:r>
            <a:r>
              <a:rPr lang="en-US" dirty="0" smtClean="0"/>
              <a:t> cut is a special case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[Kleinberg</a:t>
            </a:r>
            <a:r>
              <a:rPr lang="en-US" dirty="0">
                <a:solidFill>
                  <a:srgbClr val="008000"/>
                </a:solidFill>
              </a:rPr>
              <a:t>-</a:t>
            </a:r>
            <a:r>
              <a:rPr lang="en-US" dirty="0" smtClean="0">
                <a:solidFill>
                  <a:srgbClr val="008000"/>
                </a:solidFill>
              </a:rPr>
              <a:t>Tardos’99] </a:t>
            </a:r>
            <a:r>
              <a:rPr lang="en-US" dirty="0"/>
              <a:t>relaxation for uniform metric </a:t>
            </a:r>
            <a:r>
              <a:rPr lang="en-US" dirty="0" smtClean="0"/>
              <a:t>labeling is a special case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245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3549767"/>
            <a:ext cx="7345363" cy="251575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384348"/>
                </a:solidFill>
              </a:rPr>
              <a:t>Pick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[0,1] </a:t>
            </a:r>
            <a:r>
              <a:rPr lang="en-US" dirty="0" smtClean="0">
                <a:solidFill>
                  <a:srgbClr val="384348"/>
                </a:solidFill>
              </a:rPr>
              <a:t>at random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84348"/>
                </a:solidFill>
                <a:latin typeface="Calisto MT"/>
              </a:rPr>
              <a:t>for each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dirty="0" smtClean="0">
                <a:solidFill>
                  <a:srgbClr val="384348"/>
                </a:solidFill>
                <a:latin typeface="Calisto MT"/>
              </a:rPr>
              <a:t>let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A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{ u | x(</a:t>
            </a:r>
            <a:r>
              <a:rPr lang="en-US" dirty="0" err="1" smtClean="0">
                <a:solidFill>
                  <a:srgbClr val="FF0000"/>
                </a:solidFill>
              </a:rPr>
              <a:t>u,i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}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384348"/>
                </a:solidFill>
              </a:rPr>
              <a:t>Claim: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[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f(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] =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f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baseline="30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9468" y="1779326"/>
            <a:ext cx="5384439" cy="167225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i="1" dirty="0" smtClean="0"/>
              <a:t>min </a:t>
            </a:r>
            <a:r>
              <a:rPr lang="en-US" sz="2800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800" baseline="-25000" dirty="0" err="1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f</a:t>
            </a:r>
            <a:r>
              <a:rPr lang="en-US" sz="2800" baseline="-25000" dirty="0">
                <a:solidFill>
                  <a:srgbClr val="FF0000"/>
                </a:solidFill>
              </a:rPr>
              <a:t>i</a:t>
            </a:r>
            <a:r>
              <a:rPr lang="en-US" sz="2800" baseline="30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800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latin typeface="Calisto MT"/>
              </a:rPr>
              <a:t> x(</a:t>
            </a:r>
            <a:r>
              <a:rPr lang="en-US" sz="2800" dirty="0" err="1" smtClean="0">
                <a:solidFill>
                  <a:srgbClr val="FF0000"/>
                </a:solidFill>
                <a:latin typeface="Calisto MT"/>
              </a:rPr>
              <a:t>u,i</a:t>
            </a:r>
            <a:r>
              <a:rPr lang="en-US" sz="2800" dirty="0" smtClean="0">
                <a:solidFill>
                  <a:srgbClr val="FF0000"/>
                </a:solidFill>
                <a:latin typeface="Calisto MT"/>
              </a:rPr>
              <a:t>) = 1     </a:t>
            </a:r>
            <a:r>
              <a:rPr lang="en-US" sz="2800" dirty="0" smtClean="0"/>
              <a:t>for </a:t>
            </a:r>
            <a:r>
              <a:rPr lang="en-US" sz="2800" dirty="0"/>
              <a:t>all </a:t>
            </a:r>
            <a:r>
              <a:rPr lang="en-US" sz="2800" dirty="0" smtClean="0">
                <a:solidFill>
                  <a:srgbClr val="FF0000"/>
                </a:solidFill>
              </a:rPr>
              <a:t>u </a:t>
            </a:r>
            <a:r>
              <a:rPr lang="en-US" sz="28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V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     x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u,i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800" dirty="0" smtClean="0">
                <a:solidFill>
                  <a:srgbClr val="FF0000"/>
                </a:solidFill>
              </a:rPr>
              <a:t> 0    </a:t>
            </a:r>
            <a:r>
              <a:rPr lang="en-US" sz="2800" dirty="0" smtClean="0"/>
              <a:t>for all </a:t>
            </a:r>
            <a:r>
              <a:rPr lang="en-US" sz="2800" dirty="0" smtClean="0">
                <a:solidFill>
                  <a:srgbClr val="FF0000"/>
                </a:solidFill>
              </a:rPr>
              <a:t>u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V, </a:t>
            </a:r>
            <a:r>
              <a:rPr lang="en-US" sz="28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L</a:t>
            </a:r>
          </a:p>
        </p:txBody>
      </p:sp>
    </p:spTree>
    <p:extLst>
      <p:ext uri="{BB962C8B-B14F-4D97-AF65-F5344CB8AC3E}">
        <p14:creationId xmlns:p14="http://schemas.microsoft.com/office/powerpoint/2010/main" val="18605933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3549767"/>
            <a:ext cx="7345363" cy="2515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384348"/>
                </a:solidFill>
              </a:rPr>
              <a:t>Pick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[0,1] </a:t>
            </a:r>
            <a:r>
              <a:rPr lang="en-US" dirty="0" smtClean="0">
                <a:solidFill>
                  <a:srgbClr val="384348"/>
                </a:solidFill>
              </a:rPr>
              <a:t>at random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84348"/>
                </a:solidFill>
                <a:latin typeface="Calisto MT"/>
              </a:rPr>
              <a:t>for each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</a:t>
            </a:r>
            <a:r>
              <a:rPr lang="en-US" dirty="0" smtClean="0">
                <a:solidFill>
                  <a:srgbClr val="384348"/>
                </a:solidFill>
                <a:latin typeface="Calisto MT"/>
              </a:rPr>
              <a:t>let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 A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{ u | x(</a:t>
            </a:r>
            <a:r>
              <a:rPr lang="en-US" dirty="0" err="1" smtClean="0">
                <a:solidFill>
                  <a:srgbClr val="FF0000"/>
                </a:solidFill>
              </a:rPr>
              <a:t>u,i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}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384348"/>
                </a:solidFill>
              </a:rPr>
              <a:t>Claim: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[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f(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] = </a:t>
            </a:r>
            <a:r>
              <a:rPr lang="en-US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f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baseline="300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-25000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84348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84348"/>
                </a:solidFill>
              </a:rPr>
              <a:t>overlap &amp; not all vertices assigned labels!</a:t>
            </a:r>
            <a:endParaRPr lang="en-US" b="1" dirty="0" smtClean="0">
              <a:solidFill>
                <a:srgbClr val="384348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9468" y="1779326"/>
            <a:ext cx="5384439" cy="167225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i="1" dirty="0" smtClean="0"/>
              <a:t>min </a:t>
            </a:r>
            <a:r>
              <a:rPr lang="en-US" sz="2800" dirty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800" baseline="-25000" dirty="0" err="1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f</a:t>
            </a:r>
            <a:r>
              <a:rPr lang="en-US" sz="2800" baseline="-25000" dirty="0">
                <a:solidFill>
                  <a:srgbClr val="FF0000"/>
                </a:solidFill>
              </a:rPr>
              <a:t>i</a:t>
            </a:r>
            <a:r>
              <a:rPr lang="en-US" sz="2800" baseline="300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»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/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sz="2800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latin typeface="Calisto MT"/>
              </a:rPr>
              <a:t> x(</a:t>
            </a:r>
            <a:r>
              <a:rPr lang="en-US" sz="2800" dirty="0" err="1" smtClean="0">
                <a:solidFill>
                  <a:srgbClr val="FF0000"/>
                </a:solidFill>
                <a:latin typeface="Calisto MT"/>
              </a:rPr>
              <a:t>u,i</a:t>
            </a:r>
            <a:r>
              <a:rPr lang="en-US" sz="2800" dirty="0" smtClean="0">
                <a:solidFill>
                  <a:srgbClr val="FF0000"/>
                </a:solidFill>
                <a:latin typeface="Calisto MT"/>
              </a:rPr>
              <a:t>) = 1     </a:t>
            </a:r>
            <a:r>
              <a:rPr lang="en-US" sz="2800" dirty="0" smtClean="0"/>
              <a:t>for </a:t>
            </a:r>
            <a:r>
              <a:rPr lang="en-US" sz="2800" dirty="0"/>
              <a:t>all </a:t>
            </a:r>
            <a:r>
              <a:rPr lang="en-US" sz="2800" dirty="0" smtClean="0">
                <a:solidFill>
                  <a:srgbClr val="FF0000"/>
                </a:solidFill>
              </a:rPr>
              <a:t>u </a:t>
            </a:r>
            <a:r>
              <a:rPr lang="en-US" sz="2800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V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     x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u,i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800" dirty="0" smtClean="0">
                <a:solidFill>
                  <a:srgbClr val="FF0000"/>
                </a:solidFill>
              </a:rPr>
              <a:t> 0    </a:t>
            </a:r>
            <a:r>
              <a:rPr lang="en-US" sz="2800" dirty="0" smtClean="0"/>
              <a:t>for all </a:t>
            </a:r>
            <a:r>
              <a:rPr lang="en-US" sz="2800" dirty="0" smtClean="0">
                <a:solidFill>
                  <a:srgbClr val="FF0000"/>
                </a:solidFill>
              </a:rPr>
              <a:t>u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V, </a:t>
            </a:r>
            <a:r>
              <a:rPr lang="en-US" sz="28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L</a:t>
            </a:r>
          </a:p>
        </p:txBody>
      </p:sp>
    </p:spTree>
    <p:extLst>
      <p:ext uri="{BB962C8B-B14F-4D97-AF65-F5344CB8AC3E}">
        <p14:creationId xmlns:p14="http://schemas.microsoft.com/office/powerpoint/2010/main" val="1221786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 NP-Hard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 cut</a:t>
            </a:r>
          </a:p>
          <a:p>
            <a:r>
              <a:rPr lang="en-US" dirty="0" smtClean="0"/>
              <a:t>min-cost </a:t>
            </a:r>
            <a:r>
              <a:rPr lang="en-US" dirty="0" err="1" smtClean="0"/>
              <a:t>multiway</a:t>
            </a:r>
            <a:r>
              <a:rPr lang="en-US" dirty="0"/>
              <a:t>/</a:t>
            </a:r>
            <a:r>
              <a:rPr lang="en-US" dirty="0" err="1" smtClean="0"/>
              <a:t>multiterminal</a:t>
            </a:r>
            <a:r>
              <a:rPr lang="en-US" dirty="0" smtClean="0"/>
              <a:t> cut</a:t>
            </a:r>
          </a:p>
          <a:p>
            <a:r>
              <a:rPr lang="en-US" dirty="0" smtClean="0"/>
              <a:t>min-cost (metric) labeling</a:t>
            </a:r>
          </a:p>
          <a:p>
            <a:r>
              <a:rPr lang="en-US" dirty="0" smtClean="0"/>
              <a:t>max weight independent set in a graph</a:t>
            </a:r>
          </a:p>
          <a:p>
            <a:r>
              <a:rPr lang="en-US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605134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>
            <a:spLocks noChangeAspect="1"/>
          </p:cNvSpPr>
          <p:nvPr/>
        </p:nvSpPr>
        <p:spPr>
          <a:xfrm>
            <a:off x="5468701" y="2305553"/>
            <a:ext cx="2197455" cy="1894358"/>
          </a:xfrm>
          <a:prstGeom prst="triangle">
            <a:avLst/>
          </a:prstGeom>
          <a:solidFill>
            <a:schemeClr val="bg2">
              <a:alpha val="8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976952" y="3169824"/>
            <a:ext cx="1801934" cy="1715178"/>
          </a:xfrm>
          <a:custGeom>
            <a:avLst/>
            <a:gdLst>
              <a:gd name="connsiteX0" fmla="*/ 607881 w 1801934"/>
              <a:gd name="connsiteY0" fmla="*/ 0 h 1715178"/>
              <a:gd name="connsiteX1" fmla="*/ 0 w 1801934"/>
              <a:gd name="connsiteY1" fmla="*/ 1715178 h 1715178"/>
              <a:gd name="connsiteX2" fmla="*/ 1801934 w 1801934"/>
              <a:gd name="connsiteY2" fmla="*/ 1118122 h 1715178"/>
              <a:gd name="connsiteX3" fmla="*/ 607881 w 1801934"/>
              <a:gd name="connsiteY3" fmla="*/ 0 h 171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934" h="1715178">
                <a:moveTo>
                  <a:pt x="607881" y="0"/>
                </a:moveTo>
                <a:lnTo>
                  <a:pt x="0" y="1715178"/>
                </a:lnTo>
                <a:lnTo>
                  <a:pt x="1801934" y="1118122"/>
                </a:lnTo>
                <a:lnTo>
                  <a:pt x="607881" y="0"/>
                </a:lnTo>
                <a:close/>
              </a:path>
            </a:pathLst>
          </a:custGeom>
          <a:solidFill>
            <a:schemeClr val="bg2">
              <a:alpha val="2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95688" y="4287946"/>
            <a:ext cx="2029890" cy="0"/>
          </a:xfrm>
          <a:prstGeom prst="line">
            <a:avLst/>
          </a:prstGeom>
          <a:ln>
            <a:round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595688" y="2366512"/>
            <a:ext cx="0" cy="1921435"/>
          </a:xfrm>
          <a:prstGeom prst="line">
            <a:avLst/>
          </a:prstGeom>
          <a:ln>
            <a:round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31896" y="4287946"/>
            <a:ext cx="1063792" cy="1063845"/>
          </a:xfrm>
          <a:prstGeom prst="line">
            <a:avLst/>
          </a:prstGeom>
          <a:ln>
            <a:round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>
            <a:spLocks noChangeAspect="1"/>
          </p:cNvSpPr>
          <p:nvPr/>
        </p:nvSpPr>
        <p:spPr>
          <a:xfrm>
            <a:off x="1549968" y="3128513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2725439" y="4242226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938997" y="4831409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6511143" y="2275072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7602284" y="4150786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5422981" y="4155855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04236" y="389231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6281924" y="360930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878271" y="39079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6373364" y="303707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6878271" y="312851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7294831" y="38537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6602583" y="273687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6694023" y="33442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6030083" y="34277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6511143" y="395370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7111731" y="365502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5609817" y="403717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7386271" y="404514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38997" y="4950047"/>
            <a:ext cx="81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(1,0,0)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96582" y="4346706"/>
            <a:ext cx="81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(0,1,0)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641408" y="2736871"/>
            <a:ext cx="81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080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/>
          </p:cNvSpPr>
          <p:nvPr/>
        </p:nvSpPr>
        <p:spPr>
          <a:xfrm>
            <a:off x="5904236" y="2289707"/>
            <a:ext cx="1298935" cy="1145995"/>
          </a:xfrm>
          <a:prstGeom prst="triangle">
            <a:avLst/>
          </a:prstGeom>
          <a:solidFill>
            <a:srgbClr val="FF0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>
            <a:spLocks/>
          </p:cNvSpPr>
          <p:nvPr/>
        </p:nvSpPr>
        <p:spPr>
          <a:xfrm>
            <a:off x="5477858" y="3036308"/>
            <a:ext cx="1298935" cy="1145995"/>
          </a:xfrm>
          <a:prstGeom prst="triangle">
            <a:avLst/>
          </a:prstGeom>
          <a:solidFill>
            <a:srgbClr val="008000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/>
          <p:cNvSpPr>
            <a:spLocks/>
          </p:cNvSpPr>
          <p:nvPr/>
        </p:nvSpPr>
        <p:spPr>
          <a:xfrm>
            <a:off x="6367221" y="3053916"/>
            <a:ext cx="1298935" cy="1145995"/>
          </a:xfrm>
          <a:prstGeom prst="triangle">
            <a:avLst/>
          </a:prstGeom>
          <a:solidFill>
            <a:srgbClr val="3366FF">
              <a:alpha val="2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>
            <a:off x="5468701" y="2305553"/>
            <a:ext cx="2197455" cy="1894358"/>
          </a:xfrm>
          <a:prstGeom prst="triangle">
            <a:avLst/>
          </a:prstGeom>
          <a:solidFill>
            <a:schemeClr val="bg2">
              <a:alpha val="1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976952" y="3169824"/>
            <a:ext cx="1801934" cy="1715178"/>
          </a:xfrm>
          <a:custGeom>
            <a:avLst/>
            <a:gdLst>
              <a:gd name="connsiteX0" fmla="*/ 607881 w 1801934"/>
              <a:gd name="connsiteY0" fmla="*/ 0 h 1715178"/>
              <a:gd name="connsiteX1" fmla="*/ 0 w 1801934"/>
              <a:gd name="connsiteY1" fmla="*/ 1715178 h 1715178"/>
              <a:gd name="connsiteX2" fmla="*/ 1801934 w 1801934"/>
              <a:gd name="connsiteY2" fmla="*/ 1118122 h 1715178"/>
              <a:gd name="connsiteX3" fmla="*/ 607881 w 1801934"/>
              <a:gd name="connsiteY3" fmla="*/ 0 h 171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934" h="1715178">
                <a:moveTo>
                  <a:pt x="607881" y="0"/>
                </a:moveTo>
                <a:lnTo>
                  <a:pt x="0" y="1715178"/>
                </a:lnTo>
                <a:lnTo>
                  <a:pt x="1801934" y="1118122"/>
                </a:lnTo>
                <a:lnTo>
                  <a:pt x="607881" y="0"/>
                </a:lnTo>
                <a:close/>
              </a:path>
            </a:pathLst>
          </a:custGeom>
          <a:solidFill>
            <a:schemeClr val="bg2">
              <a:alpha val="2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95688" y="4287946"/>
            <a:ext cx="2029890" cy="0"/>
          </a:xfrm>
          <a:prstGeom prst="line">
            <a:avLst/>
          </a:prstGeom>
          <a:ln>
            <a:round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595688" y="2366512"/>
            <a:ext cx="0" cy="1921435"/>
          </a:xfrm>
          <a:prstGeom prst="line">
            <a:avLst/>
          </a:prstGeom>
          <a:ln>
            <a:round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31896" y="4287946"/>
            <a:ext cx="1063792" cy="1063845"/>
          </a:xfrm>
          <a:prstGeom prst="line">
            <a:avLst/>
          </a:prstGeom>
          <a:ln>
            <a:round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>
            <a:spLocks noChangeAspect="1"/>
          </p:cNvSpPr>
          <p:nvPr/>
        </p:nvSpPr>
        <p:spPr>
          <a:xfrm>
            <a:off x="1549968" y="3128513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2725439" y="4242226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938997" y="4831409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6511143" y="2275072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7602284" y="4150786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5422981" y="4155855"/>
            <a:ext cx="91440" cy="9144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04236" y="389231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6281924" y="360930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878271" y="390798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6373364" y="303707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6878271" y="312851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7294831" y="38537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6602583" y="273687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6648303" y="321995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6030083" y="34277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6511143" y="395370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7111731" y="365502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5609817" y="403717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7386271" y="404514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6507486" y="34966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6846423" y="349666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6553206" y="360930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6648303" y="349091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8997" y="4950047"/>
            <a:ext cx="81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(1,0,0)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596582" y="4346706"/>
            <a:ext cx="81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(0,1,0)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641408" y="2736871"/>
            <a:ext cx="81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(0,0,1)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929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Overlap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monotone overlap does not matter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/>
              <a:t> arise from single symmetric function </a:t>
            </a:r>
            <a:r>
              <a:rPr lang="en-US" i="1" dirty="0" smtClean="0"/>
              <a:t>uncross </a:t>
            </a:r>
            <a:r>
              <a:rPr lang="en-US" dirty="0" smtClean="0"/>
              <a:t>using </a:t>
            </a:r>
            <a:r>
              <a:rPr lang="en-US" dirty="0" err="1" smtClean="0"/>
              <a:t>posi</a:t>
            </a:r>
            <a:r>
              <a:rPr lang="en-US" dirty="0" smtClean="0"/>
              <a:t>-modularity</a:t>
            </a:r>
          </a:p>
          <a:p>
            <a:pPr lvl="1"/>
            <a:r>
              <a:rPr lang="en-US" dirty="0" smtClean="0"/>
              <a:t>Ensure no overlap by picking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(1/2, 1]</a:t>
            </a:r>
          </a:p>
          <a:p>
            <a:pPr marL="0" indent="0">
              <a:buNone/>
            </a:pPr>
            <a:r>
              <a:rPr lang="en-US" b="1" dirty="0" smtClean="0"/>
              <a:t>Not all vertices labeled</a:t>
            </a:r>
          </a:p>
          <a:p>
            <a:pPr lvl="1"/>
            <a:r>
              <a:rPr lang="en-US" dirty="0" smtClean="0"/>
              <a:t>Repeat rounding until all vertices labeled 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Assign all unlabeled vertices to some label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862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C-Ene’11a,C-Ene’11b]</a:t>
            </a:r>
          </a:p>
          <a:p>
            <a:r>
              <a:rPr lang="en-US" dirty="0" smtClean="0"/>
              <a:t>Rounding “explains” </a:t>
            </a:r>
            <a:r>
              <a:rPr lang="en-US" dirty="0" smtClean="0">
                <a:solidFill>
                  <a:srgbClr val="008000"/>
                </a:solidFill>
              </a:rPr>
              <a:t>[CKR’98,KT’99,...]</a:t>
            </a:r>
          </a:p>
          <a:p>
            <a:r>
              <a:rPr lang="en-US" b="1" dirty="0" err="1" smtClean="0"/>
              <a:t>Submodular</a:t>
            </a:r>
            <a:r>
              <a:rPr lang="en-US" b="1" dirty="0" smtClean="0"/>
              <a:t> </a:t>
            </a:r>
            <a:r>
              <a:rPr lang="en-US" b="1" dirty="0" err="1" smtClean="0"/>
              <a:t>multiway</a:t>
            </a:r>
            <a:r>
              <a:rPr lang="en-US" b="1" dirty="0" smtClean="0"/>
              <a:t> partition: </a:t>
            </a:r>
            <a:r>
              <a:rPr lang="en-US" dirty="0" smtClean="0">
                <a:solidFill>
                  <a:srgbClr val="FF0000"/>
                </a:solidFill>
              </a:rPr>
              <a:t>1.5</a:t>
            </a:r>
            <a:r>
              <a:rPr lang="en-US" dirty="0" smtClean="0"/>
              <a:t>-approximation for symmetric,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-approximation for general.   Improve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(k-1)</a:t>
            </a:r>
            <a:r>
              <a:rPr lang="en-US" dirty="0" smtClean="0"/>
              <a:t> respectively</a:t>
            </a:r>
          </a:p>
          <a:p>
            <a:r>
              <a:rPr lang="en-US" dirty="0" smtClean="0"/>
              <a:t>Recover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-approx for uniform metric labeling</a:t>
            </a:r>
          </a:p>
          <a:p>
            <a:r>
              <a:rPr lang="en-US" dirty="0" smtClean="0"/>
              <a:t>Obtain </a:t>
            </a:r>
            <a:r>
              <a:rPr lang="en-US" dirty="0" smtClean="0">
                <a:solidFill>
                  <a:srgbClr val="FF0000"/>
                </a:solidFill>
              </a:rPr>
              <a:t>O(log k) </a:t>
            </a:r>
            <a:r>
              <a:rPr lang="en-US" dirty="0" smtClean="0"/>
              <a:t>for generalization of labeling, hub-location, non-metric facility location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277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Substantial progress on </a:t>
            </a:r>
            <a:r>
              <a:rPr lang="en-US" i="1" dirty="0" smtClean="0"/>
              <a:t>constrained </a:t>
            </a:r>
            <a:r>
              <a:rPr lang="en-US" i="1" dirty="0" err="1" smtClean="0"/>
              <a:t>submodular</a:t>
            </a:r>
            <a:r>
              <a:rPr lang="en-US" i="1" dirty="0" smtClean="0"/>
              <a:t> function optimization</a:t>
            </a:r>
            <a:r>
              <a:rPr lang="en-US" dirty="0" smtClean="0"/>
              <a:t> in the last few years</a:t>
            </a:r>
          </a:p>
          <a:p>
            <a:r>
              <a:rPr lang="en-US" dirty="0" smtClean="0"/>
              <a:t>New tools and connections including a general framework via continuous extensions and dependent randomized rounding</a:t>
            </a:r>
          </a:p>
          <a:p>
            <a:r>
              <a:rPr lang="en-US" dirty="0" smtClean="0"/>
              <a:t>Increased </a:t>
            </a:r>
            <a:r>
              <a:rPr lang="en-US" dirty="0"/>
              <a:t>awareness and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Much work to be done, especially on minimization problems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Thanks!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0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A</a:t>
            </a:r>
            <a:r>
              <a:rPr lang="en-US" dirty="0" smtClean="0"/>
              <a:t> is an approx. alg. for a problem:</a:t>
            </a:r>
          </a:p>
          <a:p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A</a:t>
            </a:r>
            <a:r>
              <a:rPr lang="en-US" dirty="0" smtClean="0"/>
              <a:t> runs in polynomial time</a:t>
            </a:r>
          </a:p>
          <a:p>
            <a:r>
              <a:rPr lang="en-US" i="1" dirty="0" smtClean="0"/>
              <a:t>maximization</a:t>
            </a:r>
            <a:r>
              <a:rPr lang="en-US" dirty="0" smtClean="0"/>
              <a:t> problem: for all instances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of the problem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(I) 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>
                <a:solidFill>
                  <a:srgbClr val="FF0000"/>
                </a:solidFill>
              </a:rPr>
              <a:t> OPT(I)</a:t>
            </a:r>
            <a:endParaRPr lang="en-US" dirty="0" smtClean="0">
              <a:solidFill>
                <a:srgbClr val="FF0000"/>
              </a:solidFill>
              <a:latin typeface="cmsy10"/>
              <a:ea typeface="cmsy10"/>
              <a:cs typeface="cmsy10"/>
            </a:endParaRPr>
          </a:p>
          <a:p>
            <a:r>
              <a:rPr lang="en-US" i="1" dirty="0" smtClean="0"/>
              <a:t>minimization</a:t>
            </a:r>
            <a:r>
              <a:rPr lang="en-US" dirty="0" smtClean="0"/>
              <a:t> problem: for all instances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of the problem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(I) 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·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>
                <a:solidFill>
                  <a:srgbClr val="FF0000"/>
                </a:solidFill>
              </a:rPr>
              <a:t> OPT(I)</a:t>
            </a:r>
            <a:endParaRPr lang="en-US" dirty="0" smtClean="0">
              <a:solidFill>
                <a:srgbClr val="FF0000"/>
              </a:solidFill>
              <a:latin typeface="cmsy10"/>
              <a:ea typeface="cmsy10"/>
              <a:cs typeface="cmsy1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is the worst-case approximation ratio of </a:t>
            </a:r>
            <a:r>
              <a:rPr lang="en-US" dirty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A</a:t>
            </a:r>
          </a:p>
          <a:p>
            <a:endParaRPr lang="en-US" dirty="0" smtClean="0">
              <a:solidFill>
                <a:srgbClr val="FF0000"/>
              </a:solidFill>
              <a:latin typeface="cmsy10"/>
              <a:ea typeface="cmsy10"/>
              <a:cs typeface="cmsy10"/>
            </a:endParaRPr>
          </a:p>
        </p:txBody>
      </p:sp>
    </p:spTree>
    <p:extLst>
      <p:ext uri="{BB962C8B-B14F-4D97-AF65-F5344CB8AC3E}">
        <p14:creationId xmlns:p14="http://schemas.microsoft.com/office/powerpoint/2010/main" val="811470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is a non-negative </a:t>
            </a:r>
            <a:r>
              <a:rPr lang="en-US" i="1" dirty="0" smtClean="0"/>
              <a:t>submodular</a:t>
            </a:r>
            <a:r>
              <a:rPr lang="en-US" dirty="0" smtClean="0"/>
              <a:t> set function on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</a:p>
          <a:p>
            <a:pPr marL="0" indent="0">
              <a:buNone/>
            </a:pPr>
            <a:r>
              <a:rPr lang="en-US" b="1" dirty="0" smtClean="0"/>
              <a:t>Motivation:</a:t>
            </a:r>
          </a:p>
          <a:p>
            <a:pPr lvl="1"/>
            <a:r>
              <a:rPr lang="en-US" dirty="0" smtClean="0"/>
              <a:t>several applications</a:t>
            </a:r>
          </a:p>
          <a:p>
            <a:pPr lvl="1"/>
            <a:r>
              <a:rPr lang="en-US" dirty="0" smtClean="0"/>
              <a:t>mathematical interest</a:t>
            </a:r>
          </a:p>
          <a:p>
            <a:pPr lvl="1"/>
            <a:r>
              <a:rPr lang="en-US" dirty="0" smtClean="0"/>
              <a:t>modeling power and new results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44080" y="1841627"/>
            <a:ext cx="2062348" cy="1200328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min/max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f(S)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s.t.</a:t>
            </a:r>
            <a:r>
              <a:rPr lang="en-US" sz="2400" dirty="0" smtClean="0"/>
              <a:t> 	</a:t>
            </a:r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S</a:t>
            </a:r>
            <a:endParaRPr lang="en-US" sz="2400" dirty="0">
              <a:solidFill>
                <a:srgbClr val="FF0000"/>
              </a:solidFill>
              <a:latin typeface="cmsy10"/>
            </a:endParaRPr>
          </a:p>
        </p:txBody>
      </p:sp>
    </p:spTree>
    <p:extLst>
      <p:ext uri="{BB962C8B-B14F-4D97-AF65-F5344CB8AC3E}">
        <p14:creationId xmlns:p14="http://schemas.microsoft.com/office/powerpoint/2010/main" val="275367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Submodular 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function </a:t>
            </a:r>
            <a:r>
              <a:rPr lang="en-US" dirty="0" smtClean="0">
                <a:solidFill>
                  <a:srgbClr val="FF0000"/>
                </a:solidFill>
              </a:rPr>
              <a:t>f :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  <a:sym typeface="Symbol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+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/>
              <a:t>is submodular if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2145875" y="3569707"/>
            <a:ext cx="3566788" cy="1223188"/>
            <a:chOff x="1530587" y="3043534"/>
            <a:chExt cx="4755702" cy="1630917"/>
          </a:xfrm>
        </p:grpSpPr>
        <p:sp>
          <p:nvSpPr>
            <p:cNvPr id="4" name="Oval 3"/>
            <p:cNvSpPr/>
            <p:nvPr/>
          </p:nvSpPr>
          <p:spPr>
            <a:xfrm>
              <a:off x="1715978" y="3242393"/>
              <a:ext cx="2540187" cy="12429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530587" y="3043534"/>
              <a:ext cx="3536277" cy="16309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477853" y="3633171"/>
              <a:ext cx="105830" cy="1058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35792" y="3541935"/>
              <a:ext cx="7026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A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36466" y="3541935"/>
              <a:ext cx="7026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B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83683" y="3157215"/>
              <a:ext cx="70260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j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97727" y="2818291"/>
            <a:ext cx="6947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f(</a:t>
            </a:r>
            <a:r>
              <a:rPr lang="en-US" sz="2400" dirty="0" err="1" smtClean="0">
                <a:solidFill>
                  <a:srgbClr val="FF0000"/>
                </a:solidFill>
              </a:rPr>
              <a:t>A+j</a:t>
            </a:r>
            <a:r>
              <a:rPr lang="en-US" sz="2400" dirty="0" smtClean="0">
                <a:solidFill>
                  <a:srgbClr val="FF0000"/>
                </a:solidFill>
              </a:rPr>
              <a:t>) – f(A)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¸</a:t>
            </a:r>
            <a:r>
              <a:rPr lang="en-US" sz="2400" dirty="0" smtClean="0">
                <a:solidFill>
                  <a:srgbClr val="FF0000"/>
                </a:solidFill>
              </a:rPr>
              <a:t> f(</a:t>
            </a:r>
            <a:r>
              <a:rPr lang="en-US" sz="2400" dirty="0" err="1" smtClean="0">
                <a:solidFill>
                  <a:srgbClr val="FF0000"/>
                </a:solidFill>
              </a:rPr>
              <a:t>B+j</a:t>
            </a:r>
            <a:r>
              <a:rPr lang="en-US" sz="2400" dirty="0" smtClean="0">
                <a:solidFill>
                  <a:srgbClr val="FF0000"/>
                </a:solidFill>
              </a:rPr>
              <a:t>) – f(B)   </a:t>
            </a:r>
            <a:r>
              <a:rPr lang="en-US" sz="2400" dirty="0" smtClean="0">
                <a:solidFill>
                  <a:srgbClr val="3D484D"/>
                </a:solidFill>
              </a:rPr>
              <a:t>for all </a:t>
            </a:r>
            <a:r>
              <a:rPr lang="en-US" sz="2400" dirty="0" smtClean="0">
                <a:solidFill>
                  <a:srgbClr val="FF0000"/>
                </a:solidFill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½</a:t>
            </a:r>
            <a:r>
              <a:rPr lang="en-US" sz="2400" dirty="0" smtClean="0">
                <a:solidFill>
                  <a:srgbClr val="FF0000"/>
                </a:solidFill>
              </a:rPr>
              <a:t> B, j </a:t>
            </a:r>
            <a:r>
              <a:rPr lang="en-US" sz="2400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N\B 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0113" y="4956701"/>
            <a:ext cx="78293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f(</a:t>
            </a:r>
            <a:r>
              <a:rPr lang="en-US" sz="2400" dirty="0" err="1">
                <a:solidFill>
                  <a:srgbClr val="FF0000"/>
                </a:solidFill>
              </a:rPr>
              <a:t>A+j</a:t>
            </a:r>
            <a:r>
              <a:rPr lang="en-US" sz="2400" dirty="0">
                <a:solidFill>
                  <a:srgbClr val="FF0000"/>
                </a:solidFill>
              </a:rPr>
              <a:t>) – f(A) ≥ f(</a:t>
            </a:r>
            <a:r>
              <a:rPr lang="en-US" sz="2400" dirty="0" err="1">
                <a:solidFill>
                  <a:srgbClr val="FF0000"/>
                </a:solidFill>
              </a:rPr>
              <a:t>A+i+j</a:t>
            </a:r>
            <a:r>
              <a:rPr lang="en-US" sz="2400" dirty="0">
                <a:solidFill>
                  <a:srgbClr val="FF0000"/>
                </a:solidFill>
              </a:rPr>
              <a:t>) – f(</a:t>
            </a:r>
            <a:r>
              <a:rPr lang="en-US" sz="2400" dirty="0" err="1">
                <a:solidFill>
                  <a:srgbClr val="FF0000"/>
                </a:solidFill>
              </a:rPr>
              <a:t>A+i</a:t>
            </a:r>
            <a:r>
              <a:rPr lang="en-US" sz="2400" dirty="0">
                <a:solidFill>
                  <a:srgbClr val="FF0000"/>
                </a:solidFill>
              </a:rPr>
              <a:t>)  </a:t>
            </a:r>
            <a:r>
              <a:rPr lang="en-US" sz="2400" dirty="0" smtClean="0">
                <a:solidFill>
                  <a:srgbClr val="3D484D"/>
                </a:solidFill>
              </a:rPr>
              <a:t>for all </a:t>
            </a:r>
            <a:r>
              <a:rPr lang="en-US" sz="2400" dirty="0" smtClean="0">
                <a:solidFill>
                  <a:srgbClr val="FF0000"/>
                </a:solidFill>
              </a:rPr>
              <a:t>A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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en-US" sz="2400" dirty="0"/>
              <a:t> 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, j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</a:t>
            </a:r>
            <a:r>
              <a:rPr lang="en-US" sz="2400" dirty="0">
                <a:solidFill>
                  <a:srgbClr val="FF0000"/>
                </a:solidFill>
              </a:rPr>
              <a:t> N\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5462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HEKURI@C02FM1C7DDRT3PP7" val="4154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14829</TotalTime>
  <Words>3712</Words>
  <Application>Microsoft Macintosh PowerPoint</Application>
  <PresentationFormat>On-screen Show (4:3)</PresentationFormat>
  <Paragraphs>443</Paragraphs>
  <Slides>65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Capital</vt:lpstr>
      <vt:lpstr>Algorithms for submodular objectives:  continuous extensions &amp;  dependent randomized rounding</vt:lpstr>
      <vt:lpstr>PowerPoint Presentation</vt:lpstr>
      <vt:lpstr>Combinatorial Optimization</vt:lpstr>
      <vt:lpstr>Combinatorial Optimization</vt:lpstr>
      <vt:lpstr>Examples: poly-time solvable</vt:lpstr>
      <vt:lpstr>Examples: NP-Hard</vt:lpstr>
      <vt:lpstr>Approximation Algorithms</vt:lpstr>
      <vt:lpstr>This talk</vt:lpstr>
      <vt:lpstr>Submodular Set Functions</vt:lpstr>
      <vt:lpstr>Submodular Set Functions</vt:lpstr>
      <vt:lpstr>Cut functions in graphs</vt:lpstr>
      <vt:lpstr>Coverage in Set Systems</vt:lpstr>
      <vt:lpstr>Submodular Set Functions</vt:lpstr>
      <vt:lpstr>Other examples</vt:lpstr>
      <vt:lpstr>Max-Cut</vt:lpstr>
      <vt:lpstr>Unconstrained problem</vt:lpstr>
      <vt:lpstr>Techniques</vt:lpstr>
      <vt:lpstr>Math. Programming approach</vt:lpstr>
      <vt:lpstr>Math. Programming approach</vt:lpstr>
      <vt:lpstr>Math. Programming approach</vt:lpstr>
      <vt:lpstr>Math. Programming approach</vt:lpstr>
      <vt:lpstr>Continuous extensions of f</vt:lpstr>
      <vt:lpstr>Canonical extensions: convex and concave closure</vt:lpstr>
      <vt:lpstr>Submodular f</vt:lpstr>
      <vt:lpstr>Lovasz-extension of f</vt:lpstr>
      <vt:lpstr>Properties of f»</vt:lpstr>
      <vt:lpstr>Multilinear extension of f</vt:lpstr>
      <vt:lpstr>Properties of F</vt:lpstr>
      <vt:lpstr>Maximizing F </vt:lpstr>
      <vt:lpstr>Approximately maximizing F </vt:lpstr>
      <vt:lpstr>Approximately maximizing F </vt:lpstr>
      <vt:lpstr>Math. Programming approach</vt:lpstr>
      <vt:lpstr>Rounding </vt:lpstr>
      <vt:lpstr>Rounding approach </vt:lpstr>
      <vt:lpstr>Rounding to preserve objective</vt:lpstr>
      <vt:lpstr>Maximization</vt:lpstr>
      <vt:lpstr>Maximization</vt:lpstr>
      <vt:lpstr>Max k-Coverage</vt:lpstr>
      <vt:lpstr>Greedy</vt:lpstr>
      <vt:lpstr>Matroid Rounding</vt:lpstr>
      <vt:lpstr>Rounding in Matroids</vt:lpstr>
      <vt:lpstr>Contention Resolution Schemes</vt:lpstr>
      <vt:lpstr>Rounding and CR schemes</vt:lpstr>
      <vt:lpstr>Summary for maximization</vt:lpstr>
      <vt:lpstr>Minimization</vt:lpstr>
      <vt:lpstr>Submodular-cost Vertex Cover</vt:lpstr>
      <vt:lpstr>Submodular-cost Vertex Cover</vt:lpstr>
      <vt:lpstr>Rounding</vt:lpstr>
      <vt:lpstr>Rounding Analysis</vt:lpstr>
      <vt:lpstr>Submodular-cost Set Cover</vt:lpstr>
      <vt:lpstr>A Labeling Problem</vt:lpstr>
      <vt:lpstr>A Labeling Problem</vt:lpstr>
      <vt:lpstr>A Labeling Problem</vt:lpstr>
      <vt:lpstr>Submodular Cost Allocation</vt:lpstr>
      <vt:lpstr>Labeling Problem as Submodular Cost Allocation</vt:lpstr>
      <vt:lpstr>Submodular Cost Allocation: Relaxation</vt:lpstr>
      <vt:lpstr>Relaxation</vt:lpstr>
      <vt:lpstr>Rounding</vt:lpstr>
      <vt:lpstr>Rounding</vt:lpstr>
      <vt:lpstr>Rounding</vt:lpstr>
      <vt:lpstr>Rounding</vt:lpstr>
      <vt:lpstr>Fixing</vt:lpstr>
      <vt:lpstr>Results</vt:lpstr>
      <vt:lpstr>Concluding Remarks</vt:lpstr>
      <vt:lpstr>Thanks!</vt:lpstr>
    </vt:vector>
  </TitlesOfParts>
  <Company>Univ.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Constrained Submodular Set Function Maximization</dc:title>
  <dc:creator>Office 2004 Test Drive User</dc:creator>
  <cp:lastModifiedBy>Chandra Chekuri</cp:lastModifiedBy>
  <cp:revision>513</cp:revision>
  <cp:lastPrinted>2011-05-27T03:52:31Z</cp:lastPrinted>
  <dcterms:created xsi:type="dcterms:W3CDTF">2010-05-06T15:29:55Z</dcterms:created>
  <dcterms:modified xsi:type="dcterms:W3CDTF">2012-03-23T19:51:24Z</dcterms:modified>
</cp:coreProperties>
</file>