
<file path=[Content_Types].xml><?xml version="1.0" encoding="utf-8"?>
<Types xmlns="http://schemas.openxmlformats.org/package/2006/content-types"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Default Extension="bin" ContentType="application/vnd.openxmlformats-officedocument.presentationml.printerSettings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7.xml" ContentType="application/vnd.openxmlformats-officedocument.presentationml.slide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30.xml" ContentType="application/vnd.openxmlformats-officedocument.presentationml.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Default Extension="fntdata" ContentType="application/x-fontdata"/>
  <Override PartName="/ppt/slides/slide38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Default Extension="xml" ContentType="application/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slides/slide25.xml" ContentType="application/vnd.openxmlformats-officedocument.presentationml.slide+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256" r:id="rId2"/>
    <p:sldId id="359" r:id="rId3"/>
    <p:sldId id="375" r:id="rId4"/>
    <p:sldId id="374" r:id="rId5"/>
    <p:sldId id="376" r:id="rId6"/>
    <p:sldId id="379" r:id="rId7"/>
    <p:sldId id="377" r:id="rId8"/>
    <p:sldId id="378" r:id="rId9"/>
    <p:sldId id="382" r:id="rId10"/>
    <p:sldId id="384" r:id="rId11"/>
    <p:sldId id="380" r:id="rId12"/>
    <p:sldId id="381" r:id="rId13"/>
    <p:sldId id="383" r:id="rId14"/>
    <p:sldId id="385" r:id="rId15"/>
    <p:sldId id="386" r:id="rId16"/>
    <p:sldId id="387" r:id="rId17"/>
    <p:sldId id="389" r:id="rId18"/>
    <p:sldId id="390" r:id="rId19"/>
    <p:sldId id="394" r:id="rId20"/>
    <p:sldId id="397" r:id="rId21"/>
    <p:sldId id="398" r:id="rId22"/>
    <p:sldId id="395" r:id="rId23"/>
    <p:sldId id="402" r:id="rId24"/>
    <p:sldId id="373" r:id="rId25"/>
    <p:sldId id="396" r:id="rId26"/>
    <p:sldId id="361" r:id="rId27"/>
    <p:sldId id="362" r:id="rId28"/>
    <p:sldId id="363" r:id="rId29"/>
    <p:sldId id="368" r:id="rId30"/>
    <p:sldId id="391" r:id="rId31"/>
    <p:sldId id="392" r:id="rId32"/>
    <p:sldId id="369" r:id="rId33"/>
    <p:sldId id="370" r:id="rId34"/>
    <p:sldId id="371" r:id="rId35"/>
    <p:sldId id="372" r:id="rId36"/>
    <p:sldId id="399" r:id="rId37"/>
    <p:sldId id="400" r:id="rId38"/>
    <p:sldId id="401" r:id="rId39"/>
    <p:sldId id="393" r:id="rId40"/>
  </p:sldIdLst>
  <p:sldSz cx="9144000" cy="6858000" type="screen4x3"/>
  <p:notesSz cx="6997700" cy="9271000"/>
  <p:embeddedFontLst>
    <p:embeddedFont>
      <p:font typeface="Tahoma"/>
      <p:regular r:id="rId43"/>
      <p:bold r:id="rId44"/>
    </p:embeddedFont>
    <p:embeddedFont>
      <p:font typeface="cmsy10"/>
      <p:regular r:id="rId45"/>
    </p:embeddedFont>
  </p:embeddedFontLst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1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1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1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1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encoding="windows-1252"/>
  <p:showPr showNarration="1" useTimings="0">
    <p:present/>
    <p:sldAll/>
    <p:penClr>
      <a:schemeClr val="tx1"/>
    </p:penClr>
  </p:showPr>
  <p:clrMru>
    <a:srgbClr val="969696"/>
    <a:srgbClr val="996600"/>
    <a:srgbClr val="FFFF66"/>
    <a:srgbClr val="FF33CC"/>
    <a:srgbClr val="CCCC00"/>
    <a:srgbClr val="FF6600"/>
    <a:srgbClr val="8080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32787"/>
    <p:restoredTop sz="90929"/>
  </p:normalViewPr>
  <p:slideViewPr>
    <p:cSldViewPr snapToGrid="0" snapToObjects="1">
      <p:cViewPr varScale="1">
        <p:scale>
          <a:sx n="111" d="100"/>
          <a:sy n="111" d="100"/>
        </p:scale>
        <p:origin x="-1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font" Target="fonts/font1.fntdata"/><Relationship Id="rId44" Type="http://schemas.openxmlformats.org/officeDocument/2006/relationships/font" Target="fonts/font2.fntdata"/><Relationship Id="rId45" Type="http://schemas.openxmlformats.org/officeDocument/2006/relationships/font" Target="fonts/font3.fntdata"/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-112" charset="0"/>
              </a:defRPr>
            </a:lvl1pPr>
          </a:lstStyle>
          <a:p>
            <a:fld id="{72C95AAB-6C27-F441-B72E-15FA248CF7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6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E2EA774C-DBD9-0D45-B7B8-AFD15F1F8C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42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42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42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F467B3-BCB8-6B4B-9497-86579CF76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230335-22B5-6F40-950F-D5C9F2261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225" y="155575"/>
            <a:ext cx="2043113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6125" y="155575"/>
            <a:ext cx="59817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C05650-B0DF-034D-BECD-77777F6FD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D4774F-196C-5644-87CE-4BF47C156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DFEFCB-AAF8-3148-BFF9-A57906BB7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6125" y="1873250"/>
            <a:ext cx="4011613" cy="4451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138" y="1873250"/>
            <a:ext cx="4013200" cy="4451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D204F9-0E0E-504C-BDDF-07BC7E325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A11625-F037-9D42-A6F0-4AE89B4DB6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959B2A-7B17-4A41-B879-405A81E00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669CC9-446D-1D4F-934B-7B389EBF0C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BAEDC6-A084-DE4C-89AD-78D1FE15C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74D3CA-28DD-F74A-B435-71410DD64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40" name="Rectangle 8"/>
          <p:cNvSpPr>
            <a:spLocks noChangeArrowheads="1"/>
          </p:cNvSpPr>
          <p:nvPr/>
        </p:nvSpPr>
        <p:spPr bwMode="gray">
          <a:xfrm>
            <a:off x="685800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1" lang="en-US"/>
          </a:p>
        </p:txBody>
      </p:sp>
      <p:sp>
        <p:nvSpPr>
          <p:cNvPr id="2232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46125" y="155575"/>
            <a:ext cx="81772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32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873250"/>
            <a:ext cx="8177213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32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32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32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46B981-B9D2-B841-8BBA-A020DAEFEF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-112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-112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-112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11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55000"/>
        <a:buFont typeface="Wingdings" pitchFamily="-112" charset="2"/>
        <a:buChar char="n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Orienteering and related problems:   	mini-survey and open problems</a:t>
            </a:r>
            <a:endParaRPr lang="en-US" sz="3600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87375"/>
          </a:xfrm>
        </p:spPr>
        <p:txBody>
          <a:bodyPr/>
          <a:lstStyle/>
          <a:p>
            <a:r>
              <a:rPr lang="en-US" dirty="0">
                <a:solidFill>
                  <a:schemeClr val="hlink"/>
                </a:solidFill>
              </a:rPr>
              <a:t>Chandra </a:t>
            </a:r>
            <a:r>
              <a:rPr lang="en-US" dirty="0" err="1">
                <a:solidFill>
                  <a:schemeClr val="hlink"/>
                </a:solidFill>
              </a:rPr>
              <a:t>Chekuri</a:t>
            </a:r>
            <a:endParaRPr lang="en-US" dirty="0" smtClean="0">
              <a:solidFill>
                <a:schemeClr val="hlink"/>
              </a:solidFill>
            </a:endParaRPr>
          </a:p>
          <a:p>
            <a:r>
              <a:rPr lang="en-US" sz="2400" dirty="0" smtClean="0"/>
              <a:t>University of Illinois (UIUC)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 via Min-Excess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[BCKLMM’03, BBCM’04]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Theorem: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γ</a:t>
            </a:r>
            <a:r>
              <a:rPr lang="en-US" dirty="0" smtClean="0"/>
              <a:t> approx for Min-Excess implies     		</a:t>
            </a:r>
            <a:r>
              <a:rPr lang="en-US" dirty="0" err="1" smtClean="0">
                <a:solidFill>
                  <a:srgbClr val="FF0000"/>
                </a:solidFill>
              </a:rPr>
              <a:t>ceiling(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approx for Orienteering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922928" y="3927336"/>
            <a:ext cx="7553158" cy="1454929"/>
          </a:xfrm>
          <a:custGeom>
            <a:avLst/>
            <a:gdLst>
              <a:gd name="connsiteX0" fmla="*/ 0 w 7553158"/>
              <a:gd name="connsiteY0" fmla="*/ 1214298 h 1454929"/>
              <a:gd name="connsiteX1" fmla="*/ 1056105 w 7553158"/>
              <a:gd name="connsiteY1" fmla="*/ 572613 h 1454929"/>
              <a:gd name="connsiteX2" fmla="*/ 1858210 w 7553158"/>
              <a:gd name="connsiteY2" fmla="*/ 612719 h 1454929"/>
              <a:gd name="connsiteX3" fmla="*/ 2740526 w 7553158"/>
              <a:gd name="connsiteY3" fmla="*/ 265140 h 1454929"/>
              <a:gd name="connsiteX4" fmla="*/ 3368842 w 7553158"/>
              <a:gd name="connsiteY4" fmla="*/ 813245 h 1454929"/>
              <a:gd name="connsiteX5" fmla="*/ 4705684 w 7553158"/>
              <a:gd name="connsiteY5" fmla="*/ 425561 h 1454929"/>
              <a:gd name="connsiteX6" fmla="*/ 6189579 w 7553158"/>
              <a:gd name="connsiteY6" fmla="*/ 171561 h 1454929"/>
              <a:gd name="connsiteX7" fmla="*/ 7553158 w 7553158"/>
              <a:gd name="connsiteY7" fmla="*/ 1454929 h 145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3158" h="1454929">
                <a:moveTo>
                  <a:pt x="0" y="1214298"/>
                </a:moveTo>
                <a:cubicBezTo>
                  <a:pt x="373201" y="943587"/>
                  <a:pt x="746403" y="672876"/>
                  <a:pt x="1056105" y="572613"/>
                </a:cubicBezTo>
                <a:cubicBezTo>
                  <a:pt x="1365807" y="472350"/>
                  <a:pt x="1577473" y="663964"/>
                  <a:pt x="1858210" y="612719"/>
                </a:cubicBezTo>
                <a:cubicBezTo>
                  <a:pt x="2138947" y="561474"/>
                  <a:pt x="2488754" y="231719"/>
                  <a:pt x="2740526" y="265140"/>
                </a:cubicBezTo>
                <a:cubicBezTo>
                  <a:pt x="2992298" y="298561"/>
                  <a:pt x="3041316" y="786508"/>
                  <a:pt x="3368842" y="813245"/>
                </a:cubicBezTo>
                <a:cubicBezTo>
                  <a:pt x="3696368" y="839982"/>
                  <a:pt x="4235561" y="532508"/>
                  <a:pt x="4705684" y="425561"/>
                </a:cubicBezTo>
                <a:cubicBezTo>
                  <a:pt x="5175807" y="318614"/>
                  <a:pt x="5715000" y="0"/>
                  <a:pt x="6189579" y="171561"/>
                </a:cubicBezTo>
                <a:cubicBezTo>
                  <a:pt x="6664158" y="343122"/>
                  <a:pt x="7553158" y="1454929"/>
                  <a:pt x="7553158" y="145492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12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244311" y="5421117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hlink"/>
                </a:solidFill>
              </a:rPr>
              <a:t>t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30828" y="5192517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hlink"/>
                </a:solidFill>
              </a:rPr>
              <a:t>s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69627" y="5048055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415761" y="5237803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01812" y="3927336"/>
            <a:ext cx="92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P*</a:t>
            </a: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05749" y="4469202"/>
            <a:ext cx="120650" cy="144462"/>
          </a:xfrm>
          <a:prstGeom prst="rect">
            <a:avLst/>
          </a:prstGeom>
          <a:solidFill>
            <a:srgbClr val="00E4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32928" y="4533463"/>
            <a:ext cx="120650" cy="144462"/>
          </a:xfrm>
          <a:prstGeom prst="rect">
            <a:avLst/>
          </a:prstGeom>
          <a:solidFill>
            <a:srgbClr val="00E4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366173" y="4244539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0828" y="3927336"/>
            <a:ext cx="133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γ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452635" y="4018751"/>
            <a:ext cx="651084" cy="16964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24" name="Straight Arrow Connector 23"/>
          <p:cNvCxnSpPr>
            <a:stCxn id="14" idx="3"/>
            <a:endCxn id="11" idx="1"/>
          </p:cNvCxnSpPr>
          <p:nvPr/>
        </p:nvCxnSpPr>
        <p:spPr bwMode="auto">
          <a:xfrm>
            <a:off x="4853578" y="4605694"/>
            <a:ext cx="3562183" cy="7043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27" name="Freeform 26"/>
          <p:cNvSpPr/>
          <p:nvPr/>
        </p:nvSpPr>
        <p:spPr bwMode="auto">
          <a:xfrm>
            <a:off x="2566737" y="4453912"/>
            <a:ext cx="2232526" cy="568158"/>
          </a:xfrm>
          <a:custGeom>
            <a:avLst/>
            <a:gdLst>
              <a:gd name="connsiteX0" fmla="*/ 0 w 2232526"/>
              <a:gd name="connsiteY0" fmla="*/ 118088 h 568158"/>
              <a:gd name="connsiteX1" fmla="*/ 227263 w 2232526"/>
              <a:gd name="connsiteY1" fmla="*/ 358720 h 568158"/>
              <a:gd name="connsiteX2" fmla="*/ 815474 w 2232526"/>
              <a:gd name="connsiteY2" fmla="*/ 305246 h 568158"/>
              <a:gd name="connsiteX3" fmla="*/ 855579 w 2232526"/>
              <a:gd name="connsiteY3" fmla="*/ 24509 h 568158"/>
              <a:gd name="connsiteX4" fmla="*/ 1109579 w 2232526"/>
              <a:gd name="connsiteY4" fmla="*/ 158193 h 568158"/>
              <a:gd name="connsiteX5" fmla="*/ 1136316 w 2232526"/>
              <a:gd name="connsiteY5" fmla="*/ 479035 h 568158"/>
              <a:gd name="connsiteX6" fmla="*/ 1965158 w 2232526"/>
              <a:gd name="connsiteY6" fmla="*/ 519141 h 568158"/>
              <a:gd name="connsiteX7" fmla="*/ 2232526 w 2232526"/>
              <a:gd name="connsiteY7" fmla="*/ 184930 h 56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2526" h="568158">
                <a:moveTo>
                  <a:pt x="0" y="118088"/>
                </a:moveTo>
                <a:cubicBezTo>
                  <a:pt x="45675" y="222807"/>
                  <a:pt x="91351" y="327527"/>
                  <a:pt x="227263" y="358720"/>
                </a:cubicBezTo>
                <a:cubicBezTo>
                  <a:pt x="363175" y="389913"/>
                  <a:pt x="710755" y="360948"/>
                  <a:pt x="815474" y="305246"/>
                </a:cubicBezTo>
                <a:cubicBezTo>
                  <a:pt x="920193" y="249544"/>
                  <a:pt x="806562" y="49018"/>
                  <a:pt x="855579" y="24509"/>
                </a:cubicBezTo>
                <a:cubicBezTo>
                  <a:pt x="904596" y="0"/>
                  <a:pt x="1062790" y="82439"/>
                  <a:pt x="1109579" y="158193"/>
                </a:cubicBezTo>
                <a:cubicBezTo>
                  <a:pt x="1156369" y="233947"/>
                  <a:pt x="993720" y="418877"/>
                  <a:pt x="1136316" y="479035"/>
                </a:cubicBezTo>
                <a:cubicBezTo>
                  <a:pt x="1278913" y="539193"/>
                  <a:pt x="1782456" y="568158"/>
                  <a:pt x="1965158" y="519141"/>
                </a:cubicBezTo>
                <a:cubicBezTo>
                  <a:pt x="2147860" y="470124"/>
                  <a:pt x="2232526" y="184930"/>
                  <a:pt x="2232526" y="184930"/>
                </a:cubicBezTo>
              </a:path>
            </a:pathLst>
          </a:custGeom>
          <a:noFill/>
          <a:ln w="1905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1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5749" y="5237803"/>
            <a:ext cx="3937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Υ</a:t>
            </a:r>
            <a:r>
              <a:rPr lang="en-US" dirty="0" smtClean="0"/>
              <a:t> approx Min-Excess 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Min-Excess via (approx) </a:t>
            </a:r>
            <a:r>
              <a:rPr lang="en-US" dirty="0" err="1" smtClean="0"/>
              <a:t>k</a:t>
            </a:r>
            <a:r>
              <a:rPr lang="en-US" dirty="0" smtClean="0"/>
              <a:t>-Stroll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6125" y="5446353"/>
            <a:ext cx="81772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wriggly portions have large excess: use </a:t>
            </a:r>
            <a:r>
              <a:rPr lang="en-US" dirty="0" err="1" smtClean="0"/>
              <a:t>k</a:t>
            </a:r>
            <a:r>
              <a:rPr lang="en-US" dirty="0" smtClean="0"/>
              <a:t>-stroll approx</a:t>
            </a:r>
          </a:p>
          <a:p>
            <a:r>
              <a:rPr lang="en-US" dirty="0" smtClean="0"/>
              <a:t>monotone portions: use exact algorithm</a:t>
            </a:r>
          </a:p>
          <a:p>
            <a:r>
              <a:rPr lang="en-US" dirty="0" smtClean="0"/>
              <a:t>stitch via dynamic programming 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922928" y="1515793"/>
            <a:ext cx="7818437" cy="3728072"/>
            <a:chOff x="922928" y="1515793"/>
            <a:chExt cx="7818437" cy="3728072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8157165" y="2883198"/>
              <a:ext cx="584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>
                  <a:solidFill>
                    <a:schemeClr val="hlink"/>
                  </a:solidFill>
                </a:rPr>
                <a:t>t</a:t>
              </a:r>
              <a:endParaRPr lang="en-US" dirty="0">
                <a:solidFill>
                  <a:schemeClr val="hlink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922928" y="1515793"/>
              <a:ext cx="7552735" cy="3728072"/>
              <a:chOff x="963613" y="1977457"/>
              <a:chExt cx="7552735" cy="3728072"/>
            </a:xfrm>
          </p:grpSpPr>
          <p:sp>
            <p:nvSpPr>
              <p:cNvPr id="12" name="Freeform 11"/>
              <p:cNvSpPr/>
              <p:nvPr/>
            </p:nvSpPr>
            <p:spPr bwMode="auto">
              <a:xfrm>
                <a:off x="1397001" y="2924969"/>
                <a:ext cx="6822281" cy="984250"/>
              </a:xfrm>
              <a:custGeom>
                <a:avLst/>
                <a:gdLst>
                  <a:gd name="connsiteX0" fmla="*/ 0 w 6822281"/>
                  <a:gd name="connsiteY0" fmla="*/ 496094 h 984250"/>
                  <a:gd name="connsiteX1" fmla="*/ 460375 w 6822281"/>
                  <a:gd name="connsiteY1" fmla="*/ 107156 h 984250"/>
                  <a:gd name="connsiteX2" fmla="*/ 912812 w 6822281"/>
                  <a:gd name="connsiteY2" fmla="*/ 178594 h 984250"/>
                  <a:gd name="connsiteX3" fmla="*/ 1579562 w 6822281"/>
                  <a:gd name="connsiteY3" fmla="*/ 392906 h 984250"/>
                  <a:gd name="connsiteX4" fmla="*/ 1135062 w 6822281"/>
                  <a:gd name="connsiteY4" fmla="*/ 607219 h 984250"/>
                  <a:gd name="connsiteX5" fmla="*/ 1817687 w 6822281"/>
                  <a:gd name="connsiteY5" fmla="*/ 654844 h 984250"/>
                  <a:gd name="connsiteX6" fmla="*/ 2278062 w 6822281"/>
                  <a:gd name="connsiteY6" fmla="*/ 504031 h 984250"/>
                  <a:gd name="connsiteX7" fmla="*/ 2746375 w 6822281"/>
                  <a:gd name="connsiteY7" fmla="*/ 234156 h 984250"/>
                  <a:gd name="connsiteX8" fmla="*/ 3254375 w 6822281"/>
                  <a:gd name="connsiteY8" fmla="*/ 543719 h 984250"/>
                  <a:gd name="connsiteX9" fmla="*/ 3659187 w 6822281"/>
                  <a:gd name="connsiteY9" fmla="*/ 488156 h 984250"/>
                  <a:gd name="connsiteX10" fmla="*/ 3167062 w 6822281"/>
                  <a:gd name="connsiteY10" fmla="*/ 242094 h 984250"/>
                  <a:gd name="connsiteX11" fmla="*/ 4183062 w 6822281"/>
                  <a:gd name="connsiteY11" fmla="*/ 67469 h 984250"/>
                  <a:gd name="connsiteX12" fmla="*/ 4246562 w 6822281"/>
                  <a:gd name="connsiteY12" fmla="*/ 646906 h 984250"/>
                  <a:gd name="connsiteX13" fmla="*/ 2833687 w 6822281"/>
                  <a:gd name="connsiteY13" fmla="*/ 829469 h 984250"/>
                  <a:gd name="connsiteX14" fmla="*/ 5056187 w 6822281"/>
                  <a:gd name="connsiteY14" fmla="*/ 916781 h 984250"/>
                  <a:gd name="connsiteX15" fmla="*/ 5969000 w 6822281"/>
                  <a:gd name="connsiteY15" fmla="*/ 424656 h 984250"/>
                  <a:gd name="connsiteX16" fmla="*/ 6699250 w 6822281"/>
                  <a:gd name="connsiteY16" fmla="*/ 305594 h 984250"/>
                  <a:gd name="connsiteX17" fmla="*/ 6707187 w 6822281"/>
                  <a:gd name="connsiteY17" fmla="*/ 305594 h 98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822281" h="984250">
                    <a:moveTo>
                      <a:pt x="0" y="496094"/>
                    </a:moveTo>
                    <a:cubicBezTo>
                      <a:pt x="154120" y="328083"/>
                      <a:pt x="308240" y="160073"/>
                      <a:pt x="460375" y="107156"/>
                    </a:cubicBezTo>
                    <a:cubicBezTo>
                      <a:pt x="612510" y="54239"/>
                      <a:pt x="726281" y="130969"/>
                      <a:pt x="912812" y="178594"/>
                    </a:cubicBezTo>
                    <a:cubicBezTo>
                      <a:pt x="1099343" y="226219"/>
                      <a:pt x="1542520" y="321469"/>
                      <a:pt x="1579562" y="392906"/>
                    </a:cubicBezTo>
                    <a:cubicBezTo>
                      <a:pt x="1616604" y="464344"/>
                      <a:pt x="1095374" y="563563"/>
                      <a:pt x="1135062" y="607219"/>
                    </a:cubicBezTo>
                    <a:cubicBezTo>
                      <a:pt x="1174750" y="650875"/>
                      <a:pt x="1627187" y="672042"/>
                      <a:pt x="1817687" y="654844"/>
                    </a:cubicBezTo>
                    <a:cubicBezTo>
                      <a:pt x="2008187" y="637646"/>
                      <a:pt x="2123281" y="574146"/>
                      <a:pt x="2278062" y="504031"/>
                    </a:cubicBezTo>
                    <a:cubicBezTo>
                      <a:pt x="2432843" y="433916"/>
                      <a:pt x="2583656" y="227541"/>
                      <a:pt x="2746375" y="234156"/>
                    </a:cubicBezTo>
                    <a:cubicBezTo>
                      <a:pt x="2909094" y="240771"/>
                      <a:pt x="3102240" y="501386"/>
                      <a:pt x="3254375" y="543719"/>
                    </a:cubicBezTo>
                    <a:cubicBezTo>
                      <a:pt x="3406510" y="586052"/>
                      <a:pt x="3673739" y="538427"/>
                      <a:pt x="3659187" y="488156"/>
                    </a:cubicBezTo>
                    <a:cubicBezTo>
                      <a:pt x="3644635" y="437885"/>
                      <a:pt x="3079750" y="312209"/>
                      <a:pt x="3167062" y="242094"/>
                    </a:cubicBezTo>
                    <a:cubicBezTo>
                      <a:pt x="3254375" y="171980"/>
                      <a:pt x="4003145" y="0"/>
                      <a:pt x="4183062" y="67469"/>
                    </a:cubicBezTo>
                    <a:cubicBezTo>
                      <a:pt x="4362979" y="134938"/>
                      <a:pt x="4471458" y="519906"/>
                      <a:pt x="4246562" y="646906"/>
                    </a:cubicBezTo>
                    <a:cubicBezTo>
                      <a:pt x="4021666" y="773906"/>
                      <a:pt x="2698750" y="784490"/>
                      <a:pt x="2833687" y="829469"/>
                    </a:cubicBezTo>
                    <a:cubicBezTo>
                      <a:pt x="2968625" y="874448"/>
                      <a:pt x="4533635" y="984250"/>
                      <a:pt x="5056187" y="916781"/>
                    </a:cubicBezTo>
                    <a:cubicBezTo>
                      <a:pt x="5578739" y="849312"/>
                      <a:pt x="5695156" y="526520"/>
                      <a:pt x="5969000" y="424656"/>
                    </a:cubicBezTo>
                    <a:cubicBezTo>
                      <a:pt x="6242844" y="322792"/>
                      <a:pt x="6576219" y="325438"/>
                      <a:pt x="6699250" y="305594"/>
                    </a:cubicBezTo>
                    <a:cubicBezTo>
                      <a:pt x="6822281" y="285750"/>
                      <a:pt x="6707187" y="305594"/>
                      <a:pt x="6707187" y="305594"/>
                    </a:cubicBezTo>
                  </a:path>
                </a:pathLst>
              </a:custGeom>
              <a:noFill/>
              <a:ln w="222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112" charset="0"/>
                </a:endParaRPr>
              </a:p>
            </p:txBody>
          </p:sp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963613" y="3514725"/>
                <a:ext cx="584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hlink"/>
                    </a:solidFill>
                  </a:rPr>
                  <a:t>s</a:t>
                </a:r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336676" y="3365500"/>
                <a:ext cx="120650" cy="14446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8077200" y="3200400"/>
                <a:ext cx="120650" cy="14446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 rot="10800000" flipH="1">
                <a:off x="1336676" y="2439122"/>
                <a:ext cx="6861174" cy="8731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>
                <a:off x="2025629" y="3428206"/>
                <a:ext cx="98425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rot="5400000">
                <a:off x="2483258" y="3421856"/>
                <a:ext cx="98425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 rot="5400000">
                <a:off x="3718856" y="3421856"/>
                <a:ext cx="98425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rot="5400000">
                <a:off x="5309117" y="3416300"/>
                <a:ext cx="98425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3309545" y="4517563"/>
                <a:ext cx="1622995" cy="461665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wriggly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518548" y="5243864"/>
                <a:ext cx="29059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monotone</a:t>
                </a:r>
                <a:endParaRPr lang="en-US" dirty="0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 rot="10800000">
                <a:off x="2768657" y="3971925"/>
                <a:ext cx="720765" cy="54563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 bwMode="auto">
              <a:xfrm flipV="1">
                <a:off x="4211775" y="3971925"/>
                <a:ext cx="720765" cy="54563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 bwMode="auto">
              <a:xfrm rot="16200000" flipV="1">
                <a:off x="1366125" y="3841332"/>
                <a:ext cx="1878364" cy="92669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 bwMode="auto">
              <a:xfrm flipV="1">
                <a:off x="4211775" y="3909219"/>
                <a:ext cx="2721305" cy="133464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 bwMode="auto">
              <a:xfrm rot="5400000" flipH="1" flipV="1">
                <a:off x="2453016" y="4207459"/>
                <a:ext cx="1559566" cy="51324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02036" y="1977457"/>
                <a:ext cx="2714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distance from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s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372484" y="2442171"/>
              <a:ext cx="9266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P*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Min-Excess via (approx) </a:t>
            </a:r>
            <a:r>
              <a:rPr lang="en-US" dirty="0" err="1" smtClean="0"/>
              <a:t>k</a:t>
            </a:r>
            <a:r>
              <a:rPr lang="en-US" dirty="0" smtClean="0"/>
              <a:t>-Stroll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157165" y="2883198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hlink"/>
                </a:solidFill>
              </a:rPr>
              <a:t>t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356316" y="2463305"/>
            <a:ext cx="6822281" cy="984250"/>
          </a:xfrm>
          <a:custGeom>
            <a:avLst/>
            <a:gdLst>
              <a:gd name="connsiteX0" fmla="*/ 0 w 6822281"/>
              <a:gd name="connsiteY0" fmla="*/ 496094 h 984250"/>
              <a:gd name="connsiteX1" fmla="*/ 460375 w 6822281"/>
              <a:gd name="connsiteY1" fmla="*/ 107156 h 984250"/>
              <a:gd name="connsiteX2" fmla="*/ 912812 w 6822281"/>
              <a:gd name="connsiteY2" fmla="*/ 178594 h 984250"/>
              <a:gd name="connsiteX3" fmla="*/ 1579562 w 6822281"/>
              <a:gd name="connsiteY3" fmla="*/ 392906 h 984250"/>
              <a:gd name="connsiteX4" fmla="*/ 1135062 w 6822281"/>
              <a:gd name="connsiteY4" fmla="*/ 607219 h 984250"/>
              <a:gd name="connsiteX5" fmla="*/ 1817687 w 6822281"/>
              <a:gd name="connsiteY5" fmla="*/ 654844 h 984250"/>
              <a:gd name="connsiteX6" fmla="*/ 2278062 w 6822281"/>
              <a:gd name="connsiteY6" fmla="*/ 504031 h 984250"/>
              <a:gd name="connsiteX7" fmla="*/ 2746375 w 6822281"/>
              <a:gd name="connsiteY7" fmla="*/ 234156 h 984250"/>
              <a:gd name="connsiteX8" fmla="*/ 3254375 w 6822281"/>
              <a:gd name="connsiteY8" fmla="*/ 543719 h 984250"/>
              <a:gd name="connsiteX9" fmla="*/ 3659187 w 6822281"/>
              <a:gd name="connsiteY9" fmla="*/ 488156 h 984250"/>
              <a:gd name="connsiteX10" fmla="*/ 3167062 w 6822281"/>
              <a:gd name="connsiteY10" fmla="*/ 242094 h 984250"/>
              <a:gd name="connsiteX11" fmla="*/ 4183062 w 6822281"/>
              <a:gd name="connsiteY11" fmla="*/ 67469 h 984250"/>
              <a:gd name="connsiteX12" fmla="*/ 4246562 w 6822281"/>
              <a:gd name="connsiteY12" fmla="*/ 646906 h 984250"/>
              <a:gd name="connsiteX13" fmla="*/ 2833687 w 6822281"/>
              <a:gd name="connsiteY13" fmla="*/ 829469 h 984250"/>
              <a:gd name="connsiteX14" fmla="*/ 5056187 w 6822281"/>
              <a:gd name="connsiteY14" fmla="*/ 916781 h 984250"/>
              <a:gd name="connsiteX15" fmla="*/ 5969000 w 6822281"/>
              <a:gd name="connsiteY15" fmla="*/ 424656 h 984250"/>
              <a:gd name="connsiteX16" fmla="*/ 6699250 w 6822281"/>
              <a:gd name="connsiteY16" fmla="*/ 305594 h 984250"/>
              <a:gd name="connsiteX17" fmla="*/ 6707187 w 6822281"/>
              <a:gd name="connsiteY17" fmla="*/ 305594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22281" h="984250">
                <a:moveTo>
                  <a:pt x="0" y="496094"/>
                </a:moveTo>
                <a:cubicBezTo>
                  <a:pt x="154120" y="328083"/>
                  <a:pt x="308240" y="160073"/>
                  <a:pt x="460375" y="107156"/>
                </a:cubicBezTo>
                <a:cubicBezTo>
                  <a:pt x="612510" y="54239"/>
                  <a:pt x="726281" y="130969"/>
                  <a:pt x="912812" y="178594"/>
                </a:cubicBezTo>
                <a:cubicBezTo>
                  <a:pt x="1099343" y="226219"/>
                  <a:pt x="1542520" y="321469"/>
                  <a:pt x="1579562" y="392906"/>
                </a:cubicBezTo>
                <a:cubicBezTo>
                  <a:pt x="1616604" y="464344"/>
                  <a:pt x="1095374" y="563563"/>
                  <a:pt x="1135062" y="607219"/>
                </a:cubicBezTo>
                <a:cubicBezTo>
                  <a:pt x="1174750" y="650875"/>
                  <a:pt x="1627187" y="672042"/>
                  <a:pt x="1817687" y="654844"/>
                </a:cubicBezTo>
                <a:cubicBezTo>
                  <a:pt x="2008187" y="637646"/>
                  <a:pt x="2123281" y="574146"/>
                  <a:pt x="2278062" y="504031"/>
                </a:cubicBezTo>
                <a:cubicBezTo>
                  <a:pt x="2432843" y="433916"/>
                  <a:pt x="2583656" y="227541"/>
                  <a:pt x="2746375" y="234156"/>
                </a:cubicBezTo>
                <a:cubicBezTo>
                  <a:pt x="2909094" y="240771"/>
                  <a:pt x="3102240" y="501386"/>
                  <a:pt x="3254375" y="543719"/>
                </a:cubicBezTo>
                <a:cubicBezTo>
                  <a:pt x="3406510" y="586052"/>
                  <a:pt x="3673739" y="538427"/>
                  <a:pt x="3659187" y="488156"/>
                </a:cubicBezTo>
                <a:cubicBezTo>
                  <a:pt x="3644635" y="437885"/>
                  <a:pt x="3079750" y="312209"/>
                  <a:pt x="3167062" y="242094"/>
                </a:cubicBezTo>
                <a:cubicBezTo>
                  <a:pt x="3254375" y="171980"/>
                  <a:pt x="4003145" y="0"/>
                  <a:pt x="4183062" y="67469"/>
                </a:cubicBezTo>
                <a:cubicBezTo>
                  <a:pt x="4362979" y="134938"/>
                  <a:pt x="4471458" y="519906"/>
                  <a:pt x="4246562" y="646906"/>
                </a:cubicBezTo>
                <a:cubicBezTo>
                  <a:pt x="4021666" y="773906"/>
                  <a:pt x="2698750" y="784490"/>
                  <a:pt x="2833687" y="829469"/>
                </a:cubicBezTo>
                <a:cubicBezTo>
                  <a:pt x="2968625" y="874448"/>
                  <a:pt x="4533635" y="984250"/>
                  <a:pt x="5056187" y="916781"/>
                </a:cubicBezTo>
                <a:cubicBezTo>
                  <a:pt x="5578739" y="849312"/>
                  <a:pt x="5695156" y="526520"/>
                  <a:pt x="5969000" y="424656"/>
                </a:cubicBezTo>
                <a:cubicBezTo>
                  <a:pt x="6242844" y="322792"/>
                  <a:pt x="6576219" y="325438"/>
                  <a:pt x="6699250" y="305594"/>
                </a:cubicBezTo>
                <a:cubicBezTo>
                  <a:pt x="6822281" y="285750"/>
                  <a:pt x="6707187" y="305594"/>
                  <a:pt x="6707187" y="305594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1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2928" y="3053061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95991" y="2903836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036515" y="2738736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 flipH="1">
            <a:off x="1295991" y="1977458"/>
            <a:ext cx="6861174" cy="87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 rot="5400000">
            <a:off x="1984944" y="2966542"/>
            <a:ext cx="98425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2442573" y="2960192"/>
            <a:ext cx="98425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>
            <a:off x="3678171" y="2960192"/>
            <a:ext cx="98425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5268432" y="2954636"/>
            <a:ext cx="98425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268860" y="4055899"/>
            <a:ext cx="1622995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wriggly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77863" y="4782200"/>
            <a:ext cx="290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monotone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 rot="10800000">
            <a:off x="2727972" y="3510261"/>
            <a:ext cx="720765" cy="5456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 bwMode="auto">
          <a:xfrm flipV="1">
            <a:off x="4171090" y="3510261"/>
            <a:ext cx="720765" cy="5456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 rot="16200000" flipV="1">
            <a:off x="1325440" y="3379668"/>
            <a:ext cx="1878364" cy="92669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4171090" y="3447555"/>
            <a:ext cx="2721305" cy="133464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2412331" y="3745795"/>
            <a:ext cx="1559566" cy="51324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761351" y="1515793"/>
            <a:ext cx="271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 from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6125" y="5446353"/>
            <a:ext cx="8177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[BCKLMM’03]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Theorem: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/>
              <a:t> approx for </a:t>
            </a:r>
            <a:r>
              <a:rPr lang="en-US" dirty="0" err="1" smtClean="0"/>
              <a:t>k</a:t>
            </a:r>
            <a:r>
              <a:rPr lang="en-US" dirty="0" smtClean="0"/>
              <a:t>-Stroll implies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for min-excess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72484" y="2442171"/>
            <a:ext cx="92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</a:t>
            </a:r>
            <a:r>
              <a:rPr lang="en-US" dirty="0" smtClean="0"/>
              <a:t>-Stroll and Orienteering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[BCKLMM’03]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Theorem: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/>
              <a:t> approx for </a:t>
            </a:r>
            <a:r>
              <a:rPr lang="en-US" dirty="0" err="1" smtClean="0"/>
              <a:t>k</a:t>
            </a:r>
            <a:r>
              <a:rPr lang="en-US" dirty="0" smtClean="0"/>
              <a:t>-Stroll implies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approx for Orienteering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</a:t>
            </a:r>
            <a:r>
              <a:rPr lang="en-US" dirty="0" err="1" smtClean="0"/>
              <a:t>k</a:t>
            </a:r>
            <a:r>
              <a:rPr lang="en-US" dirty="0" smtClean="0"/>
              <a:t>-Stroll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Undir</a:t>
            </a:r>
            <a:r>
              <a:rPr lang="en-US" dirty="0" smtClean="0"/>
              <a:t> graphs: </a:t>
            </a:r>
            <a:r>
              <a:rPr lang="en-US" dirty="0" smtClean="0">
                <a:solidFill>
                  <a:srgbClr val="FF0000"/>
                </a:solidFill>
              </a:rPr>
              <a:t>(2+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rgbClr val="008000"/>
                </a:solidFill>
              </a:rPr>
              <a:t>[Chaudhuri-Godfrey-Rao-Talwar’03]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Directed graphs: ??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57157" y="4186471"/>
            <a:ext cx="6336632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Is there a non-trivial approx. for dir </a:t>
            </a:r>
            <a:r>
              <a:rPr lang="en-US" dirty="0" err="1" smtClean="0">
                <a:solidFill>
                  <a:srgbClr val="660066"/>
                </a:solidFill>
              </a:rPr>
              <a:t>k</a:t>
            </a:r>
            <a:r>
              <a:rPr lang="en-US" dirty="0" smtClean="0">
                <a:solidFill>
                  <a:srgbClr val="660066"/>
                </a:solidFill>
              </a:rPr>
              <a:t>-Stroll?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Is the problem very hard?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</a:t>
            </a:r>
            <a:r>
              <a:rPr lang="en-US" dirty="0" err="1" smtClean="0"/>
              <a:t>k</a:t>
            </a:r>
            <a:r>
              <a:rPr lang="en-US" dirty="0" smtClean="0"/>
              <a:t>-Stroll in dir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asymmetric TSP Path problem (ATSPP)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O(√n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approx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[Lam-Newman’05]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O(log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approx </a:t>
            </a:r>
            <a:r>
              <a:rPr lang="en-US" dirty="0" smtClean="0">
                <a:solidFill>
                  <a:srgbClr val="008000"/>
                </a:solidFill>
              </a:rPr>
              <a:t>[C-Pal’06]</a:t>
            </a:r>
          </a:p>
          <a:p>
            <a:r>
              <a:rPr lang="en-US" dirty="0" err="1" smtClean="0"/>
              <a:t>Bicriteria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approx: output path with </a:t>
            </a:r>
            <a:r>
              <a:rPr lang="en-US" dirty="0" err="1" smtClean="0">
                <a:solidFill>
                  <a:srgbClr val="FF0000"/>
                </a:solidFill>
              </a:rPr>
              <a:t>k/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vertices and cost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 OPT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(O(log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, O(1)) </a:t>
            </a:r>
            <a:r>
              <a:rPr lang="en-US" dirty="0" smtClean="0"/>
              <a:t>approx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[C-Korula-Pal’08] [Nagarajan-Ravi’07] </a:t>
            </a:r>
            <a:r>
              <a:rPr lang="en-US" sz="2000" i="1" dirty="0" smtClean="0"/>
              <a:t>(different approaches)</a:t>
            </a:r>
            <a:endParaRPr lang="en-US" i="1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Bi-criteria approx sufficient for Orienteering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74030" y="5663750"/>
            <a:ext cx="5124727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Improve </a:t>
            </a:r>
            <a:r>
              <a:rPr lang="en-US" dirty="0" err="1" smtClean="0">
                <a:solidFill>
                  <a:srgbClr val="660066"/>
                </a:solidFill>
              </a:rPr>
              <a:t>k</a:t>
            </a:r>
            <a:r>
              <a:rPr lang="en-US" dirty="0" smtClean="0">
                <a:solidFill>
                  <a:srgbClr val="660066"/>
                </a:solidFill>
              </a:rPr>
              <a:t>-Stroll bi-criteria approx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 with Time-Windows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Orienteering-TW</a:t>
            </a:r>
          </a:p>
          <a:p>
            <a:r>
              <a:rPr lang="en-US" dirty="0" smtClean="0"/>
              <a:t>Each node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has a time window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R(v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D(v</a:t>
            </a:r>
            <a:r>
              <a:rPr lang="en-US" dirty="0" smtClean="0">
                <a:solidFill>
                  <a:srgbClr val="FF0000"/>
                </a:solidFill>
              </a:rPr>
              <a:t>)]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counted only if it is visited in its window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Deadline-TSP: </a:t>
            </a:r>
            <a:r>
              <a:rPr lang="en-US" dirty="0" err="1" smtClean="0">
                <a:solidFill>
                  <a:srgbClr val="FF0000"/>
                </a:solidFill>
              </a:rPr>
              <a:t>R(v</a:t>
            </a:r>
            <a:r>
              <a:rPr lang="en-US" dirty="0" smtClean="0">
                <a:solidFill>
                  <a:srgbClr val="FF0000"/>
                </a:solidFill>
              </a:rPr>
              <a:t>) = 0 </a:t>
            </a:r>
            <a:r>
              <a:rPr lang="en-US" dirty="0" smtClean="0"/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Goal: </a:t>
            </a:r>
            <a:r>
              <a:rPr lang="en-US" dirty="0" smtClean="0"/>
              <a:t>Find </a:t>
            </a:r>
            <a:r>
              <a:rPr lang="en-US" dirty="0" err="1" smtClean="0">
                <a:solidFill>
                  <a:srgbClr val="FF0000"/>
                </a:solidFill>
              </a:rPr>
              <a:t>s-t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walk to max # of nodes visited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 with Time-Windows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[Bansal-Blum-Chawla-Meyerson’04]</a:t>
            </a:r>
          </a:p>
          <a:p>
            <a:pPr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approx for Orienteering implies </a:t>
            </a:r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O(</a:t>
            </a:r>
            <a:r>
              <a:rPr lang="en-US" sz="24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 log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approx for Deadline-TSP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O(</a:t>
            </a:r>
            <a:r>
              <a:rPr lang="en-US" sz="24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 log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rgbClr val="000000"/>
                </a:solidFill>
              </a:rPr>
              <a:t>approx for Orienteering-TW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 = O(1) </a:t>
            </a:r>
            <a:r>
              <a:rPr lang="en-US" sz="2400" dirty="0" smtClean="0">
                <a:solidFill>
                  <a:srgbClr val="000000"/>
                </a:solidFill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</a:rPr>
              <a:t>undir</a:t>
            </a:r>
            <a:r>
              <a:rPr lang="en-US" sz="2400" dirty="0" smtClean="0">
                <a:solidFill>
                  <a:srgbClr val="000000"/>
                </a:solidFill>
              </a:rPr>
              <a:t> and </a:t>
            </a:r>
            <a:r>
              <a:rPr lang="en-US" sz="24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 = O(log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rgbClr val="000000"/>
                </a:solidFill>
              </a:rPr>
              <a:t>in dir graphs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 with Time-Windows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Evidence for conjecture: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O(log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approx in quasi-poly time even in directed graphs. </a:t>
            </a:r>
            <a:r>
              <a:rPr lang="en-US" dirty="0" smtClean="0">
                <a:solidFill>
                  <a:srgbClr val="008000"/>
                </a:solidFill>
              </a:rPr>
              <a:t>[C-Pal’05]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 log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approx </a:t>
            </a:r>
            <a:r>
              <a:rPr lang="en-US" dirty="0" smtClean="0">
                <a:solidFill>
                  <a:srgbClr val="008000"/>
                </a:solidFill>
              </a:rPr>
              <a:t>[C-Korula’07] </a:t>
            </a:r>
            <a:r>
              <a:rPr lang="en-US" dirty="0" smtClean="0">
                <a:solidFill>
                  <a:srgbClr val="000000"/>
                </a:solidFill>
              </a:rPr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dirty="0" smtClean="0">
                <a:solidFill>
                  <a:srgbClr val="000000"/>
                </a:solidFill>
              </a:rPr>
              <a:t> is  max window length assuming integer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126" y="1884692"/>
            <a:ext cx="7731452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Conjecture: there is an </a:t>
            </a:r>
            <a:r>
              <a:rPr lang="en-US" dirty="0" err="1" smtClean="0">
                <a:solidFill>
                  <a:srgbClr val="660066"/>
                </a:solidFill>
              </a:rPr>
              <a:t>O(log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n</a:t>
            </a:r>
            <a:r>
              <a:rPr lang="en-US" dirty="0" smtClean="0">
                <a:solidFill>
                  <a:srgbClr val="660066"/>
                </a:solidFill>
              </a:rPr>
              <a:t>) approx for Orient-TW 	  	        in undirected graphs</a:t>
            </a: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Is the problem </a:t>
            </a:r>
            <a:r>
              <a:rPr lang="en-US" dirty="0" smtClean="0">
                <a:solidFill>
                  <a:srgbClr val="660066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dirty="0" smtClean="0">
                <a:solidFill>
                  <a:srgbClr val="660066"/>
                </a:solidFill>
              </a:rPr>
              <a:t>(1)-factor hard in directed graphs? 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 with Time-Windows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[C-Korula’07] </a:t>
            </a:r>
          </a:p>
          <a:p>
            <a:pPr>
              <a:buNone/>
            </a:pPr>
            <a:r>
              <a:rPr lang="en-US" dirty="0" smtClean="0"/>
              <a:t>Two simple algorithms: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 log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approx assume integer data and is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is max window length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max(log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log (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dirty="0" err="1" smtClean="0">
                <a:solidFill>
                  <a:srgbClr val="FF0000"/>
                </a:solidFill>
              </a:rPr>
              <a:t>/L</a:t>
            </a:r>
            <a:r>
              <a:rPr lang="en-US" baseline="-25000" dirty="0" err="1" smtClean="0">
                <a:solidFill>
                  <a:srgbClr val="FF0000"/>
                </a:solidFill>
              </a:rPr>
              <a:t>min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Difficult case: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dirty="0" err="1" smtClean="0">
                <a:solidFill>
                  <a:srgbClr val="FF0000"/>
                </a:solidFill>
              </a:rPr>
              <a:t>/L</a:t>
            </a:r>
            <a:r>
              <a:rPr lang="en-US" baseline="-25000" dirty="0" err="1" smtClean="0">
                <a:solidFill>
                  <a:srgbClr val="FF0000"/>
                </a:solidFill>
              </a:rPr>
              <a:t>min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is super-poly in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Orienteering</a:t>
            </a:r>
            <a:endParaRPr lang="en-US" sz="3600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Input: </a:t>
            </a:r>
            <a:r>
              <a:rPr lang="en-US" dirty="0" smtClean="0"/>
              <a:t>Graph (</a:t>
            </a:r>
            <a:r>
              <a:rPr lang="en-US" dirty="0" err="1" smtClean="0"/>
              <a:t>undir</a:t>
            </a:r>
            <a:r>
              <a:rPr lang="en-US" dirty="0" smtClean="0"/>
              <a:t> or dir) </a:t>
            </a:r>
            <a:r>
              <a:rPr lang="en-US" dirty="0" smtClean="0">
                <a:solidFill>
                  <a:schemeClr val="hlink"/>
                </a:solidFill>
              </a:rPr>
              <a:t>G</a:t>
            </a:r>
            <a:r>
              <a:rPr lang="en-US" dirty="0"/>
              <a:t>, nodes </a:t>
            </a:r>
            <a:r>
              <a:rPr lang="en-US" dirty="0" err="1">
                <a:solidFill>
                  <a:schemeClr val="hlink"/>
                </a:solidFill>
              </a:rPr>
              <a:t>s</a:t>
            </a:r>
            <a:r>
              <a:rPr lang="en-US" dirty="0" smtClean="0">
                <a:solidFill>
                  <a:schemeClr val="hlink"/>
                </a:solidFill>
              </a:rPr>
              <a:t>, </a:t>
            </a:r>
            <a:r>
              <a:rPr lang="en-US" dirty="0" err="1" smtClean="0">
                <a:solidFill>
                  <a:schemeClr val="hlink"/>
                </a:solidFill>
              </a:rPr>
              <a:t>t</a:t>
            </a:r>
            <a:r>
              <a:rPr lang="en-US" dirty="0" smtClean="0"/>
              <a:t>  </a:t>
            </a:r>
            <a:r>
              <a:rPr lang="en-US" dirty="0"/>
              <a:t>and</a:t>
            </a:r>
            <a:r>
              <a:rPr lang="en-US" dirty="0" smtClean="0"/>
              <a:t> 	 		budget </a:t>
            </a:r>
            <a:r>
              <a:rPr lang="en-US" dirty="0">
                <a:solidFill>
                  <a:schemeClr val="hlink"/>
                </a:solidFill>
              </a:rPr>
              <a:t>B</a:t>
            </a:r>
          </a:p>
          <a:p>
            <a:pPr>
              <a:buFont typeface="Wingdings" pitchFamily="-112" charset="2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buFont typeface="Wingdings" pitchFamily="-112" charset="2"/>
              <a:buNone/>
            </a:pPr>
            <a:r>
              <a:rPr lang="en-US" dirty="0">
                <a:solidFill>
                  <a:srgbClr val="800000"/>
                </a:solidFill>
              </a:rPr>
              <a:t>Goal: </a:t>
            </a:r>
            <a:r>
              <a:rPr lang="en-US" dirty="0"/>
              <a:t>find </a:t>
            </a:r>
            <a:r>
              <a:rPr lang="en-US" dirty="0" err="1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msy10" pitchFamily="-112" charset="0"/>
              </a:rPr>
              <a:t>!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dirty="0"/>
              <a:t> walk/path </a:t>
            </a:r>
            <a:r>
              <a:rPr lang="en-US" dirty="0">
                <a:solidFill>
                  <a:schemeClr val="hlink"/>
                </a:solidFill>
              </a:rPr>
              <a:t>P</a:t>
            </a:r>
            <a:r>
              <a:rPr lang="en-US" dirty="0"/>
              <a:t> of length </a:t>
            </a:r>
            <a:r>
              <a:rPr lang="en-US" b="1" dirty="0">
                <a:solidFill>
                  <a:schemeClr val="hlink"/>
                </a:solidFill>
                <a:latin typeface="cmsy10" pitchFamily="-112" charset="0"/>
              </a:rPr>
              <a:t>·</a:t>
            </a:r>
            <a:r>
              <a:rPr lang="en-US" dirty="0">
                <a:solidFill>
                  <a:schemeClr val="hlink"/>
                </a:solidFill>
              </a:rPr>
              <a:t> B</a:t>
            </a:r>
            <a:r>
              <a:rPr lang="en-US" dirty="0"/>
              <a:t> that maximizes number of nodes in </a:t>
            </a:r>
            <a:r>
              <a:rPr lang="en-US" dirty="0">
                <a:solidFill>
                  <a:schemeClr val="hlink"/>
                </a:solidFill>
              </a:rPr>
              <a:t>P</a:t>
            </a:r>
          </a:p>
          <a:p>
            <a:pPr>
              <a:buFont typeface="Wingdings" pitchFamily="-112" charset="2"/>
              <a:buNone/>
            </a:pPr>
            <a:endParaRPr lang="en-US" dirty="0"/>
          </a:p>
          <a:p>
            <a:pPr>
              <a:buFont typeface="Wingdings" pitchFamily="-112" charset="2"/>
              <a:buNone/>
            </a:pPr>
            <a:endParaRPr lang="en-US" dirty="0"/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2828925" y="5011738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3810000" y="4470400"/>
            <a:ext cx="134938" cy="1317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2" name="Rectangle 6"/>
          <p:cNvSpPr>
            <a:spLocks noChangeArrowheads="1"/>
          </p:cNvSpPr>
          <p:nvPr/>
        </p:nvSpPr>
        <p:spPr bwMode="auto">
          <a:xfrm>
            <a:off x="4884738" y="4470400"/>
            <a:ext cx="134937" cy="1317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5984875" y="5065713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auto">
          <a:xfrm>
            <a:off x="3438525" y="5621338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4537075" y="5784850"/>
            <a:ext cx="134938" cy="1317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6" name="Line 10"/>
          <p:cNvSpPr>
            <a:spLocks noChangeShapeType="1"/>
          </p:cNvSpPr>
          <p:nvPr/>
        </p:nvSpPr>
        <p:spPr bwMode="auto">
          <a:xfrm>
            <a:off x="3940175" y="45450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7" name="Line 11"/>
          <p:cNvSpPr>
            <a:spLocks noChangeShapeType="1"/>
          </p:cNvSpPr>
          <p:nvPr/>
        </p:nvSpPr>
        <p:spPr bwMode="auto">
          <a:xfrm>
            <a:off x="5006975" y="4545013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8" name="Line 12"/>
          <p:cNvSpPr>
            <a:spLocks noChangeShapeType="1"/>
          </p:cNvSpPr>
          <p:nvPr/>
        </p:nvSpPr>
        <p:spPr bwMode="auto">
          <a:xfrm flipV="1">
            <a:off x="2949575" y="4545013"/>
            <a:ext cx="83820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9" name="Line 13"/>
          <p:cNvSpPr>
            <a:spLocks noChangeShapeType="1"/>
          </p:cNvSpPr>
          <p:nvPr/>
        </p:nvSpPr>
        <p:spPr bwMode="auto">
          <a:xfrm>
            <a:off x="2949575" y="5154613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0" name="Line 14"/>
          <p:cNvSpPr>
            <a:spLocks noChangeShapeType="1"/>
          </p:cNvSpPr>
          <p:nvPr/>
        </p:nvSpPr>
        <p:spPr bwMode="auto">
          <a:xfrm>
            <a:off x="3559175" y="5688013"/>
            <a:ext cx="990600" cy="152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1" name="Line 15"/>
          <p:cNvSpPr>
            <a:spLocks noChangeShapeType="1"/>
          </p:cNvSpPr>
          <p:nvPr/>
        </p:nvSpPr>
        <p:spPr bwMode="auto">
          <a:xfrm flipV="1">
            <a:off x="4625975" y="5154613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2" name="Line 16"/>
          <p:cNvSpPr>
            <a:spLocks noChangeShapeType="1"/>
          </p:cNvSpPr>
          <p:nvPr/>
        </p:nvSpPr>
        <p:spPr bwMode="auto">
          <a:xfrm flipH="1">
            <a:off x="4625975" y="4621213"/>
            <a:ext cx="304800" cy="11636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3" name="Line 17"/>
          <p:cNvSpPr>
            <a:spLocks noChangeShapeType="1"/>
          </p:cNvSpPr>
          <p:nvPr/>
        </p:nvSpPr>
        <p:spPr bwMode="auto">
          <a:xfrm flipV="1">
            <a:off x="3482975" y="4602163"/>
            <a:ext cx="1371600" cy="10096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4" name="Text Box 18"/>
          <p:cNvSpPr txBox="1">
            <a:spLocks noChangeArrowheads="1"/>
          </p:cNvSpPr>
          <p:nvPr/>
        </p:nvSpPr>
        <p:spPr bwMode="auto">
          <a:xfrm>
            <a:off x="2413000" y="494665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439315" name="Text Box 19"/>
          <p:cNvSpPr txBox="1">
            <a:spLocks noChangeArrowheads="1"/>
          </p:cNvSpPr>
          <p:nvPr/>
        </p:nvSpPr>
        <p:spPr bwMode="auto">
          <a:xfrm>
            <a:off x="6234113" y="500062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39316" name="Text Box 20"/>
          <p:cNvSpPr txBox="1">
            <a:spLocks noChangeArrowheads="1"/>
          </p:cNvSpPr>
          <p:nvPr/>
        </p:nvSpPr>
        <p:spPr bwMode="auto">
          <a:xfrm>
            <a:off x="6751638" y="6096000"/>
            <a:ext cx="134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B = 6</a:t>
            </a:r>
          </a:p>
        </p:txBody>
      </p:sp>
      <p:sp>
        <p:nvSpPr>
          <p:cNvPr id="439317" name="Freeform 21"/>
          <p:cNvSpPr>
            <a:spLocks/>
          </p:cNvSpPr>
          <p:nvPr/>
        </p:nvSpPr>
        <p:spPr bwMode="auto">
          <a:xfrm>
            <a:off x="3548063" y="5400675"/>
            <a:ext cx="1035050" cy="404813"/>
          </a:xfrm>
          <a:custGeom>
            <a:avLst/>
            <a:gdLst/>
            <a:ahLst/>
            <a:cxnLst>
              <a:cxn ang="0">
                <a:pos x="652" y="255"/>
              </a:cxn>
              <a:cxn ang="0">
                <a:pos x="576" y="82"/>
              </a:cxn>
              <a:cxn ang="0">
                <a:pos x="451" y="12"/>
              </a:cxn>
              <a:cxn ang="0">
                <a:pos x="0" y="151"/>
              </a:cxn>
            </a:cxnLst>
            <a:rect l="0" t="0" r="r" b="b"/>
            <a:pathLst>
              <a:path w="652" h="255">
                <a:moveTo>
                  <a:pt x="652" y="255"/>
                </a:moveTo>
                <a:cubicBezTo>
                  <a:pt x="630" y="188"/>
                  <a:pt x="609" y="122"/>
                  <a:pt x="576" y="82"/>
                </a:cubicBezTo>
                <a:cubicBezTo>
                  <a:pt x="543" y="42"/>
                  <a:pt x="547" y="0"/>
                  <a:pt x="451" y="12"/>
                </a:cubicBezTo>
                <a:cubicBezTo>
                  <a:pt x="355" y="24"/>
                  <a:pt x="177" y="87"/>
                  <a:pt x="0" y="15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8" name="Rectangle 22"/>
          <p:cNvSpPr>
            <a:spLocks noChangeArrowheads="1"/>
          </p:cNvSpPr>
          <p:nvPr/>
        </p:nvSpPr>
        <p:spPr bwMode="auto">
          <a:xfrm>
            <a:off x="3351213" y="6132513"/>
            <a:ext cx="134937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9" name="Rectangle 23"/>
          <p:cNvSpPr>
            <a:spLocks noChangeArrowheads="1"/>
          </p:cNvSpPr>
          <p:nvPr/>
        </p:nvSpPr>
        <p:spPr bwMode="auto">
          <a:xfrm>
            <a:off x="4406900" y="6199188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0" name="Rectangle 24"/>
          <p:cNvSpPr>
            <a:spLocks noChangeArrowheads="1"/>
          </p:cNvSpPr>
          <p:nvPr/>
        </p:nvSpPr>
        <p:spPr bwMode="auto">
          <a:xfrm>
            <a:off x="5564188" y="6011863"/>
            <a:ext cx="134937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1" name="Line 25"/>
          <p:cNvSpPr>
            <a:spLocks noChangeShapeType="1"/>
          </p:cNvSpPr>
          <p:nvPr/>
        </p:nvSpPr>
        <p:spPr bwMode="auto">
          <a:xfrm>
            <a:off x="2895600" y="5105400"/>
            <a:ext cx="457200" cy="1066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2" name="Line 26"/>
          <p:cNvSpPr>
            <a:spLocks noChangeShapeType="1"/>
          </p:cNvSpPr>
          <p:nvPr/>
        </p:nvSpPr>
        <p:spPr bwMode="auto">
          <a:xfrm>
            <a:off x="3505200" y="6172200"/>
            <a:ext cx="901700" cy="920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3" name="Line 27"/>
          <p:cNvSpPr>
            <a:spLocks noChangeShapeType="1"/>
          </p:cNvSpPr>
          <p:nvPr/>
        </p:nvSpPr>
        <p:spPr bwMode="auto">
          <a:xfrm flipV="1">
            <a:off x="4495800" y="6096000"/>
            <a:ext cx="1066800" cy="152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4" name="Line 28"/>
          <p:cNvSpPr>
            <a:spLocks noChangeShapeType="1"/>
          </p:cNvSpPr>
          <p:nvPr/>
        </p:nvSpPr>
        <p:spPr bwMode="auto">
          <a:xfrm flipV="1">
            <a:off x="5715000" y="5181600"/>
            <a:ext cx="304800" cy="914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 with Time-Windows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[C-Korula’07]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Idea for </a:t>
            </a:r>
            <a:r>
              <a:rPr lang="en-US" dirty="0" err="1" smtClean="0">
                <a:solidFill>
                  <a:srgbClr val="FF0000"/>
                </a:solidFill>
              </a:rPr>
              <a:t>O(log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000000"/>
                </a:solidFill>
              </a:rPr>
              <a:t> approx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Lemma: </a:t>
            </a:r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>
                <a:solidFill>
                  <a:srgbClr val="FF0000"/>
                </a:solidFill>
              </a:rPr>
              <a:t>] </a:t>
            </a:r>
            <a:r>
              <a:rPr lang="en-US" dirty="0" smtClean="0"/>
              <a:t>be an interval with </a:t>
            </a:r>
            <a:r>
              <a:rPr lang="en-US" dirty="0" smtClean="0">
                <a:solidFill>
                  <a:srgbClr val="FF0000"/>
                </a:solidFill>
              </a:rPr>
              <a:t>a,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integer and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-a</a:t>
            </a:r>
            <a:r>
              <a:rPr lang="en-US" dirty="0" smtClean="0"/>
              <a:t>. Then [</a:t>
            </a:r>
            <a:r>
              <a:rPr lang="en-US" dirty="0" err="1" smtClean="0"/>
              <a:t>a,b</a:t>
            </a:r>
            <a:r>
              <a:rPr lang="en-US" dirty="0" smtClean="0"/>
              <a:t>] can be </a:t>
            </a:r>
            <a:r>
              <a:rPr lang="en-US" i="1" dirty="0" smtClean="0"/>
              <a:t>partitioned</a:t>
            </a:r>
            <a:r>
              <a:rPr lang="en-US" dirty="0" smtClean="0"/>
              <a:t> into at most </a:t>
            </a:r>
            <a:r>
              <a:rPr lang="en-US" dirty="0" smtClean="0">
                <a:solidFill>
                  <a:srgbClr val="FF0000"/>
                </a:solidFill>
              </a:rPr>
              <a:t>2 log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disjoint </a:t>
            </a:r>
            <a:r>
              <a:rPr lang="en-US" dirty="0" smtClean="0"/>
              <a:t>sub-intervals such that</a:t>
            </a:r>
          </a:p>
          <a:p>
            <a:r>
              <a:rPr lang="en-US" dirty="0" smtClean="0"/>
              <a:t>length of each sub-interval is a power of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sub-interval of length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starts at multiple of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at most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intervals of each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[a,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/>
              <a:t> interval with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integers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are </a:t>
            </a:r>
            <a:r>
              <a:rPr lang="en-US" i="1" dirty="0" smtClean="0"/>
              <a:t>even</a:t>
            </a:r>
            <a:r>
              <a:rPr lang="en-US" dirty="0" smtClean="0"/>
              <a:t> integers, </a:t>
            </a:r>
            <a:r>
              <a:rPr lang="en-US" dirty="0" err="1" smtClean="0"/>
              <a:t>recurse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[a/2, b/2] </a:t>
            </a:r>
            <a:r>
              <a:rPr lang="en-US" dirty="0" smtClean="0"/>
              <a:t>and multiply each interval by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are </a:t>
            </a:r>
            <a:r>
              <a:rPr lang="en-US" i="1" dirty="0" smtClean="0"/>
              <a:t>odd, </a:t>
            </a:r>
            <a:r>
              <a:rPr lang="en-US" dirty="0" err="1" smtClean="0"/>
              <a:t>recurse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[a+1, b-1]</a:t>
            </a:r>
            <a:r>
              <a:rPr lang="en-US" dirty="0" smtClean="0"/>
              <a:t> and add </a:t>
            </a:r>
            <a:r>
              <a:rPr lang="en-US" dirty="0" smtClean="0">
                <a:solidFill>
                  <a:srgbClr val="FF0000"/>
                </a:solidFill>
              </a:rPr>
              <a:t>[a, a+1]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[b-1,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] 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</a:t>
            </a:r>
            <a:r>
              <a:rPr lang="en-US" i="1" dirty="0" smtClean="0"/>
              <a:t>odd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is even, </a:t>
            </a:r>
            <a:r>
              <a:rPr lang="en-US" dirty="0" err="1" smtClean="0"/>
              <a:t>recurse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[a+1,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] </a:t>
            </a:r>
            <a:r>
              <a:rPr lang="en-US" dirty="0" smtClean="0"/>
              <a:t>and add </a:t>
            </a:r>
            <a:r>
              <a:rPr lang="en-US" dirty="0" smtClean="0">
                <a:solidFill>
                  <a:srgbClr val="FF0000"/>
                </a:solidFill>
              </a:rPr>
              <a:t>[a, a+1]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</a:t>
            </a:r>
            <a:r>
              <a:rPr lang="en-US" i="1" dirty="0" smtClean="0"/>
              <a:t>even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is </a:t>
            </a:r>
            <a:r>
              <a:rPr lang="en-US" i="1" dirty="0" smtClean="0"/>
              <a:t>odd</a:t>
            </a:r>
            <a:r>
              <a:rPr lang="en-US" dirty="0" smtClean="0"/>
              <a:t>, </a:t>
            </a:r>
            <a:r>
              <a:rPr lang="en-US" dirty="0" err="1" smtClean="0"/>
              <a:t>recurse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[a,b-1]</a:t>
            </a:r>
            <a:r>
              <a:rPr lang="en-US" dirty="0" smtClean="0"/>
              <a:t> and add </a:t>
            </a:r>
            <a:r>
              <a:rPr lang="en-US" dirty="0" smtClean="0">
                <a:solidFill>
                  <a:srgbClr val="FF0000"/>
                </a:solidFill>
              </a:rPr>
              <a:t>[b-1,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 with Time-Windows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Apply lemma to each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R(v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D(v</a:t>
            </a:r>
            <a:r>
              <a:rPr lang="en-US" dirty="0" smtClean="0">
                <a:solidFill>
                  <a:srgbClr val="FF0000"/>
                </a:solidFill>
              </a:rPr>
              <a:t>)]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Consider all sub-intervals of length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/>
              <a:t>These intervals start at a multiple of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hence they are </a:t>
            </a:r>
            <a:r>
              <a:rPr lang="en-US" i="1" dirty="0" smtClean="0"/>
              <a:t>either disjoint or completely overlap</a:t>
            </a:r>
          </a:p>
          <a:p>
            <a:r>
              <a:rPr lang="en-US" dirty="0" smtClean="0"/>
              <a:t>Can use Orienteering in each interval and stitch across disjoint intervals using dynamic </a:t>
            </a:r>
            <a:r>
              <a:rPr lang="en-US" dirty="0" err="1" smtClean="0"/>
              <a:t>prog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At most </a:t>
            </a:r>
            <a:r>
              <a:rPr lang="en-US" dirty="0" smtClean="0">
                <a:solidFill>
                  <a:srgbClr val="FF0000"/>
                </a:solidFill>
              </a:rPr>
              <a:t>log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 classes and one of them has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>
                <a:solidFill>
                  <a:srgbClr val="FF0000"/>
                </a:solidFill>
              </a:rPr>
              <a:t>/2log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 profit</a:t>
            </a:r>
          </a:p>
          <a:p>
            <a:endParaRPr lang="en-US" baseline="30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Fixed-parameter Tractability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Observation: </a:t>
            </a:r>
            <a:r>
              <a:rPr lang="en-US" dirty="0" smtClean="0"/>
              <a:t>There is an </a:t>
            </a:r>
            <a:r>
              <a:rPr lang="en-US" dirty="0" smtClean="0">
                <a:solidFill>
                  <a:srgbClr val="FF0000"/>
                </a:solidFill>
              </a:rPr>
              <a:t>O(4</a:t>
            </a:r>
            <a:r>
              <a:rPr lang="en-US" baseline="30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poly(n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dirty="0" smtClean="0"/>
              <a:t>time algorithm that gives optimum profit if there is a solution that visits at most </a:t>
            </a:r>
            <a:r>
              <a:rPr lang="en-US" dirty="0" err="1" smtClean="0"/>
              <a:t>k</a:t>
            </a:r>
            <a:r>
              <a:rPr lang="en-US" dirty="0" smtClean="0"/>
              <a:t> nodes.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Follows from “color-coding” scheme of         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Alon-Yuster-Zwick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complex path problem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dirty="0">
                <a:solidFill>
                  <a:schemeClr val="folHlink"/>
                </a:solidFill>
              </a:rPr>
              <a:t>SOP-TW</a:t>
            </a:r>
            <a:endParaRPr lang="en-US" dirty="0">
              <a:solidFill>
                <a:schemeClr val="hlink"/>
              </a:solidFill>
            </a:endParaRPr>
          </a:p>
          <a:p>
            <a:r>
              <a:rPr lang="en-US" dirty="0" err="1">
                <a:solidFill>
                  <a:schemeClr val="hlink"/>
                </a:solidFill>
              </a:rPr>
              <a:t>f</a:t>
            </a:r>
            <a:r>
              <a:rPr lang="en-US" dirty="0"/>
              <a:t>: </a:t>
            </a:r>
            <a:r>
              <a:rPr lang="en-US" dirty="0">
                <a:solidFill>
                  <a:schemeClr val="hlink"/>
                </a:solidFill>
              </a:rPr>
              <a:t>2</a:t>
            </a:r>
            <a:r>
              <a:rPr lang="en-US" baseline="30000" dirty="0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msy10" pitchFamily="-112" charset="0"/>
              </a:rPr>
              <a:t>!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pitchFamily="-112" charset="0"/>
              </a:rPr>
              <a:t>R</a:t>
            </a:r>
            <a:r>
              <a:rPr lang="en-US" baseline="30000" dirty="0">
                <a:solidFill>
                  <a:schemeClr val="hlink"/>
                </a:solidFill>
              </a:rPr>
              <a:t>+</a:t>
            </a:r>
            <a:r>
              <a:rPr lang="en-US" dirty="0"/>
              <a:t>  a monotone </a:t>
            </a:r>
            <a:r>
              <a:rPr lang="en-US" dirty="0" err="1"/>
              <a:t>submodular</a:t>
            </a:r>
            <a:r>
              <a:rPr lang="en-US" dirty="0"/>
              <a:t> set function on the nodes </a:t>
            </a:r>
            <a:r>
              <a:rPr lang="en-US" dirty="0">
                <a:solidFill>
                  <a:schemeClr val="hlink"/>
                </a:solidFill>
              </a:rPr>
              <a:t>V</a:t>
            </a:r>
            <a:r>
              <a:rPr lang="en-US" dirty="0"/>
              <a:t> </a:t>
            </a:r>
          </a:p>
          <a:p>
            <a:r>
              <a:rPr lang="en-US" dirty="0"/>
              <a:t>Each node </a:t>
            </a:r>
            <a:r>
              <a:rPr lang="en-US" dirty="0" err="1">
                <a:solidFill>
                  <a:schemeClr val="hlink"/>
                </a:solidFill>
              </a:rPr>
              <a:t>v</a:t>
            </a:r>
            <a:r>
              <a:rPr lang="en-US" dirty="0"/>
              <a:t> has a </a:t>
            </a:r>
            <a:r>
              <a:rPr lang="en-US" i="1" dirty="0"/>
              <a:t>time window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[</a:t>
            </a:r>
            <a:r>
              <a:rPr lang="en-US" dirty="0" err="1">
                <a:solidFill>
                  <a:schemeClr val="hlink"/>
                </a:solidFill>
              </a:rPr>
              <a:t>R(v</a:t>
            </a:r>
            <a:r>
              <a:rPr lang="en-US" dirty="0">
                <a:solidFill>
                  <a:schemeClr val="hlink"/>
                </a:solidFill>
              </a:rPr>
              <a:t>), </a:t>
            </a:r>
            <a:r>
              <a:rPr lang="en-US" dirty="0" err="1">
                <a:solidFill>
                  <a:schemeClr val="hlink"/>
                </a:solidFill>
              </a:rPr>
              <a:t>D(v</a:t>
            </a:r>
            <a:r>
              <a:rPr lang="en-US" dirty="0">
                <a:solidFill>
                  <a:schemeClr val="hlink"/>
                </a:solidFill>
              </a:rPr>
              <a:t>)]</a:t>
            </a:r>
            <a:r>
              <a:rPr lang="en-US" dirty="0"/>
              <a:t> . </a:t>
            </a:r>
          </a:p>
          <a:p>
            <a:endParaRPr lang="en-US" dirty="0"/>
          </a:p>
          <a:p>
            <a:pPr>
              <a:buFont typeface="Wingdings" pitchFamily="-112" charset="2"/>
              <a:buNone/>
            </a:pPr>
            <a:r>
              <a:rPr lang="en-US" dirty="0"/>
              <a:t>Goal: find path </a:t>
            </a:r>
            <a:r>
              <a:rPr lang="en-US" dirty="0">
                <a:solidFill>
                  <a:schemeClr val="hlink"/>
                </a:solidFill>
              </a:rPr>
              <a:t>P</a:t>
            </a:r>
            <a:r>
              <a:rPr lang="en-US" dirty="0"/>
              <a:t> </a:t>
            </a:r>
            <a:r>
              <a:rPr lang="en-US" dirty="0" err="1"/>
              <a:t>s.t</a:t>
            </a:r>
            <a:r>
              <a:rPr lang="en-US" dirty="0"/>
              <a:t> nodes in</a:t>
            </a:r>
            <a:r>
              <a:rPr lang="en-US" dirty="0">
                <a:solidFill>
                  <a:schemeClr val="hlink"/>
                </a:solidFill>
              </a:rPr>
              <a:t> P</a:t>
            </a:r>
            <a:r>
              <a:rPr lang="en-US" dirty="0"/>
              <a:t> are visited in time windows and </a:t>
            </a:r>
            <a:r>
              <a:rPr lang="en-US" dirty="0" err="1">
                <a:solidFill>
                  <a:schemeClr val="hlink"/>
                </a:solidFill>
              </a:rPr>
              <a:t>f(P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is maximized</a:t>
            </a:r>
            <a:endParaRPr lang="en-US" dirty="0" smtClean="0"/>
          </a:p>
          <a:p>
            <a:pPr>
              <a:buFont typeface="Wingdings" pitchFamily="-11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SOP-TW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[C-Pal’05]</a:t>
            </a: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Theorem: </a:t>
            </a:r>
            <a:r>
              <a:rPr lang="en-US" dirty="0" smtClean="0"/>
              <a:t>There is a quasi-poly time </a:t>
            </a:r>
            <a:r>
              <a:rPr lang="en-US" dirty="0" err="1" smtClean="0">
                <a:solidFill>
                  <a:srgbClr val="FF0000"/>
                </a:solidFill>
              </a:rPr>
              <a:t>O(log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approx. for SOP-TW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Greedy Alg: idea</a:t>
            </a:r>
          </a:p>
        </p:txBody>
      </p:sp>
      <p:sp>
        <p:nvSpPr>
          <p:cNvPr id="441347" name="Freeform 3"/>
          <p:cNvSpPr>
            <a:spLocks/>
          </p:cNvSpPr>
          <p:nvPr/>
        </p:nvSpPr>
        <p:spPr bwMode="auto">
          <a:xfrm>
            <a:off x="1262063" y="2398713"/>
            <a:ext cx="6886575" cy="895350"/>
          </a:xfrm>
          <a:custGeom>
            <a:avLst/>
            <a:gdLst/>
            <a:ahLst/>
            <a:cxnLst>
              <a:cxn ang="0">
                <a:pos x="0" y="564"/>
              </a:cxn>
              <a:cxn ang="0">
                <a:pos x="792" y="168"/>
              </a:cxn>
              <a:cxn ang="0">
                <a:pos x="1603" y="439"/>
              </a:cxn>
              <a:cxn ang="0">
                <a:pos x="2880" y="467"/>
              </a:cxn>
              <a:cxn ang="0">
                <a:pos x="3533" y="15"/>
              </a:cxn>
              <a:cxn ang="0">
                <a:pos x="4338" y="557"/>
              </a:cxn>
            </a:cxnLst>
            <a:rect l="0" t="0" r="r" b="b"/>
            <a:pathLst>
              <a:path w="4338" h="564">
                <a:moveTo>
                  <a:pt x="0" y="564"/>
                </a:moveTo>
                <a:cubicBezTo>
                  <a:pt x="262" y="376"/>
                  <a:pt x="525" y="189"/>
                  <a:pt x="792" y="168"/>
                </a:cubicBezTo>
                <a:cubicBezTo>
                  <a:pt x="1059" y="147"/>
                  <a:pt x="1255" y="389"/>
                  <a:pt x="1603" y="439"/>
                </a:cubicBezTo>
                <a:cubicBezTo>
                  <a:pt x="1951" y="489"/>
                  <a:pt x="2558" y="538"/>
                  <a:pt x="2880" y="467"/>
                </a:cubicBezTo>
                <a:cubicBezTo>
                  <a:pt x="3202" y="396"/>
                  <a:pt x="3290" y="0"/>
                  <a:pt x="3533" y="15"/>
                </a:cubicBezTo>
                <a:cubicBezTo>
                  <a:pt x="3776" y="30"/>
                  <a:pt x="4057" y="293"/>
                  <a:pt x="4338" y="55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963613" y="35147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7891463" y="34575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1201738" y="3294063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8088313" y="3221038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2" name="Rectangle 8"/>
          <p:cNvSpPr>
            <a:spLocks noChangeArrowheads="1"/>
          </p:cNvSpPr>
          <p:nvPr/>
        </p:nvSpPr>
        <p:spPr bwMode="auto">
          <a:xfrm>
            <a:off x="2544763" y="2601913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3" name="Rectangle 9"/>
          <p:cNvSpPr>
            <a:spLocks noChangeArrowheads="1"/>
          </p:cNvSpPr>
          <p:nvPr/>
        </p:nvSpPr>
        <p:spPr bwMode="auto">
          <a:xfrm>
            <a:off x="3360738" y="2898775"/>
            <a:ext cx="120650" cy="1444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4" name="Rectangle 10"/>
          <p:cNvSpPr>
            <a:spLocks noChangeArrowheads="1"/>
          </p:cNvSpPr>
          <p:nvPr/>
        </p:nvSpPr>
        <p:spPr bwMode="auto">
          <a:xfrm>
            <a:off x="4516438" y="3076575"/>
            <a:ext cx="120650" cy="1444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5" name="Rectangle 11"/>
          <p:cNvSpPr>
            <a:spLocks noChangeArrowheads="1"/>
          </p:cNvSpPr>
          <p:nvPr/>
        </p:nvSpPr>
        <p:spPr bwMode="auto">
          <a:xfrm>
            <a:off x="5707063" y="3076575"/>
            <a:ext cx="120650" cy="1444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6" name="Rectangle 12"/>
          <p:cNvSpPr>
            <a:spLocks noChangeArrowheads="1"/>
          </p:cNvSpPr>
          <p:nvPr/>
        </p:nvSpPr>
        <p:spPr bwMode="auto">
          <a:xfrm>
            <a:off x="6742113" y="2398713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7" name="Text Box 13"/>
          <p:cNvSpPr txBox="1">
            <a:spLocks noChangeArrowheads="1"/>
          </p:cNvSpPr>
          <p:nvPr/>
        </p:nvSpPr>
        <p:spPr bwMode="auto">
          <a:xfrm>
            <a:off x="746125" y="1666875"/>
            <a:ext cx="410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Unknown optimum path </a:t>
            </a:r>
            <a:r>
              <a:rPr lang="en-US">
                <a:solidFill>
                  <a:schemeClr val="hlink"/>
                </a:solidFill>
              </a:rPr>
              <a:t>P</a:t>
            </a:r>
            <a:r>
              <a:rPr lang="en-US" baseline="30000">
                <a:solidFill>
                  <a:schemeClr val="hlink"/>
                </a:solidFill>
              </a:rPr>
              <a:t>*</a:t>
            </a:r>
            <a:r>
              <a:rPr lang="en-US"/>
              <a:t> </a:t>
            </a:r>
          </a:p>
        </p:txBody>
      </p:sp>
      <p:sp>
        <p:nvSpPr>
          <p:cNvPr id="441358" name="Line 14"/>
          <p:cNvSpPr>
            <a:spLocks noChangeShapeType="1"/>
          </p:cNvSpPr>
          <p:nvPr/>
        </p:nvSpPr>
        <p:spPr bwMode="auto">
          <a:xfrm flipV="1">
            <a:off x="4548188" y="3294063"/>
            <a:ext cx="0" cy="8366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9" name="Text Box 15"/>
          <p:cNvSpPr txBox="1">
            <a:spLocks noChangeArrowheads="1"/>
          </p:cNvSpPr>
          <p:nvPr/>
        </p:nvSpPr>
        <p:spPr bwMode="auto">
          <a:xfrm>
            <a:off x="4483100" y="4130675"/>
            <a:ext cx="357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middle node </a:t>
            </a:r>
            <a:r>
              <a:rPr lang="en-US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441360" name="Text Box 16"/>
          <p:cNvSpPr txBox="1">
            <a:spLocks noChangeArrowheads="1"/>
          </p:cNvSpPr>
          <p:nvPr/>
        </p:nvSpPr>
        <p:spPr bwMode="auto">
          <a:xfrm>
            <a:off x="4643438" y="2586038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441361" name="Freeform 17"/>
          <p:cNvSpPr>
            <a:spLocks/>
          </p:cNvSpPr>
          <p:nvPr/>
        </p:nvSpPr>
        <p:spPr bwMode="auto">
          <a:xfrm>
            <a:off x="1344613" y="3028950"/>
            <a:ext cx="3138487" cy="544513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69" y="306"/>
              </a:cxn>
              <a:cxn ang="0">
                <a:pos x="236" y="195"/>
              </a:cxn>
              <a:cxn ang="0">
                <a:pos x="354" y="125"/>
              </a:cxn>
              <a:cxn ang="0">
                <a:pos x="444" y="91"/>
              </a:cxn>
              <a:cxn ang="0">
                <a:pos x="610" y="0"/>
              </a:cxn>
              <a:cxn ang="0">
                <a:pos x="756" y="7"/>
              </a:cxn>
              <a:cxn ang="0">
                <a:pos x="916" y="49"/>
              </a:cxn>
              <a:cxn ang="0">
                <a:pos x="1034" y="98"/>
              </a:cxn>
              <a:cxn ang="0">
                <a:pos x="1561" y="181"/>
              </a:cxn>
              <a:cxn ang="0">
                <a:pos x="1853" y="223"/>
              </a:cxn>
              <a:cxn ang="0">
                <a:pos x="1977" y="278"/>
              </a:cxn>
            </a:cxnLst>
            <a:rect l="0" t="0" r="r" b="b"/>
            <a:pathLst>
              <a:path w="1977" h="343">
                <a:moveTo>
                  <a:pt x="0" y="340"/>
                </a:moveTo>
                <a:cubicBezTo>
                  <a:pt x="57" y="330"/>
                  <a:pt x="14" y="343"/>
                  <a:pt x="69" y="306"/>
                </a:cubicBezTo>
                <a:cubicBezTo>
                  <a:pt x="127" y="267"/>
                  <a:pt x="180" y="237"/>
                  <a:pt x="236" y="195"/>
                </a:cubicBezTo>
                <a:cubicBezTo>
                  <a:pt x="272" y="168"/>
                  <a:pt x="313" y="143"/>
                  <a:pt x="354" y="125"/>
                </a:cubicBezTo>
                <a:cubicBezTo>
                  <a:pt x="385" y="111"/>
                  <a:pt x="415" y="108"/>
                  <a:pt x="444" y="91"/>
                </a:cubicBezTo>
                <a:cubicBezTo>
                  <a:pt x="496" y="61"/>
                  <a:pt x="552" y="15"/>
                  <a:pt x="610" y="0"/>
                </a:cubicBezTo>
                <a:cubicBezTo>
                  <a:pt x="659" y="2"/>
                  <a:pt x="708" y="2"/>
                  <a:pt x="756" y="7"/>
                </a:cubicBezTo>
                <a:cubicBezTo>
                  <a:pt x="807" y="13"/>
                  <a:pt x="866" y="36"/>
                  <a:pt x="916" y="49"/>
                </a:cubicBezTo>
                <a:cubicBezTo>
                  <a:pt x="953" y="74"/>
                  <a:pt x="990" y="89"/>
                  <a:pt x="1034" y="98"/>
                </a:cubicBezTo>
                <a:cubicBezTo>
                  <a:pt x="1191" y="174"/>
                  <a:pt x="1392" y="174"/>
                  <a:pt x="1561" y="181"/>
                </a:cubicBezTo>
                <a:cubicBezTo>
                  <a:pt x="1658" y="195"/>
                  <a:pt x="1757" y="204"/>
                  <a:pt x="1853" y="223"/>
                </a:cubicBezTo>
                <a:cubicBezTo>
                  <a:pt x="1889" y="241"/>
                  <a:pt x="1940" y="258"/>
                  <a:pt x="1977" y="27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62" name="Freeform 18"/>
          <p:cNvSpPr>
            <a:spLocks/>
          </p:cNvSpPr>
          <p:nvPr/>
        </p:nvSpPr>
        <p:spPr bwMode="auto">
          <a:xfrm>
            <a:off x="4670425" y="2709863"/>
            <a:ext cx="3305175" cy="782637"/>
          </a:xfrm>
          <a:custGeom>
            <a:avLst/>
            <a:gdLst/>
            <a:ahLst/>
            <a:cxnLst>
              <a:cxn ang="0">
                <a:pos x="0" y="493"/>
              </a:cxn>
              <a:cxn ang="0">
                <a:pos x="91" y="458"/>
              </a:cxn>
              <a:cxn ang="0">
                <a:pos x="729" y="451"/>
              </a:cxn>
              <a:cxn ang="0">
                <a:pos x="792" y="430"/>
              </a:cxn>
              <a:cxn ang="0">
                <a:pos x="812" y="424"/>
              </a:cxn>
              <a:cxn ang="0">
                <a:pos x="1055" y="264"/>
              </a:cxn>
              <a:cxn ang="0">
                <a:pos x="1250" y="42"/>
              </a:cxn>
              <a:cxn ang="0">
                <a:pos x="1270" y="21"/>
              </a:cxn>
              <a:cxn ang="0">
                <a:pos x="1368" y="0"/>
              </a:cxn>
              <a:cxn ang="0">
                <a:pos x="1472" y="7"/>
              </a:cxn>
              <a:cxn ang="0">
                <a:pos x="1576" y="63"/>
              </a:cxn>
              <a:cxn ang="0">
                <a:pos x="1659" y="104"/>
              </a:cxn>
              <a:cxn ang="0">
                <a:pos x="1756" y="201"/>
              </a:cxn>
              <a:cxn ang="0">
                <a:pos x="1874" y="285"/>
              </a:cxn>
              <a:cxn ang="0">
                <a:pos x="1888" y="306"/>
              </a:cxn>
              <a:cxn ang="0">
                <a:pos x="2006" y="382"/>
              </a:cxn>
              <a:cxn ang="0">
                <a:pos x="2082" y="424"/>
              </a:cxn>
            </a:cxnLst>
            <a:rect l="0" t="0" r="r" b="b"/>
            <a:pathLst>
              <a:path w="2082" h="493">
                <a:moveTo>
                  <a:pt x="0" y="493"/>
                </a:moveTo>
                <a:cubicBezTo>
                  <a:pt x="67" y="460"/>
                  <a:pt x="36" y="469"/>
                  <a:pt x="91" y="458"/>
                </a:cubicBezTo>
                <a:cubicBezTo>
                  <a:pt x="300" y="463"/>
                  <a:pt x="522" y="481"/>
                  <a:pt x="729" y="451"/>
                </a:cubicBezTo>
                <a:cubicBezTo>
                  <a:pt x="750" y="444"/>
                  <a:pt x="771" y="437"/>
                  <a:pt x="792" y="430"/>
                </a:cubicBezTo>
                <a:cubicBezTo>
                  <a:pt x="799" y="428"/>
                  <a:pt x="812" y="424"/>
                  <a:pt x="812" y="424"/>
                </a:cubicBezTo>
                <a:cubicBezTo>
                  <a:pt x="892" y="370"/>
                  <a:pt x="982" y="329"/>
                  <a:pt x="1055" y="264"/>
                </a:cubicBezTo>
                <a:cubicBezTo>
                  <a:pt x="1130" y="197"/>
                  <a:pt x="1171" y="110"/>
                  <a:pt x="1250" y="42"/>
                </a:cubicBezTo>
                <a:cubicBezTo>
                  <a:pt x="1257" y="36"/>
                  <a:pt x="1262" y="26"/>
                  <a:pt x="1270" y="21"/>
                </a:cubicBezTo>
                <a:cubicBezTo>
                  <a:pt x="1298" y="5"/>
                  <a:pt x="1337" y="4"/>
                  <a:pt x="1368" y="0"/>
                </a:cubicBezTo>
                <a:cubicBezTo>
                  <a:pt x="1403" y="2"/>
                  <a:pt x="1437" y="3"/>
                  <a:pt x="1472" y="7"/>
                </a:cubicBezTo>
                <a:cubicBezTo>
                  <a:pt x="1507" y="11"/>
                  <a:pt x="1546" y="48"/>
                  <a:pt x="1576" y="63"/>
                </a:cubicBezTo>
                <a:cubicBezTo>
                  <a:pt x="1640" y="95"/>
                  <a:pt x="1613" y="81"/>
                  <a:pt x="1659" y="104"/>
                </a:cubicBezTo>
                <a:cubicBezTo>
                  <a:pt x="1690" y="120"/>
                  <a:pt x="1728" y="175"/>
                  <a:pt x="1756" y="201"/>
                </a:cubicBezTo>
                <a:cubicBezTo>
                  <a:pt x="1782" y="226"/>
                  <a:pt x="1847" y="264"/>
                  <a:pt x="1874" y="285"/>
                </a:cubicBezTo>
                <a:cubicBezTo>
                  <a:pt x="1881" y="290"/>
                  <a:pt x="1882" y="300"/>
                  <a:pt x="1888" y="306"/>
                </a:cubicBezTo>
                <a:cubicBezTo>
                  <a:pt x="1922" y="336"/>
                  <a:pt x="1968" y="357"/>
                  <a:pt x="2006" y="382"/>
                </a:cubicBezTo>
                <a:cubicBezTo>
                  <a:pt x="2026" y="395"/>
                  <a:pt x="2060" y="424"/>
                  <a:pt x="2082" y="42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63" name="Text Box 19"/>
          <p:cNvSpPr txBox="1">
            <a:spLocks noChangeArrowheads="1"/>
          </p:cNvSpPr>
          <p:nvPr/>
        </p:nvSpPr>
        <p:spPr bwMode="auto">
          <a:xfrm>
            <a:off x="2281238" y="3470275"/>
            <a:ext cx="836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B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41364" name="Text Box 20"/>
          <p:cNvSpPr txBox="1">
            <a:spLocks noChangeArrowheads="1"/>
          </p:cNvSpPr>
          <p:nvPr/>
        </p:nvSpPr>
        <p:spPr bwMode="auto">
          <a:xfrm>
            <a:off x="6146800" y="3392488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B - B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41365" name="Rectangle 21"/>
          <p:cNvSpPr>
            <a:spLocks noChangeArrowheads="1"/>
          </p:cNvSpPr>
          <p:nvPr/>
        </p:nvSpPr>
        <p:spPr bwMode="auto">
          <a:xfrm>
            <a:off x="4483100" y="4587875"/>
            <a:ext cx="2946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time </a:t>
            </a:r>
            <a:r>
              <a:rPr lang="en-US" dirty="0"/>
              <a:t>to reach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=</a:t>
            </a:r>
            <a:r>
              <a:rPr lang="en-US" dirty="0">
                <a:solidFill>
                  <a:schemeClr val="hlink"/>
                </a:solidFill>
              </a:rPr>
              <a:t> B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Greedy Algorithm</a:t>
            </a:r>
          </a:p>
        </p:txBody>
      </p:sp>
      <p:grpSp>
        <p:nvGrpSpPr>
          <p:cNvPr id="442371" name="Group 3"/>
          <p:cNvGrpSpPr>
            <a:grpSpLocks/>
          </p:cNvGrpSpPr>
          <p:nvPr/>
        </p:nvGrpSpPr>
        <p:grpSpPr bwMode="auto">
          <a:xfrm>
            <a:off x="963613" y="1919288"/>
            <a:ext cx="7512050" cy="1573212"/>
            <a:chOff x="607" y="1511"/>
            <a:chExt cx="4732" cy="991"/>
          </a:xfrm>
        </p:grpSpPr>
        <p:sp>
          <p:nvSpPr>
            <p:cNvPr id="442372" name="Freeform 4"/>
            <p:cNvSpPr>
              <a:spLocks/>
            </p:cNvSpPr>
            <p:nvPr/>
          </p:nvSpPr>
          <p:spPr bwMode="auto">
            <a:xfrm>
              <a:off x="795" y="1511"/>
              <a:ext cx="4338" cy="564"/>
            </a:xfrm>
            <a:custGeom>
              <a:avLst/>
              <a:gdLst/>
              <a:ahLst/>
              <a:cxnLst>
                <a:cxn ang="0">
                  <a:pos x="0" y="564"/>
                </a:cxn>
                <a:cxn ang="0">
                  <a:pos x="792" y="168"/>
                </a:cxn>
                <a:cxn ang="0">
                  <a:pos x="1603" y="439"/>
                </a:cxn>
                <a:cxn ang="0">
                  <a:pos x="2880" y="467"/>
                </a:cxn>
                <a:cxn ang="0">
                  <a:pos x="3533" y="15"/>
                </a:cxn>
                <a:cxn ang="0">
                  <a:pos x="4338" y="557"/>
                </a:cxn>
              </a:cxnLst>
              <a:rect l="0" t="0" r="r" b="b"/>
              <a:pathLst>
                <a:path w="4338" h="564">
                  <a:moveTo>
                    <a:pt x="0" y="564"/>
                  </a:moveTo>
                  <a:cubicBezTo>
                    <a:pt x="262" y="376"/>
                    <a:pt x="525" y="189"/>
                    <a:pt x="792" y="168"/>
                  </a:cubicBezTo>
                  <a:cubicBezTo>
                    <a:pt x="1059" y="147"/>
                    <a:pt x="1255" y="389"/>
                    <a:pt x="1603" y="439"/>
                  </a:cubicBezTo>
                  <a:cubicBezTo>
                    <a:pt x="1951" y="489"/>
                    <a:pt x="2558" y="538"/>
                    <a:pt x="2880" y="467"/>
                  </a:cubicBezTo>
                  <a:cubicBezTo>
                    <a:pt x="3202" y="396"/>
                    <a:pt x="3290" y="0"/>
                    <a:pt x="3533" y="15"/>
                  </a:cubicBezTo>
                  <a:cubicBezTo>
                    <a:pt x="3776" y="30"/>
                    <a:pt x="4057" y="293"/>
                    <a:pt x="4338" y="55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73" name="Text Box 5"/>
            <p:cNvSpPr txBox="1">
              <a:spLocks noChangeArrowheads="1"/>
            </p:cNvSpPr>
            <p:nvPr/>
          </p:nvSpPr>
          <p:spPr bwMode="auto">
            <a:xfrm>
              <a:off x="607" y="2214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s</a:t>
              </a:r>
            </a:p>
          </p:txBody>
        </p:sp>
        <p:sp>
          <p:nvSpPr>
            <p:cNvPr id="442374" name="Text Box 6"/>
            <p:cNvSpPr txBox="1">
              <a:spLocks noChangeArrowheads="1"/>
            </p:cNvSpPr>
            <p:nvPr/>
          </p:nvSpPr>
          <p:spPr bwMode="auto">
            <a:xfrm>
              <a:off x="4971" y="2178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t</a:t>
              </a:r>
            </a:p>
          </p:txBody>
        </p:sp>
        <p:sp>
          <p:nvSpPr>
            <p:cNvPr id="442375" name="Rectangle 7"/>
            <p:cNvSpPr>
              <a:spLocks noChangeArrowheads="1"/>
            </p:cNvSpPr>
            <p:nvPr/>
          </p:nvSpPr>
          <p:spPr bwMode="auto">
            <a:xfrm>
              <a:off x="757" y="2075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76" name="Rectangle 8"/>
            <p:cNvSpPr>
              <a:spLocks noChangeArrowheads="1"/>
            </p:cNvSpPr>
            <p:nvPr/>
          </p:nvSpPr>
          <p:spPr bwMode="auto">
            <a:xfrm>
              <a:off x="5095" y="2029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77" name="Rectangle 9"/>
            <p:cNvSpPr>
              <a:spLocks noChangeArrowheads="1"/>
            </p:cNvSpPr>
            <p:nvPr/>
          </p:nvSpPr>
          <p:spPr bwMode="auto">
            <a:xfrm>
              <a:off x="1603" y="1639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78" name="Rectangle 10"/>
            <p:cNvSpPr>
              <a:spLocks noChangeArrowheads="1"/>
            </p:cNvSpPr>
            <p:nvPr/>
          </p:nvSpPr>
          <p:spPr bwMode="auto">
            <a:xfrm>
              <a:off x="2117" y="1826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79" name="Rectangle 11"/>
            <p:cNvSpPr>
              <a:spLocks noChangeArrowheads="1"/>
            </p:cNvSpPr>
            <p:nvPr/>
          </p:nvSpPr>
          <p:spPr bwMode="auto">
            <a:xfrm>
              <a:off x="2845" y="1938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80" name="Rectangle 12"/>
            <p:cNvSpPr>
              <a:spLocks noChangeArrowheads="1"/>
            </p:cNvSpPr>
            <p:nvPr/>
          </p:nvSpPr>
          <p:spPr bwMode="auto">
            <a:xfrm>
              <a:off x="3595" y="1938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81" name="Rectangle 13"/>
            <p:cNvSpPr>
              <a:spLocks noChangeArrowheads="1"/>
            </p:cNvSpPr>
            <p:nvPr/>
          </p:nvSpPr>
          <p:spPr bwMode="auto">
            <a:xfrm>
              <a:off x="4247" y="1511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82" name="Text Box 14"/>
            <p:cNvSpPr txBox="1">
              <a:spLocks noChangeArrowheads="1"/>
            </p:cNvSpPr>
            <p:nvPr/>
          </p:nvSpPr>
          <p:spPr bwMode="auto">
            <a:xfrm>
              <a:off x="2925" y="1629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v</a:t>
              </a:r>
            </a:p>
          </p:txBody>
        </p:sp>
        <p:sp>
          <p:nvSpPr>
            <p:cNvPr id="442383" name="Freeform 15"/>
            <p:cNvSpPr>
              <a:spLocks/>
            </p:cNvSpPr>
            <p:nvPr/>
          </p:nvSpPr>
          <p:spPr bwMode="auto">
            <a:xfrm>
              <a:off x="847" y="1908"/>
              <a:ext cx="1977" cy="343"/>
            </a:xfrm>
            <a:custGeom>
              <a:avLst/>
              <a:gdLst/>
              <a:ahLst/>
              <a:cxnLst>
                <a:cxn ang="0">
                  <a:pos x="0" y="340"/>
                </a:cxn>
                <a:cxn ang="0">
                  <a:pos x="69" y="306"/>
                </a:cxn>
                <a:cxn ang="0">
                  <a:pos x="236" y="195"/>
                </a:cxn>
                <a:cxn ang="0">
                  <a:pos x="354" y="125"/>
                </a:cxn>
                <a:cxn ang="0">
                  <a:pos x="444" y="91"/>
                </a:cxn>
                <a:cxn ang="0">
                  <a:pos x="610" y="0"/>
                </a:cxn>
                <a:cxn ang="0">
                  <a:pos x="756" y="7"/>
                </a:cxn>
                <a:cxn ang="0">
                  <a:pos x="916" y="49"/>
                </a:cxn>
                <a:cxn ang="0">
                  <a:pos x="1034" y="98"/>
                </a:cxn>
                <a:cxn ang="0">
                  <a:pos x="1561" y="181"/>
                </a:cxn>
                <a:cxn ang="0">
                  <a:pos x="1853" y="223"/>
                </a:cxn>
                <a:cxn ang="0">
                  <a:pos x="1977" y="278"/>
                </a:cxn>
              </a:cxnLst>
              <a:rect l="0" t="0" r="r" b="b"/>
              <a:pathLst>
                <a:path w="1977" h="343">
                  <a:moveTo>
                    <a:pt x="0" y="340"/>
                  </a:moveTo>
                  <a:cubicBezTo>
                    <a:pt x="57" y="330"/>
                    <a:pt x="14" y="343"/>
                    <a:pt x="69" y="306"/>
                  </a:cubicBezTo>
                  <a:cubicBezTo>
                    <a:pt x="127" y="267"/>
                    <a:pt x="180" y="237"/>
                    <a:pt x="236" y="195"/>
                  </a:cubicBezTo>
                  <a:cubicBezTo>
                    <a:pt x="272" y="168"/>
                    <a:pt x="313" y="143"/>
                    <a:pt x="354" y="125"/>
                  </a:cubicBezTo>
                  <a:cubicBezTo>
                    <a:pt x="385" y="111"/>
                    <a:pt x="415" y="108"/>
                    <a:pt x="444" y="91"/>
                  </a:cubicBezTo>
                  <a:cubicBezTo>
                    <a:pt x="496" y="61"/>
                    <a:pt x="552" y="15"/>
                    <a:pt x="610" y="0"/>
                  </a:cubicBezTo>
                  <a:cubicBezTo>
                    <a:pt x="659" y="2"/>
                    <a:pt x="708" y="2"/>
                    <a:pt x="756" y="7"/>
                  </a:cubicBezTo>
                  <a:cubicBezTo>
                    <a:pt x="807" y="13"/>
                    <a:pt x="866" y="36"/>
                    <a:pt x="916" y="49"/>
                  </a:cubicBezTo>
                  <a:cubicBezTo>
                    <a:pt x="953" y="74"/>
                    <a:pt x="990" y="89"/>
                    <a:pt x="1034" y="98"/>
                  </a:cubicBezTo>
                  <a:cubicBezTo>
                    <a:pt x="1191" y="174"/>
                    <a:pt x="1392" y="174"/>
                    <a:pt x="1561" y="181"/>
                  </a:cubicBezTo>
                  <a:cubicBezTo>
                    <a:pt x="1658" y="195"/>
                    <a:pt x="1757" y="204"/>
                    <a:pt x="1853" y="223"/>
                  </a:cubicBezTo>
                  <a:cubicBezTo>
                    <a:pt x="1889" y="241"/>
                    <a:pt x="1940" y="258"/>
                    <a:pt x="1977" y="27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84" name="Freeform 16"/>
            <p:cNvSpPr>
              <a:spLocks/>
            </p:cNvSpPr>
            <p:nvPr/>
          </p:nvSpPr>
          <p:spPr bwMode="auto">
            <a:xfrm>
              <a:off x="2942" y="1707"/>
              <a:ext cx="2082" cy="493"/>
            </a:xfrm>
            <a:custGeom>
              <a:avLst/>
              <a:gdLst/>
              <a:ahLst/>
              <a:cxnLst>
                <a:cxn ang="0">
                  <a:pos x="0" y="493"/>
                </a:cxn>
                <a:cxn ang="0">
                  <a:pos x="91" y="458"/>
                </a:cxn>
                <a:cxn ang="0">
                  <a:pos x="729" y="451"/>
                </a:cxn>
                <a:cxn ang="0">
                  <a:pos x="792" y="430"/>
                </a:cxn>
                <a:cxn ang="0">
                  <a:pos x="812" y="424"/>
                </a:cxn>
                <a:cxn ang="0">
                  <a:pos x="1055" y="264"/>
                </a:cxn>
                <a:cxn ang="0">
                  <a:pos x="1250" y="42"/>
                </a:cxn>
                <a:cxn ang="0">
                  <a:pos x="1270" y="21"/>
                </a:cxn>
                <a:cxn ang="0">
                  <a:pos x="1368" y="0"/>
                </a:cxn>
                <a:cxn ang="0">
                  <a:pos x="1472" y="7"/>
                </a:cxn>
                <a:cxn ang="0">
                  <a:pos x="1576" y="63"/>
                </a:cxn>
                <a:cxn ang="0">
                  <a:pos x="1659" y="104"/>
                </a:cxn>
                <a:cxn ang="0">
                  <a:pos x="1756" y="201"/>
                </a:cxn>
                <a:cxn ang="0">
                  <a:pos x="1874" y="285"/>
                </a:cxn>
                <a:cxn ang="0">
                  <a:pos x="1888" y="306"/>
                </a:cxn>
                <a:cxn ang="0">
                  <a:pos x="2006" y="382"/>
                </a:cxn>
                <a:cxn ang="0">
                  <a:pos x="2082" y="424"/>
                </a:cxn>
              </a:cxnLst>
              <a:rect l="0" t="0" r="r" b="b"/>
              <a:pathLst>
                <a:path w="2082" h="493">
                  <a:moveTo>
                    <a:pt x="0" y="493"/>
                  </a:moveTo>
                  <a:cubicBezTo>
                    <a:pt x="67" y="460"/>
                    <a:pt x="36" y="469"/>
                    <a:pt x="91" y="458"/>
                  </a:cubicBezTo>
                  <a:cubicBezTo>
                    <a:pt x="300" y="463"/>
                    <a:pt x="522" y="481"/>
                    <a:pt x="729" y="451"/>
                  </a:cubicBezTo>
                  <a:cubicBezTo>
                    <a:pt x="750" y="444"/>
                    <a:pt x="771" y="437"/>
                    <a:pt x="792" y="430"/>
                  </a:cubicBezTo>
                  <a:cubicBezTo>
                    <a:pt x="799" y="428"/>
                    <a:pt x="812" y="424"/>
                    <a:pt x="812" y="424"/>
                  </a:cubicBezTo>
                  <a:cubicBezTo>
                    <a:pt x="892" y="370"/>
                    <a:pt x="982" y="329"/>
                    <a:pt x="1055" y="264"/>
                  </a:cubicBezTo>
                  <a:cubicBezTo>
                    <a:pt x="1130" y="197"/>
                    <a:pt x="1171" y="110"/>
                    <a:pt x="1250" y="42"/>
                  </a:cubicBezTo>
                  <a:cubicBezTo>
                    <a:pt x="1257" y="36"/>
                    <a:pt x="1262" y="26"/>
                    <a:pt x="1270" y="21"/>
                  </a:cubicBezTo>
                  <a:cubicBezTo>
                    <a:pt x="1298" y="5"/>
                    <a:pt x="1337" y="4"/>
                    <a:pt x="1368" y="0"/>
                  </a:cubicBezTo>
                  <a:cubicBezTo>
                    <a:pt x="1403" y="2"/>
                    <a:pt x="1437" y="3"/>
                    <a:pt x="1472" y="7"/>
                  </a:cubicBezTo>
                  <a:cubicBezTo>
                    <a:pt x="1507" y="11"/>
                    <a:pt x="1546" y="48"/>
                    <a:pt x="1576" y="63"/>
                  </a:cubicBezTo>
                  <a:cubicBezTo>
                    <a:pt x="1640" y="95"/>
                    <a:pt x="1613" y="81"/>
                    <a:pt x="1659" y="104"/>
                  </a:cubicBezTo>
                  <a:cubicBezTo>
                    <a:pt x="1690" y="120"/>
                    <a:pt x="1728" y="175"/>
                    <a:pt x="1756" y="201"/>
                  </a:cubicBezTo>
                  <a:cubicBezTo>
                    <a:pt x="1782" y="226"/>
                    <a:pt x="1847" y="264"/>
                    <a:pt x="1874" y="285"/>
                  </a:cubicBezTo>
                  <a:cubicBezTo>
                    <a:pt x="1881" y="290"/>
                    <a:pt x="1882" y="300"/>
                    <a:pt x="1888" y="306"/>
                  </a:cubicBezTo>
                  <a:cubicBezTo>
                    <a:pt x="1922" y="336"/>
                    <a:pt x="1968" y="357"/>
                    <a:pt x="2006" y="382"/>
                  </a:cubicBezTo>
                  <a:cubicBezTo>
                    <a:pt x="2026" y="395"/>
                    <a:pt x="2060" y="424"/>
                    <a:pt x="2082" y="42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85" name="Text Box 17"/>
            <p:cNvSpPr txBox="1">
              <a:spLocks noChangeArrowheads="1"/>
            </p:cNvSpPr>
            <p:nvPr/>
          </p:nvSpPr>
          <p:spPr bwMode="auto">
            <a:xfrm>
              <a:off x="1437" y="2186"/>
              <a:ext cx="5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B</a:t>
              </a:r>
              <a:r>
                <a:rPr lang="en-US" baseline="-250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442386" name="Text Box 18"/>
            <p:cNvSpPr txBox="1">
              <a:spLocks noChangeArrowheads="1"/>
            </p:cNvSpPr>
            <p:nvPr/>
          </p:nvSpPr>
          <p:spPr bwMode="auto">
            <a:xfrm>
              <a:off x="3872" y="2137"/>
              <a:ext cx="6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B - B</a:t>
              </a:r>
              <a:r>
                <a:rPr lang="en-US" baseline="-25000">
                  <a:solidFill>
                    <a:schemeClr val="hlink"/>
                  </a:solidFill>
                </a:rPr>
                <a:t>1</a:t>
              </a:r>
            </a:p>
          </p:txBody>
        </p:sp>
      </p:grpSp>
      <p:sp>
        <p:nvSpPr>
          <p:cNvPr id="442387" name="Rectangle 19"/>
          <p:cNvSpPr>
            <a:spLocks noChangeArrowheads="1"/>
          </p:cNvSpPr>
          <p:nvPr/>
        </p:nvSpPr>
        <p:spPr bwMode="auto">
          <a:xfrm>
            <a:off x="1255713" y="3968750"/>
            <a:ext cx="54864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-112" charset="2"/>
              <a:buNone/>
            </a:pPr>
            <a:r>
              <a:rPr lang="en-US" sz="2800" dirty="0" err="1">
                <a:solidFill>
                  <a:schemeClr val="hlink"/>
                </a:solidFill>
              </a:rPr>
              <a:t>RG</a:t>
            </a:r>
            <a:r>
              <a:rPr lang="en-US" sz="2800" dirty="0" err="1" smtClean="0">
                <a:solidFill>
                  <a:schemeClr val="hlink"/>
                </a:solidFill>
              </a:rPr>
              <a:t>(f</a:t>
            </a:r>
            <a:r>
              <a:rPr lang="en-US" sz="2800" dirty="0" smtClean="0">
                <a:solidFill>
                  <a:schemeClr val="hlink"/>
                </a:solidFill>
              </a:rPr>
              <a:t>, </a:t>
            </a:r>
            <a:r>
              <a:rPr lang="en-US" sz="2800" dirty="0" err="1" smtClean="0">
                <a:solidFill>
                  <a:schemeClr val="hlink"/>
                </a:solidFill>
              </a:rPr>
              <a:t>s</a:t>
            </a:r>
            <a:r>
              <a:rPr lang="en-US" sz="2800" dirty="0">
                <a:solidFill>
                  <a:schemeClr val="hlink"/>
                </a:solidFill>
              </a:rPr>
              <a:t>, </a:t>
            </a:r>
            <a:r>
              <a:rPr lang="en-US" sz="2800" dirty="0" err="1">
                <a:solidFill>
                  <a:schemeClr val="hlink"/>
                </a:solidFill>
              </a:rPr>
              <a:t>t</a:t>
            </a:r>
            <a:r>
              <a:rPr lang="en-US" sz="2800" dirty="0">
                <a:solidFill>
                  <a:schemeClr val="hlink"/>
                </a:solidFill>
              </a:rPr>
              <a:t>, B,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>)</a:t>
            </a:r>
          </a:p>
          <a:p>
            <a:pPr marL="914400" lvl="1" indent="-457200">
              <a:spcBef>
                <a:spcPct val="50000"/>
              </a:spcBef>
              <a:buClr>
                <a:srgbClr val="FF6600"/>
              </a:buClr>
              <a:buSzPct val="55000"/>
              <a:buFont typeface="Wingdings" pitchFamily="-112" charset="2"/>
              <a:buAutoNum type="arabicPeriod"/>
            </a:pPr>
            <a:r>
              <a:rPr lang="en-US" dirty="0"/>
              <a:t>“Guess” </a:t>
            </a:r>
            <a:r>
              <a:rPr lang="en-US" dirty="0" err="1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and </a:t>
            </a:r>
            <a:r>
              <a:rPr lang="en-US" dirty="0" smtClean="0">
                <a:solidFill>
                  <a:schemeClr val="hlink"/>
                </a:solidFill>
              </a:rPr>
              <a:t>B</a:t>
            </a:r>
            <a:r>
              <a:rPr lang="en-US" baseline="-25000" dirty="0" smtClean="0">
                <a:solidFill>
                  <a:schemeClr val="hlink"/>
                </a:solidFill>
              </a:rPr>
              <a:t>1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dirty="0" smtClean="0">
                <a:solidFill>
                  <a:schemeClr val="hlink"/>
                </a:solidFill>
              </a:rPr>
              <a:t> [</a:t>
            </a:r>
            <a:r>
              <a:rPr lang="en-US" dirty="0" err="1" smtClean="0">
                <a:solidFill>
                  <a:schemeClr val="hlink"/>
                </a:solidFill>
              </a:rPr>
              <a:t>R(v</a:t>
            </a:r>
            <a:r>
              <a:rPr lang="en-US" dirty="0" smtClean="0">
                <a:solidFill>
                  <a:schemeClr val="hlink"/>
                </a:solidFill>
              </a:rPr>
              <a:t>), </a:t>
            </a:r>
            <a:r>
              <a:rPr lang="en-US" dirty="0" err="1" smtClean="0">
                <a:solidFill>
                  <a:schemeClr val="hlink"/>
                </a:solidFill>
              </a:rPr>
              <a:t>D(v</a:t>
            </a:r>
            <a:r>
              <a:rPr lang="en-US" dirty="0" smtClean="0">
                <a:solidFill>
                  <a:schemeClr val="hlink"/>
                </a:solidFill>
              </a:rPr>
              <a:t>)]</a:t>
            </a:r>
          </a:p>
          <a:p>
            <a:pPr marL="914400" lvl="1" indent="-457200">
              <a:spcBef>
                <a:spcPct val="50000"/>
              </a:spcBef>
              <a:buClr>
                <a:srgbClr val="FF6600"/>
              </a:buClr>
              <a:buSzPct val="55000"/>
              <a:buFont typeface="Wingdings" pitchFamily="-112" charset="2"/>
              <a:buAutoNum type="arabicPeriod"/>
            </a:pPr>
            <a:r>
              <a:rPr lang="en-US" dirty="0">
                <a:solidFill>
                  <a:schemeClr val="hlink"/>
                </a:solidFill>
              </a:rPr>
              <a:t>P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/>
              <a:t> = </a:t>
            </a:r>
            <a:r>
              <a:rPr lang="en-US" dirty="0" err="1">
                <a:solidFill>
                  <a:schemeClr val="hlink"/>
                </a:solidFill>
              </a:rPr>
              <a:t>RG</a:t>
            </a:r>
            <a:r>
              <a:rPr lang="en-US" dirty="0" err="1" smtClean="0">
                <a:solidFill>
                  <a:schemeClr val="hlink"/>
                </a:solidFill>
              </a:rPr>
              <a:t>(f</a:t>
            </a:r>
            <a:r>
              <a:rPr lang="en-US" dirty="0" smtClean="0">
                <a:solidFill>
                  <a:schemeClr val="hlink"/>
                </a:solidFill>
              </a:rPr>
              <a:t>, </a:t>
            </a:r>
            <a:r>
              <a:rPr lang="en-US" dirty="0" err="1" smtClean="0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hlink"/>
                </a:solidFill>
              </a:rPr>
              <a:t>, </a:t>
            </a:r>
            <a:r>
              <a:rPr lang="en-US" dirty="0" err="1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, B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>
                <a:solidFill>
                  <a:schemeClr val="hlink"/>
                </a:solidFill>
              </a:rPr>
              <a:t>,</a:t>
            </a:r>
            <a:r>
              <a:rPr lang="en-US" dirty="0" smtClean="0">
                <a:solidFill>
                  <a:schemeClr val="hlink"/>
                </a:solidFill>
              </a:rPr>
              <a:t> i</a:t>
            </a:r>
            <a:r>
              <a:rPr lang="en-US" dirty="0">
                <a:solidFill>
                  <a:schemeClr val="hlink"/>
                </a:solidFill>
              </a:rPr>
              <a:t>-1)</a:t>
            </a:r>
          </a:p>
          <a:p>
            <a:pPr marL="914400" lvl="1" indent="-457200">
              <a:spcBef>
                <a:spcPct val="50000"/>
              </a:spcBef>
              <a:buClr>
                <a:srgbClr val="FF6600"/>
              </a:buClr>
              <a:buSzPct val="55000"/>
              <a:buFont typeface="Wingdings" pitchFamily="-112" charset="2"/>
              <a:buAutoNum type="arabicPeriod"/>
            </a:pPr>
            <a:r>
              <a:rPr lang="en-US" dirty="0">
                <a:solidFill>
                  <a:schemeClr val="hlink"/>
                </a:solidFill>
              </a:rPr>
              <a:t>P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r>
              <a:rPr lang="en-US" dirty="0"/>
              <a:t> = </a:t>
            </a:r>
            <a:r>
              <a:rPr lang="en-US" dirty="0">
                <a:solidFill>
                  <a:schemeClr val="hlink"/>
                </a:solidFill>
              </a:rPr>
              <a:t>RG</a:t>
            </a:r>
            <a:r>
              <a:rPr lang="en-US" dirty="0" smtClean="0">
                <a:solidFill>
                  <a:schemeClr val="hlink"/>
                </a:solidFill>
              </a:rPr>
              <a:t>(f</a:t>
            </a:r>
            <a:r>
              <a:rPr lang="en-US" baseline="-25000" dirty="0" smtClean="0">
                <a:solidFill>
                  <a:schemeClr val="hlink"/>
                </a:solidFill>
              </a:rPr>
              <a:t>P1</a:t>
            </a:r>
            <a:r>
              <a:rPr lang="en-US" dirty="0" smtClean="0">
                <a:solidFill>
                  <a:schemeClr val="hlink"/>
                </a:solidFill>
              </a:rPr>
              <a:t>, </a:t>
            </a:r>
            <a:r>
              <a:rPr lang="en-US" dirty="0" err="1" smtClean="0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, 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dirty="0">
                <a:solidFill>
                  <a:schemeClr val="hlink"/>
                </a:solidFill>
              </a:rPr>
              <a:t>, B-</a:t>
            </a:r>
            <a:r>
              <a:rPr lang="en-US" dirty="0" smtClean="0">
                <a:solidFill>
                  <a:schemeClr val="hlink"/>
                </a:solidFill>
              </a:rPr>
              <a:t>B</a:t>
            </a:r>
            <a:r>
              <a:rPr lang="en-US" baseline="-25000" dirty="0" smtClean="0">
                <a:solidFill>
                  <a:schemeClr val="hlink"/>
                </a:solidFill>
              </a:rPr>
              <a:t>1</a:t>
            </a:r>
            <a:r>
              <a:rPr lang="en-US" dirty="0" smtClean="0">
                <a:solidFill>
                  <a:schemeClr val="hlink"/>
                </a:solidFill>
              </a:rPr>
              <a:t>, i-1)</a:t>
            </a:r>
          </a:p>
          <a:p>
            <a:pPr marL="914400" lvl="1" indent="-457200">
              <a:spcBef>
                <a:spcPct val="50000"/>
              </a:spcBef>
              <a:buClr>
                <a:srgbClr val="FF6600"/>
              </a:buClr>
              <a:buSzPct val="55000"/>
              <a:buFont typeface="Wingdings" pitchFamily="-112" charset="2"/>
              <a:buAutoNum type="arabicPeriod"/>
            </a:pPr>
            <a:r>
              <a:rPr lang="en-US" dirty="0"/>
              <a:t>return </a:t>
            </a:r>
            <a:r>
              <a:rPr lang="en-US" dirty="0">
                <a:solidFill>
                  <a:schemeClr val="hlink"/>
                </a:solidFill>
              </a:rPr>
              <a:t>P</a:t>
            </a:r>
            <a:r>
              <a:rPr lang="en-US" dirty="0"/>
              <a:t> = </a:t>
            </a:r>
            <a:r>
              <a:rPr lang="en-US" dirty="0">
                <a:solidFill>
                  <a:schemeClr val="hlink"/>
                </a:solidFill>
              </a:rPr>
              <a:t>P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/>
              <a:t>concat</a:t>
            </a:r>
            <a:r>
              <a:rPr lang="en-US" dirty="0">
                <a:solidFill>
                  <a:schemeClr val="hlink"/>
                </a:solidFill>
              </a:rPr>
              <a:t> P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442388" name="Text Box 20"/>
          <p:cNvSpPr txBox="1">
            <a:spLocks noChangeArrowheads="1"/>
          </p:cNvSpPr>
          <p:nvPr/>
        </p:nvSpPr>
        <p:spPr bwMode="auto">
          <a:xfrm>
            <a:off x="6146801" y="3557587"/>
            <a:ext cx="2819400" cy="82232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Savitch’s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for optimization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88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dirty="0">
                <a:solidFill>
                  <a:srgbClr val="800000"/>
                </a:solidFill>
              </a:rPr>
              <a:t>Theorem: </a:t>
            </a:r>
            <a:r>
              <a:rPr lang="en-US" dirty="0" err="1">
                <a:solidFill>
                  <a:schemeClr val="hlink"/>
                </a:solidFill>
              </a:rPr>
              <a:t>RG</a:t>
            </a:r>
            <a:r>
              <a:rPr lang="en-US" dirty="0" err="1" smtClean="0">
                <a:solidFill>
                  <a:schemeClr val="hlink"/>
                </a:solidFill>
              </a:rPr>
              <a:t>(f,s</a:t>
            </a:r>
            <a:r>
              <a:rPr lang="en-US" dirty="0" err="1">
                <a:solidFill>
                  <a:schemeClr val="hlink"/>
                </a:solidFill>
              </a:rPr>
              <a:t>,t,</a:t>
            </a:r>
            <a:r>
              <a:rPr lang="en-US" dirty="0" err="1" smtClean="0">
                <a:solidFill>
                  <a:schemeClr val="hlink"/>
                </a:solidFill>
              </a:rPr>
              <a:t>B,</a:t>
            </a:r>
            <a:r>
              <a:rPr lang="en-US" dirty="0" err="1">
                <a:solidFill>
                  <a:schemeClr val="hlink"/>
                </a:solidFill>
              </a:rPr>
              <a:t>log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n</a:t>
            </a:r>
            <a:r>
              <a:rPr lang="en-US" dirty="0" smtClean="0">
                <a:solidFill>
                  <a:schemeClr val="hlink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/>
              <a:t>yeilds</a:t>
            </a:r>
            <a:r>
              <a:rPr lang="en-US" dirty="0"/>
              <a:t> an </a:t>
            </a:r>
            <a:r>
              <a:rPr lang="en-US" dirty="0" err="1">
                <a:solidFill>
                  <a:schemeClr val="hlink"/>
                </a:solidFill>
              </a:rPr>
              <a:t>O(log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n</a:t>
            </a:r>
            <a:r>
              <a:rPr lang="en-US" dirty="0" smtClean="0">
                <a:solidFill>
                  <a:schemeClr val="hlink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approximation</a:t>
            </a:r>
          </a:p>
          <a:p>
            <a:pPr>
              <a:buFont typeface="Wingdings" pitchFamily="-112" charset="2"/>
              <a:buNone/>
            </a:pPr>
            <a:endParaRPr lang="en-US" dirty="0"/>
          </a:p>
          <a:p>
            <a:pPr>
              <a:buFont typeface="Wingdings" pitchFamily="-112" charset="2"/>
              <a:buNone/>
            </a:pPr>
            <a:r>
              <a:rPr lang="en-US" dirty="0"/>
              <a:t>Running time with recursion depth </a:t>
            </a:r>
            <a:r>
              <a:rPr lang="en-US" dirty="0" err="1">
                <a:solidFill>
                  <a:schemeClr val="hlink"/>
                </a:solidFill>
              </a:rPr>
              <a:t>i</a:t>
            </a:r>
            <a:r>
              <a:rPr lang="en-US" dirty="0"/>
              <a:t>:  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dirty="0" err="1">
                <a:solidFill>
                  <a:schemeClr val="hlink"/>
                </a:solidFill>
              </a:rPr>
              <a:t>nB)</a:t>
            </a:r>
            <a:r>
              <a:rPr lang="en-US" baseline="30000" dirty="0" err="1">
                <a:solidFill>
                  <a:schemeClr val="hlink"/>
                </a:solidFill>
              </a:rPr>
              <a:t>O(i</a:t>
            </a:r>
            <a:r>
              <a:rPr lang="en-US" baseline="30000" dirty="0">
                <a:solidFill>
                  <a:schemeClr val="hlink"/>
                </a:solidFill>
              </a:rPr>
              <a:t>)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pitchFamily="-112" charset="2"/>
              <a:buNone/>
            </a:pPr>
            <a:r>
              <a:rPr lang="en-US" dirty="0"/>
              <a:t>Can improve to  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</a:rPr>
              <a:t> log </a:t>
            </a:r>
            <a:r>
              <a:rPr lang="en-US" dirty="0" err="1">
                <a:solidFill>
                  <a:schemeClr val="hlink"/>
                </a:solidFill>
              </a:rPr>
              <a:t>B)</a:t>
            </a:r>
            <a:r>
              <a:rPr lang="en-US" baseline="30000" dirty="0" err="1">
                <a:solidFill>
                  <a:schemeClr val="hlink"/>
                </a:solidFill>
              </a:rPr>
              <a:t>O(i</a:t>
            </a:r>
            <a:r>
              <a:rPr lang="en-US" baseline="30000" dirty="0">
                <a:solidFill>
                  <a:schemeClr val="hlink"/>
                </a:solidFill>
              </a:rPr>
              <a:t>)</a:t>
            </a:r>
            <a:r>
              <a:rPr lang="en-US" dirty="0"/>
              <a:t> : quasi-poly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Guessing more </a:t>
            </a:r>
          </a:p>
        </p:txBody>
      </p:sp>
      <p:grpSp>
        <p:nvGrpSpPr>
          <p:cNvPr id="448515" name="Group 3"/>
          <p:cNvGrpSpPr>
            <a:grpSpLocks/>
          </p:cNvGrpSpPr>
          <p:nvPr/>
        </p:nvGrpSpPr>
        <p:grpSpPr bwMode="auto">
          <a:xfrm>
            <a:off x="952500" y="1503363"/>
            <a:ext cx="7512050" cy="2235200"/>
            <a:chOff x="607" y="1239"/>
            <a:chExt cx="4732" cy="1408"/>
          </a:xfrm>
        </p:grpSpPr>
        <p:sp>
          <p:nvSpPr>
            <p:cNvPr id="448516" name="Freeform 4"/>
            <p:cNvSpPr>
              <a:spLocks/>
            </p:cNvSpPr>
            <p:nvPr/>
          </p:nvSpPr>
          <p:spPr bwMode="auto">
            <a:xfrm>
              <a:off x="795" y="1511"/>
              <a:ext cx="4338" cy="564"/>
            </a:xfrm>
            <a:custGeom>
              <a:avLst/>
              <a:gdLst/>
              <a:ahLst/>
              <a:cxnLst>
                <a:cxn ang="0">
                  <a:pos x="0" y="564"/>
                </a:cxn>
                <a:cxn ang="0">
                  <a:pos x="792" y="168"/>
                </a:cxn>
                <a:cxn ang="0">
                  <a:pos x="1603" y="439"/>
                </a:cxn>
                <a:cxn ang="0">
                  <a:pos x="2880" y="467"/>
                </a:cxn>
                <a:cxn ang="0">
                  <a:pos x="3533" y="15"/>
                </a:cxn>
                <a:cxn ang="0">
                  <a:pos x="4338" y="557"/>
                </a:cxn>
              </a:cxnLst>
              <a:rect l="0" t="0" r="r" b="b"/>
              <a:pathLst>
                <a:path w="4338" h="564">
                  <a:moveTo>
                    <a:pt x="0" y="564"/>
                  </a:moveTo>
                  <a:cubicBezTo>
                    <a:pt x="262" y="376"/>
                    <a:pt x="525" y="189"/>
                    <a:pt x="792" y="168"/>
                  </a:cubicBezTo>
                  <a:cubicBezTo>
                    <a:pt x="1059" y="147"/>
                    <a:pt x="1255" y="389"/>
                    <a:pt x="1603" y="439"/>
                  </a:cubicBezTo>
                  <a:cubicBezTo>
                    <a:pt x="1951" y="489"/>
                    <a:pt x="2558" y="538"/>
                    <a:pt x="2880" y="467"/>
                  </a:cubicBezTo>
                  <a:cubicBezTo>
                    <a:pt x="3202" y="396"/>
                    <a:pt x="3290" y="0"/>
                    <a:pt x="3533" y="15"/>
                  </a:cubicBezTo>
                  <a:cubicBezTo>
                    <a:pt x="3776" y="30"/>
                    <a:pt x="4057" y="293"/>
                    <a:pt x="4338" y="55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17" name="Text Box 5"/>
            <p:cNvSpPr txBox="1">
              <a:spLocks noChangeArrowheads="1"/>
            </p:cNvSpPr>
            <p:nvPr/>
          </p:nvSpPr>
          <p:spPr bwMode="auto">
            <a:xfrm>
              <a:off x="607" y="2214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s</a:t>
              </a:r>
            </a:p>
          </p:txBody>
        </p:sp>
        <p:sp>
          <p:nvSpPr>
            <p:cNvPr id="448518" name="Text Box 6"/>
            <p:cNvSpPr txBox="1">
              <a:spLocks noChangeArrowheads="1"/>
            </p:cNvSpPr>
            <p:nvPr/>
          </p:nvSpPr>
          <p:spPr bwMode="auto">
            <a:xfrm>
              <a:off x="4971" y="2178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t</a:t>
              </a:r>
            </a:p>
          </p:txBody>
        </p:sp>
        <p:sp>
          <p:nvSpPr>
            <p:cNvPr id="448519" name="Rectangle 7"/>
            <p:cNvSpPr>
              <a:spLocks noChangeArrowheads="1"/>
            </p:cNvSpPr>
            <p:nvPr/>
          </p:nvSpPr>
          <p:spPr bwMode="auto">
            <a:xfrm>
              <a:off x="2117" y="1826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0" name="Rectangle 8"/>
            <p:cNvSpPr>
              <a:spLocks noChangeArrowheads="1"/>
            </p:cNvSpPr>
            <p:nvPr/>
          </p:nvSpPr>
          <p:spPr bwMode="auto">
            <a:xfrm>
              <a:off x="755" y="2054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1" name="Rectangle 9"/>
            <p:cNvSpPr>
              <a:spLocks noChangeArrowheads="1"/>
            </p:cNvSpPr>
            <p:nvPr/>
          </p:nvSpPr>
          <p:spPr bwMode="auto">
            <a:xfrm>
              <a:off x="5093" y="2040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2" name="Rectangle 10"/>
            <p:cNvSpPr>
              <a:spLocks noChangeArrowheads="1"/>
            </p:cNvSpPr>
            <p:nvPr/>
          </p:nvSpPr>
          <p:spPr bwMode="auto">
            <a:xfrm>
              <a:off x="1020" y="1818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3" name="Rectangle 11"/>
            <p:cNvSpPr>
              <a:spLocks noChangeArrowheads="1"/>
            </p:cNvSpPr>
            <p:nvPr/>
          </p:nvSpPr>
          <p:spPr bwMode="auto">
            <a:xfrm>
              <a:off x="4349" y="1498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4" name="Rectangle 12"/>
            <p:cNvSpPr>
              <a:spLocks noChangeArrowheads="1"/>
            </p:cNvSpPr>
            <p:nvPr/>
          </p:nvSpPr>
          <p:spPr bwMode="auto">
            <a:xfrm>
              <a:off x="4709" y="1670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5" name="Rectangle 13"/>
            <p:cNvSpPr>
              <a:spLocks noChangeArrowheads="1"/>
            </p:cNvSpPr>
            <p:nvPr/>
          </p:nvSpPr>
          <p:spPr bwMode="auto">
            <a:xfrm>
              <a:off x="1589" y="1644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6" name="Rectangle 14"/>
            <p:cNvSpPr>
              <a:spLocks noChangeArrowheads="1"/>
            </p:cNvSpPr>
            <p:nvPr/>
          </p:nvSpPr>
          <p:spPr bwMode="auto">
            <a:xfrm>
              <a:off x="2706" y="1943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7" name="Rectangle 15"/>
            <p:cNvSpPr>
              <a:spLocks noChangeArrowheads="1"/>
            </p:cNvSpPr>
            <p:nvPr/>
          </p:nvSpPr>
          <p:spPr bwMode="auto">
            <a:xfrm>
              <a:off x="3525" y="1950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8" name="Rectangle 16"/>
            <p:cNvSpPr>
              <a:spLocks noChangeArrowheads="1"/>
            </p:cNvSpPr>
            <p:nvPr/>
          </p:nvSpPr>
          <p:spPr bwMode="auto">
            <a:xfrm>
              <a:off x="4017" y="1644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29" name="Line 17"/>
            <p:cNvSpPr>
              <a:spLocks noChangeShapeType="1"/>
            </p:cNvSpPr>
            <p:nvPr/>
          </p:nvSpPr>
          <p:spPr bwMode="auto">
            <a:xfrm flipV="1">
              <a:off x="1630" y="1770"/>
              <a:ext cx="0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30" name="Text Box 18"/>
            <p:cNvSpPr txBox="1">
              <a:spLocks noChangeArrowheads="1"/>
            </p:cNvSpPr>
            <p:nvPr/>
          </p:nvSpPr>
          <p:spPr bwMode="auto">
            <a:xfrm>
              <a:off x="1661" y="2186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v</a:t>
              </a:r>
              <a:r>
                <a:rPr lang="en-US" baseline="-250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448531" name="Line 19"/>
            <p:cNvSpPr>
              <a:spLocks noChangeShapeType="1"/>
            </p:cNvSpPr>
            <p:nvPr/>
          </p:nvSpPr>
          <p:spPr bwMode="auto">
            <a:xfrm flipV="1">
              <a:off x="2760" y="2040"/>
              <a:ext cx="0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32" name="Line 20"/>
            <p:cNvSpPr>
              <a:spLocks noChangeShapeType="1"/>
            </p:cNvSpPr>
            <p:nvPr/>
          </p:nvSpPr>
          <p:spPr bwMode="auto">
            <a:xfrm flipV="1">
              <a:off x="4072" y="1748"/>
              <a:ext cx="0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33" name="Text Box 21"/>
            <p:cNvSpPr txBox="1">
              <a:spLocks noChangeArrowheads="1"/>
            </p:cNvSpPr>
            <p:nvPr/>
          </p:nvSpPr>
          <p:spPr bwMode="auto">
            <a:xfrm>
              <a:off x="2791" y="2359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v</a:t>
              </a:r>
              <a:r>
                <a:rPr lang="en-US" baseline="-25000">
                  <a:solidFill>
                    <a:schemeClr val="hlink"/>
                  </a:solidFill>
                </a:rPr>
                <a:t>2</a:t>
              </a:r>
            </a:p>
          </p:txBody>
        </p:sp>
        <p:sp>
          <p:nvSpPr>
            <p:cNvPr id="448534" name="Text Box 22"/>
            <p:cNvSpPr txBox="1">
              <a:spLocks noChangeArrowheads="1"/>
            </p:cNvSpPr>
            <p:nvPr/>
          </p:nvSpPr>
          <p:spPr bwMode="auto">
            <a:xfrm>
              <a:off x="4123" y="2206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v</a:t>
              </a:r>
              <a:r>
                <a:rPr lang="en-US" baseline="-25000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448535" name="Text Box 23"/>
            <p:cNvSpPr txBox="1">
              <a:spLocks noChangeArrowheads="1"/>
            </p:cNvSpPr>
            <p:nvPr/>
          </p:nvSpPr>
          <p:spPr bwMode="auto">
            <a:xfrm>
              <a:off x="1063" y="1394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B</a:t>
              </a:r>
              <a:r>
                <a:rPr lang="en-US" baseline="-250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448536" name="Text Box 24"/>
            <p:cNvSpPr txBox="1">
              <a:spLocks noChangeArrowheads="1"/>
            </p:cNvSpPr>
            <p:nvPr/>
          </p:nvSpPr>
          <p:spPr bwMode="auto">
            <a:xfrm>
              <a:off x="2096" y="1449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B</a:t>
              </a:r>
              <a:r>
                <a:rPr lang="en-US" baseline="-25000">
                  <a:solidFill>
                    <a:schemeClr val="hlink"/>
                  </a:solidFill>
                </a:rPr>
                <a:t>2</a:t>
              </a:r>
            </a:p>
          </p:txBody>
        </p:sp>
        <p:sp>
          <p:nvSpPr>
            <p:cNvPr id="448537" name="Text Box 25"/>
            <p:cNvSpPr txBox="1">
              <a:spLocks noChangeArrowheads="1"/>
            </p:cNvSpPr>
            <p:nvPr/>
          </p:nvSpPr>
          <p:spPr bwMode="auto">
            <a:xfrm>
              <a:off x="3372" y="1552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B</a:t>
              </a:r>
              <a:r>
                <a:rPr lang="en-US" baseline="-25000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448538" name="Text Box 26"/>
            <p:cNvSpPr txBox="1">
              <a:spLocks noChangeArrowheads="1"/>
            </p:cNvSpPr>
            <p:nvPr/>
          </p:nvSpPr>
          <p:spPr bwMode="auto">
            <a:xfrm>
              <a:off x="4557" y="1239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B</a:t>
              </a:r>
              <a:r>
                <a:rPr lang="en-US" baseline="-25000">
                  <a:solidFill>
                    <a:schemeClr val="hlink"/>
                  </a:solidFill>
                </a:rPr>
                <a:t>4</a:t>
              </a:r>
            </a:p>
          </p:txBody>
        </p:sp>
      </p:grpSp>
      <p:sp>
        <p:nvSpPr>
          <p:cNvPr id="448539" name="Text Box 27"/>
          <p:cNvSpPr txBox="1">
            <a:spLocks noChangeArrowheads="1"/>
          </p:cNvSpPr>
          <p:nvPr/>
        </p:nvSpPr>
        <p:spPr bwMode="auto">
          <a:xfrm>
            <a:off x="1003300" y="4087813"/>
            <a:ext cx="6478588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Running time </a:t>
            </a:r>
            <a:r>
              <a:rPr lang="en-US">
                <a:solidFill>
                  <a:schemeClr val="hlink"/>
                </a:solidFill>
              </a:rPr>
              <a:t>O(n</a:t>
            </a:r>
            <a:r>
              <a:rPr lang="en-US" baseline="30000">
                <a:solidFill>
                  <a:schemeClr val="hlink"/>
                </a:solidFill>
              </a:rPr>
              <a:t> </a:t>
            </a:r>
            <a:r>
              <a:rPr lang="en-US" b="1" baseline="30000">
                <a:solidFill>
                  <a:schemeClr val="hlink"/>
                </a:solidFill>
              </a:rPr>
              <a:t>a log n</a:t>
            </a:r>
            <a:r>
              <a:rPr lang="en-US">
                <a:solidFill>
                  <a:schemeClr val="hlink"/>
                </a:solidFill>
              </a:rPr>
              <a:t>)  </a:t>
            </a:r>
          </a:p>
          <a:p>
            <a:pPr>
              <a:spcBef>
                <a:spcPct val="50000"/>
              </a:spcBef>
            </a:pPr>
            <a:r>
              <a:rPr lang="en-US"/>
              <a:t>Approximation:  </a:t>
            </a:r>
            <a:r>
              <a:rPr lang="en-US">
                <a:solidFill>
                  <a:schemeClr val="hlink"/>
                </a:solidFill>
              </a:rPr>
              <a:t>log n</a:t>
            </a:r>
            <a:r>
              <a:rPr lang="en-US"/>
              <a:t> / </a:t>
            </a:r>
            <a:r>
              <a:rPr lang="en-US">
                <a:solidFill>
                  <a:schemeClr val="hlink"/>
                </a:solidFill>
              </a:rPr>
              <a:t>log (a+1)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log</a:t>
            </a:r>
            <a:r>
              <a:rPr lang="en-US" baseline="30000">
                <a:solidFill>
                  <a:schemeClr val="hlink"/>
                </a:solidFill>
                <a:latin typeface="Symbol" pitchFamily="-112" charset="2"/>
              </a:rPr>
              <a:t>1-e</a:t>
            </a:r>
            <a:r>
              <a:rPr lang="en-US">
                <a:solidFill>
                  <a:schemeClr val="hlink"/>
                </a:solidFill>
              </a:rPr>
              <a:t> n </a:t>
            </a:r>
            <a:r>
              <a:rPr lang="en-US"/>
              <a:t>approximation in</a:t>
            </a:r>
            <a:r>
              <a:rPr lang="en-US">
                <a:solidFill>
                  <a:schemeClr val="hlink"/>
                </a:solidFill>
              </a:rPr>
              <a:t>  exp(n</a:t>
            </a:r>
            <a:r>
              <a:rPr lang="en-US" baseline="30000">
                <a:solidFill>
                  <a:schemeClr val="hlink"/>
                </a:solidFill>
                <a:latin typeface="Symbol" pitchFamily="-112" charset="2"/>
              </a:rPr>
              <a:t>e</a:t>
            </a:r>
            <a:r>
              <a:rPr lang="en-US">
                <a:solidFill>
                  <a:schemeClr val="hlink"/>
                </a:solidFill>
              </a:rPr>
              <a:t>) </a:t>
            </a:r>
            <a:r>
              <a:rPr lang="en-US"/>
              <a:t>time       				(sub-exponential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Orienteering</a:t>
            </a:r>
            <a:endParaRPr lang="en-US" sz="3600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Input: </a:t>
            </a:r>
            <a:r>
              <a:rPr lang="en-US" dirty="0" smtClean="0"/>
              <a:t>Graph (</a:t>
            </a:r>
            <a:r>
              <a:rPr lang="en-US" dirty="0" err="1" smtClean="0"/>
              <a:t>undir</a:t>
            </a:r>
            <a:r>
              <a:rPr lang="en-US" dirty="0" smtClean="0"/>
              <a:t> or dir) </a:t>
            </a:r>
            <a:r>
              <a:rPr lang="en-US" dirty="0" smtClean="0">
                <a:solidFill>
                  <a:schemeClr val="hlink"/>
                </a:solidFill>
              </a:rPr>
              <a:t>G</a:t>
            </a:r>
            <a:r>
              <a:rPr lang="en-US" dirty="0"/>
              <a:t>, nodes </a:t>
            </a:r>
            <a:r>
              <a:rPr lang="en-US" dirty="0" err="1">
                <a:solidFill>
                  <a:schemeClr val="hlink"/>
                </a:solidFill>
              </a:rPr>
              <a:t>s</a:t>
            </a:r>
            <a:r>
              <a:rPr lang="en-US" dirty="0" smtClean="0">
                <a:solidFill>
                  <a:schemeClr val="hlink"/>
                </a:solidFill>
              </a:rPr>
              <a:t>, </a:t>
            </a:r>
            <a:r>
              <a:rPr lang="en-US" dirty="0" err="1" smtClean="0">
                <a:solidFill>
                  <a:schemeClr val="hlink"/>
                </a:solidFill>
              </a:rPr>
              <a:t>t</a:t>
            </a:r>
            <a:r>
              <a:rPr lang="en-US" dirty="0" smtClean="0"/>
              <a:t>  </a:t>
            </a:r>
            <a:r>
              <a:rPr lang="en-US" dirty="0"/>
              <a:t>and</a:t>
            </a:r>
            <a:r>
              <a:rPr lang="en-US" dirty="0" smtClean="0"/>
              <a:t> 	 		budget </a:t>
            </a:r>
            <a:r>
              <a:rPr lang="en-US" dirty="0">
                <a:solidFill>
                  <a:schemeClr val="hlink"/>
                </a:solidFill>
              </a:rPr>
              <a:t>B</a:t>
            </a:r>
          </a:p>
          <a:p>
            <a:pPr>
              <a:buFont typeface="Wingdings" pitchFamily="-112" charset="2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buFont typeface="Wingdings" pitchFamily="-112" charset="2"/>
              <a:buNone/>
            </a:pPr>
            <a:r>
              <a:rPr lang="en-US" dirty="0">
                <a:solidFill>
                  <a:srgbClr val="800000"/>
                </a:solidFill>
              </a:rPr>
              <a:t>Goal: </a:t>
            </a:r>
            <a:r>
              <a:rPr lang="en-US" dirty="0"/>
              <a:t>find </a:t>
            </a:r>
            <a:r>
              <a:rPr lang="en-US" dirty="0" err="1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msy10" pitchFamily="-112" charset="0"/>
              </a:rPr>
              <a:t>!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dirty="0"/>
              <a:t> walk/path </a:t>
            </a:r>
            <a:r>
              <a:rPr lang="en-US" dirty="0">
                <a:solidFill>
                  <a:schemeClr val="hlink"/>
                </a:solidFill>
              </a:rPr>
              <a:t>P</a:t>
            </a:r>
            <a:r>
              <a:rPr lang="en-US" dirty="0"/>
              <a:t> of length </a:t>
            </a:r>
            <a:r>
              <a:rPr lang="en-US" b="1" dirty="0">
                <a:solidFill>
                  <a:schemeClr val="hlink"/>
                </a:solidFill>
                <a:latin typeface="cmsy10" pitchFamily="-112" charset="0"/>
              </a:rPr>
              <a:t>·</a:t>
            </a:r>
            <a:r>
              <a:rPr lang="en-US" dirty="0">
                <a:solidFill>
                  <a:schemeClr val="hlink"/>
                </a:solidFill>
              </a:rPr>
              <a:t> B</a:t>
            </a:r>
            <a:r>
              <a:rPr lang="en-US" dirty="0"/>
              <a:t> that maximizes number of nodes in </a:t>
            </a:r>
            <a:r>
              <a:rPr lang="en-US" dirty="0">
                <a:solidFill>
                  <a:schemeClr val="hlink"/>
                </a:solidFill>
              </a:rPr>
              <a:t>P</a:t>
            </a:r>
          </a:p>
          <a:p>
            <a:pPr>
              <a:buFont typeface="Wingdings" pitchFamily="-112" charset="2"/>
              <a:buNone/>
            </a:pPr>
            <a:endParaRPr lang="en-US" dirty="0"/>
          </a:p>
          <a:p>
            <a:pPr>
              <a:buFont typeface="Wingdings" pitchFamily="-112" charset="2"/>
              <a:buNone/>
            </a:pPr>
            <a:endParaRPr lang="en-US" dirty="0"/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2828925" y="5011738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3810000" y="4470400"/>
            <a:ext cx="134938" cy="1317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2" name="Rectangle 6"/>
          <p:cNvSpPr>
            <a:spLocks noChangeArrowheads="1"/>
          </p:cNvSpPr>
          <p:nvPr/>
        </p:nvSpPr>
        <p:spPr bwMode="auto">
          <a:xfrm>
            <a:off x="4884738" y="4470400"/>
            <a:ext cx="134937" cy="1317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5984875" y="5065713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auto">
          <a:xfrm>
            <a:off x="3438525" y="5621338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4537075" y="5784850"/>
            <a:ext cx="134938" cy="1317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6" name="Line 10"/>
          <p:cNvSpPr>
            <a:spLocks noChangeShapeType="1"/>
          </p:cNvSpPr>
          <p:nvPr/>
        </p:nvSpPr>
        <p:spPr bwMode="auto">
          <a:xfrm>
            <a:off x="3940175" y="45450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7" name="Line 11"/>
          <p:cNvSpPr>
            <a:spLocks noChangeShapeType="1"/>
          </p:cNvSpPr>
          <p:nvPr/>
        </p:nvSpPr>
        <p:spPr bwMode="auto">
          <a:xfrm>
            <a:off x="5006975" y="4545013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8" name="Line 12"/>
          <p:cNvSpPr>
            <a:spLocks noChangeShapeType="1"/>
          </p:cNvSpPr>
          <p:nvPr/>
        </p:nvSpPr>
        <p:spPr bwMode="auto">
          <a:xfrm flipV="1">
            <a:off x="2949575" y="4545013"/>
            <a:ext cx="83820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9" name="Line 13"/>
          <p:cNvSpPr>
            <a:spLocks noChangeShapeType="1"/>
          </p:cNvSpPr>
          <p:nvPr/>
        </p:nvSpPr>
        <p:spPr bwMode="auto">
          <a:xfrm>
            <a:off x="2949575" y="5154613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0" name="Line 14"/>
          <p:cNvSpPr>
            <a:spLocks noChangeShapeType="1"/>
          </p:cNvSpPr>
          <p:nvPr/>
        </p:nvSpPr>
        <p:spPr bwMode="auto">
          <a:xfrm>
            <a:off x="3559175" y="5688013"/>
            <a:ext cx="990600" cy="152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1" name="Line 15"/>
          <p:cNvSpPr>
            <a:spLocks noChangeShapeType="1"/>
          </p:cNvSpPr>
          <p:nvPr/>
        </p:nvSpPr>
        <p:spPr bwMode="auto">
          <a:xfrm flipV="1">
            <a:off x="4625975" y="5154613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2" name="Line 16"/>
          <p:cNvSpPr>
            <a:spLocks noChangeShapeType="1"/>
          </p:cNvSpPr>
          <p:nvPr/>
        </p:nvSpPr>
        <p:spPr bwMode="auto">
          <a:xfrm flipH="1">
            <a:off x="4625975" y="4621213"/>
            <a:ext cx="304800" cy="11636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3" name="Line 17"/>
          <p:cNvSpPr>
            <a:spLocks noChangeShapeType="1"/>
          </p:cNvSpPr>
          <p:nvPr/>
        </p:nvSpPr>
        <p:spPr bwMode="auto">
          <a:xfrm flipV="1">
            <a:off x="3482975" y="4602163"/>
            <a:ext cx="1371600" cy="10096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4" name="Text Box 18"/>
          <p:cNvSpPr txBox="1">
            <a:spLocks noChangeArrowheads="1"/>
          </p:cNvSpPr>
          <p:nvPr/>
        </p:nvSpPr>
        <p:spPr bwMode="auto">
          <a:xfrm>
            <a:off x="2413000" y="494665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439315" name="Text Box 19"/>
          <p:cNvSpPr txBox="1">
            <a:spLocks noChangeArrowheads="1"/>
          </p:cNvSpPr>
          <p:nvPr/>
        </p:nvSpPr>
        <p:spPr bwMode="auto">
          <a:xfrm>
            <a:off x="6234113" y="500062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39316" name="Text Box 20"/>
          <p:cNvSpPr txBox="1">
            <a:spLocks noChangeArrowheads="1"/>
          </p:cNvSpPr>
          <p:nvPr/>
        </p:nvSpPr>
        <p:spPr bwMode="auto">
          <a:xfrm>
            <a:off x="6751638" y="6096000"/>
            <a:ext cx="134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B = 6</a:t>
            </a:r>
          </a:p>
        </p:txBody>
      </p:sp>
      <p:sp>
        <p:nvSpPr>
          <p:cNvPr id="439317" name="Freeform 21"/>
          <p:cNvSpPr>
            <a:spLocks/>
          </p:cNvSpPr>
          <p:nvPr/>
        </p:nvSpPr>
        <p:spPr bwMode="auto">
          <a:xfrm>
            <a:off x="3548063" y="5400675"/>
            <a:ext cx="1035050" cy="404813"/>
          </a:xfrm>
          <a:custGeom>
            <a:avLst/>
            <a:gdLst/>
            <a:ahLst/>
            <a:cxnLst>
              <a:cxn ang="0">
                <a:pos x="652" y="255"/>
              </a:cxn>
              <a:cxn ang="0">
                <a:pos x="576" y="82"/>
              </a:cxn>
              <a:cxn ang="0">
                <a:pos x="451" y="12"/>
              </a:cxn>
              <a:cxn ang="0">
                <a:pos x="0" y="151"/>
              </a:cxn>
            </a:cxnLst>
            <a:rect l="0" t="0" r="r" b="b"/>
            <a:pathLst>
              <a:path w="652" h="255">
                <a:moveTo>
                  <a:pt x="652" y="255"/>
                </a:moveTo>
                <a:cubicBezTo>
                  <a:pt x="630" y="188"/>
                  <a:pt x="609" y="122"/>
                  <a:pt x="576" y="82"/>
                </a:cubicBezTo>
                <a:cubicBezTo>
                  <a:pt x="543" y="42"/>
                  <a:pt x="547" y="0"/>
                  <a:pt x="451" y="12"/>
                </a:cubicBezTo>
                <a:cubicBezTo>
                  <a:pt x="355" y="24"/>
                  <a:pt x="177" y="87"/>
                  <a:pt x="0" y="15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8" name="Rectangle 22"/>
          <p:cNvSpPr>
            <a:spLocks noChangeArrowheads="1"/>
          </p:cNvSpPr>
          <p:nvPr/>
        </p:nvSpPr>
        <p:spPr bwMode="auto">
          <a:xfrm>
            <a:off x="3351213" y="6132513"/>
            <a:ext cx="134937" cy="13176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9" name="Rectangle 23"/>
          <p:cNvSpPr>
            <a:spLocks noChangeArrowheads="1"/>
          </p:cNvSpPr>
          <p:nvPr/>
        </p:nvSpPr>
        <p:spPr bwMode="auto">
          <a:xfrm>
            <a:off x="4406900" y="6199188"/>
            <a:ext cx="134938" cy="13176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0" name="Rectangle 24"/>
          <p:cNvSpPr>
            <a:spLocks noChangeArrowheads="1"/>
          </p:cNvSpPr>
          <p:nvPr/>
        </p:nvSpPr>
        <p:spPr bwMode="auto">
          <a:xfrm>
            <a:off x="5564188" y="6011863"/>
            <a:ext cx="134937" cy="13176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1" name="Line 25"/>
          <p:cNvSpPr>
            <a:spLocks noChangeShapeType="1"/>
          </p:cNvSpPr>
          <p:nvPr/>
        </p:nvSpPr>
        <p:spPr bwMode="auto">
          <a:xfrm>
            <a:off x="2895600" y="5105400"/>
            <a:ext cx="457200" cy="10668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2" name="Line 26"/>
          <p:cNvSpPr>
            <a:spLocks noChangeShapeType="1"/>
          </p:cNvSpPr>
          <p:nvPr/>
        </p:nvSpPr>
        <p:spPr bwMode="auto">
          <a:xfrm>
            <a:off x="3505200" y="6172200"/>
            <a:ext cx="901700" cy="92075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3" name="Line 27"/>
          <p:cNvSpPr>
            <a:spLocks noChangeShapeType="1"/>
          </p:cNvSpPr>
          <p:nvPr/>
        </p:nvSpPr>
        <p:spPr bwMode="auto">
          <a:xfrm flipV="1">
            <a:off x="4495800" y="6096000"/>
            <a:ext cx="1066800" cy="1524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4" name="Line 28"/>
          <p:cNvSpPr>
            <a:spLocks noChangeShapeType="1"/>
          </p:cNvSpPr>
          <p:nvPr/>
        </p:nvSpPr>
        <p:spPr bwMode="auto">
          <a:xfrm flipV="1">
            <a:off x="5715000" y="5181600"/>
            <a:ext cx="304800" cy="9144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Quasi-poly algorithms: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approx for group Steiner problem in </a:t>
            </a:r>
            <a:r>
              <a:rPr lang="en-US" dirty="0" err="1" smtClean="0"/>
              <a:t>undir</a:t>
            </a:r>
            <a:r>
              <a:rPr lang="en-US" dirty="0" smtClean="0"/>
              <a:t> graphs. Current approx. is </a:t>
            </a:r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 hardness is 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(log</a:t>
            </a:r>
            <a:r>
              <a:rPr lang="en-US" baseline="30000" dirty="0" smtClean="0">
                <a:solidFill>
                  <a:srgbClr val="FF0000"/>
                </a:solidFill>
              </a:rPr>
              <a:t>2-</a:t>
            </a:r>
            <a:r>
              <a:rPr lang="en-US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). </a:t>
            </a:r>
            <a:r>
              <a:rPr lang="en-US" dirty="0" smtClean="0"/>
              <a:t>SOP-TW is hard to within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(log</a:t>
            </a:r>
            <a:r>
              <a:rPr lang="en-US" baseline="30000" dirty="0" smtClean="0">
                <a:solidFill>
                  <a:srgbClr val="FF0000"/>
                </a:solidFill>
              </a:rPr>
              <a:t>1-</a:t>
            </a:r>
            <a:r>
              <a:rPr lang="en-US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factor.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O(log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approx for Orienteering with time varying profits at nodes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O(log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approx for Orienteering with multiple disjoint time windows for each node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. 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44316" y="6318248"/>
            <a:ext cx="6462295" cy="6352"/>
            <a:chOff x="1644316" y="6318248"/>
            <a:chExt cx="6462295" cy="6352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644316" y="6318248"/>
              <a:ext cx="1002632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3013242" y="6319836"/>
              <a:ext cx="1558758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727031" y="6321424"/>
              <a:ext cx="622969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103979" y="6323012"/>
              <a:ext cx="1002632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125" y="3836737"/>
            <a:ext cx="773145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Conjecture: O(log</a:t>
            </a:r>
            <a:r>
              <a:rPr lang="en-US" baseline="30000" dirty="0" smtClean="0">
                <a:solidFill>
                  <a:srgbClr val="660066"/>
                </a:solidFill>
              </a:rPr>
              <a:t>2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n</a:t>
            </a:r>
            <a:r>
              <a:rPr lang="en-US" dirty="0" smtClean="0">
                <a:solidFill>
                  <a:srgbClr val="660066"/>
                </a:solidFill>
              </a:rPr>
              <a:t>) approx. for group Steiner via LP.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125" y="4692316"/>
            <a:ext cx="7731452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Is there a non-trivial poly-time (poly-log?) approx for Orienteering with multiple time windows?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125" y="2192421"/>
            <a:ext cx="773145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Obvious: change quasi-poly to poly.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Steiner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/>
              <a:t>Set cover +  Steiner tree = group Steiner</a:t>
            </a:r>
          </a:p>
          <a:p>
            <a:pPr>
              <a:buFont typeface="Wingdings" pitchFamily="-112" charset="2"/>
              <a:buNone/>
            </a:pPr>
            <a:endParaRPr lang="en-US"/>
          </a:p>
          <a:p>
            <a:pPr>
              <a:buFont typeface="Wingdings" pitchFamily="-112" charset="2"/>
              <a:buNone/>
            </a:pPr>
            <a:r>
              <a:rPr lang="en-US"/>
              <a:t>Undirected graph </a:t>
            </a:r>
            <a:r>
              <a:rPr lang="en-US">
                <a:solidFill>
                  <a:schemeClr val="hlink"/>
                </a:solidFill>
              </a:rPr>
              <a:t>G = (V, E)</a:t>
            </a:r>
          </a:p>
          <a:p>
            <a:pPr>
              <a:buFont typeface="Wingdings" pitchFamily="-112" charset="2"/>
              <a:buNone/>
            </a:pPr>
            <a:r>
              <a:rPr lang="en-US"/>
              <a:t>Groups:  </a:t>
            </a:r>
            <a:r>
              <a:rPr lang="en-US">
                <a:solidFill>
                  <a:schemeClr val="hlink"/>
                </a:solidFill>
              </a:rPr>
              <a:t>S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 S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, ..., S</a:t>
            </a:r>
            <a:r>
              <a:rPr lang="en-US" baseline="-25000">
                <a:solidFill>
                  <a:schemeClr val="hlink"/>
                </a:solidFill>
              </a:rPr>
              <a:t>k</a:t>
            </a:r>
            <a:r>
              <a:rPr lang="en-US"/>
              <a:t> , each </a:t>
            </a:r>
            <a:r>
              <a:rPr lang="en-US">
                <a:solidFill>
                  <a:schemeClr val="hlink"/>
                </a:solidFill>
              </a:rPr>
              <a:t>S</a:t>
            </a:r>
            <a:r>
              <a:rPr lang="en-US" baseline="-25000">
                <a:solidFill>
                  <a:schemeClr val="hlink"/>
                </a:solidFill>
              </a:rPr>
              <a:t>i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 b="1">
                <a:solidFill>
                  <a:schemeClr val="hlink"/>
                </a:solidFill>
                <a:latin typeface="cmsy10" pitchFamily="-112" charset="0"/>
              </a:rPr>
              <a:t>µ</a:t>
            </a:r>
            <a:r>
              <a:rPr lang="en-US">
                <a:solidFill>
                  <a:schemeClr val="hlink"/>
                </a:solidFill>
              </a:rPr>
              <a:t> V</a:t>
            </a:r>
          </a:p>
          <a:p>
            <a:pPr>
              <a:buFont typeface="Wingdings" pitchFamily="-112" charset="2"/>
              <a:buNone/>
            </a:pPr>
            <a:endParaRPr lang="en-US">
              <a:solidFill>
                <a:schemeClr val="hlink"/>
              </a:solidFill>
            </a:endParaRPr>
          </a:p>
          <a:p>
            <a:pPr>
              <a:buFont typeface="Wingdings" pitchFamily="-112" charset="2"/>
              <a:buNone/>
            </a:pPr>
            <a:r>
              <a:rPr lang="en-US"/>
              <a:t>Goal: find minimum cost tree </a:t>
            </a:r>
            <a:r>
              <a:rPr lang="en-US">
                <a:solidFill>
                  <a:schemeClr val="hlink"/>
                </a:solidFill>
              </a:rPr>
              <a:t>T = (V’, E’)</a:t>
            </a:r>
            <a:r>
              <a:rPr lang="en-US"/>
              <a:t> such that  	</a:t>
            </a:r>
            <a:r>
              <a:rPr lang="en-US">
                <a:solidFill>
                  <a:schemeClr val="hlink"/>
                </a:solidFill>
              </a:rPr>
              <a:t>|V’ </a:t>
            </a:r>
            <a:r>
              <a:rPr lang="en-US" b="1">
                <a:solidFill>
                  <a:schemeClr val="hlink"/>
                </a:solidFill>
                <a:latin typeface="cmsy10" pitchFamily="-112" charset="0"/>
              </a:rPr>
              <a:t>Å</a:t>
            </a:r>
            <a:r>
              <a:rPr lang="en-US">
                <a:solidFill>
                  <a:schemeClr val="hlink"/>
                </a:solidFill>
              </a:rPr>
              <a:t> S</a:t>
            </a:r>
            <a:r>
              <a:rPr lang="en-US" baseline="-25000">
                <a:solidFill>
                  <a:schemeClr val="hlink"/>
                </a:solidFill>
              </a:rPr>
              <a:t>i</a:t>
            </a:r>
            <a:r>
              <a:rPr lang="en-US">
                <a:solidFill>
                  <a:schemeClr val="hlink"/>
                </a:solidFill>
              </a:rPr>
              <a:t> |</a:t>
            </a:r>
            <a:r>
              <a:rPr lang="en-US"/>
              <a:t> </a:t>
            </a:r>
            <a:r>
              <a:rPr lang="en-US" b="1">
                <a:latin typeface="cmsy10" pitchFamily="-112" charset="0"/>
              </a:rPr>
              <a:t>¸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1</a:t>
            </a:r>
            <a:r>
              <a:rPr lang="en-US"/>
              <a:t> for </a:t>
            </a:r>
            <a:r>
              <a:rPr lang="en-US">
                <a:solidFill>
                  <a:schemeClr val="hlink"/>
                </a:solidFill>
              </a:rPr>
              <a:t>1</a:t>
            </a:r>
            <a:r>
              <a:rPr lang="en-US" b="1">
                <a:solidFill>
                  <a:schemeClr val="hlink"/>
                </a:solidFill>
                <a:latin typeface="cmsy10" pitchFamily="-112" charset="0"/>
              </a:rPr>
              <a:t>·</a:t>
            </a:r>
            <a:r>
              <a:rPr lang="en-US">
                <a:solidFill>
                  <a:schemeClr val="hlink"/>
                </a:solidFill>
              </a:rPr>
              <a:t> i </a:t>
            </a:r>
            <a:r>
              <a:rPr lang="en-US" b="1">
                <a:solidFill>
                  <a:schemeClr val="hlink"/>
                </a:solidFill>
                <a:latin typeface="cmsy10" pitchFamily="-112" charset="0"/>
              </a:rPr>
              <a:t>·</a:t>
            </a:r>
            <a:r>
              <a:rPr lang="en-US">
                <a:solidFill>
                  <a:schemeClr val="hlink"/>
                </a:solidFill>
              </a:rPr>
              <a:t> k</a:t>
            </a:r>
          </a:p>
          <a:p>
            <a:pPr>
              <a:buFont typeface="Wingdings" pitchFamily="-112" charset="2"/>
              <a:buNone/>
            </a:pPr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Steiner problem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dirty="0">
                <a:solidFill>
                  <a:schemeClr val="hlink"/>
                </a:solidFill>
              </a:rPr>
              <a:t>O(log</a:t>
            </a:r>
            <a:r>
              <a:rPr lang="en-US" baseline="30000" dirty="0">
                <a:solidFill>
                  <a:schemeClr val="hlink"/>
                </a:solidFill>
              </a:rPr>
              <a:t>2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approx if </a:t>
            </a:r>
            <a:r>
              <a:rPr lang="en-US" dirty="0">
                <a:solidFill>
                  <a:schemeClr val="hlink"/>
                </a:solidFill>
              </a:rPr>
              <a:t>G</a:t>
            </a:r>
            <a:r>
              <a:rPr lang="en-US" dirty="0"/>
              <a:t> is a tree </a:t>
            </a:r>
          </a:p>
          <a:p>
            <a:pPr>
              <a:buFont typeface="Wingdings" pitchFamily="-112" charset="2"/>
              <a:buNone/>
            </a:pPr>
            <a:r>
              <a:rPr lang="en-US" dirty="0">
                <a:solidFill>
                  <a:schemeClr val="hlink"/>
                </a:solidFill>
              </a:rPr>
              <a:t>O(log</a:t>
            </a:r>
            <a:r>
              <a:rPr lang="en-US" baseline="30000" dirty="0">
                <a:solidFill>
                  <a:schemeClr val="hlink"/>
                </a:solidFill>
              </a:rPr>
              <a:t>3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approx for general graphs</a:t>
            </a:r>
          </a:p>
          <a:p>
            <a:pPr>
              <a:buFont typeface="Wingdings" pitchFamily="-112" charset="2"/>
              <a:buNone/>
            </a:pPr>
            <a:r>
              <a:rPr lang="en-US" dirty="0"/>
              <a:t> </a:t>
            </a:r>
            <a:r>
              <a:rPr lang="en-US" sz="2400" dirty="0">
                <a:solidFill>
                  <a:srgbClr val="009900"/>
                </a:solidFill>
              </a:rPr>
              <a:t>[Garg-Konjevod-</a:t>
            </a:r>
            <a:r>
              <a:rPr lang="en-US" sz="2400" dirty="0" smtClean="0">
                <a:solidFill>
                  <a:srgbClr val="009900"/>
                </a:solidFill>
              </a:rPr>
              <a:t>Ravi’98 </a:t>
            </a:r>
            <a:r>
              <a:rPr lang="en-US" sz="2400" dirty="0">
                <a:solidFill>
                  <a:srgbClr val="009900"/>
                </a:solidFill>
              </a:rPr>
              <a:t>+ ...]</a:t>
            </a:r>
          </a:p>
          <a:p>
            <a:pPr>
              <a:buFont typeface="Wingdings" pitchFamily="-112" charset="2"/>
              <a:buNone/>
            </a:pPr>
            <a:endParaRPr lang="en-US" dirty="0">
              <a:solidFill>
                <a:srgbClr val="009900"/>
              </a:solidFill>
            </a:endParaRPr>
          </a:p>
          <a:p>
            <a:pPr>
              <a:buFont typeface="Wingdings" pitchFamily="-112" charset="2"/>
              <a:buNone/>
            </a:pPr>
            <a:r>
              <a:rPr lang="en-US" dirty="0">
                <a:solidFill>
                  <a:schemeClr val="hlink"/>
                </a:solidFill>
                <a:latin typeface="Symbol" pitchFamily="-112" charset="2"/>
              </a:rPr>
              <a:t>W</a:t>
            </a:r>
            <a:r>
              <a:rPr lang="en-US" dirty="0">
                <a:solidFill>
                  <a:schemeClr val="hlink"/>
                </a:solidFill>
              </a:rPr>
              <a:t>(log</a:t>
            </a:r>
            <a:r>
              <a:rPr lang="en-US" baseline="30000" dirty="0">
                <a:solidFill>
                  <a:schemeClr val="hlink"/>
                </a:solidFill>
              </a:rPr>
              <a:t>2-</a:t>
            </a:r>
            <a:r>
              <a:rPr lang="en-US" baseline="30000" dirty="0">
                <a:solidFill>
                  <a:schemeClr val="hlink"/>
                </a:solidFill>
                <a:latin typeface="Symbol" pitchFamily="-112" charset="2"/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approx not possible even on trees unless NP contained in quasi-polynomial time </a:t>
            </a:r>
          </a:p>
          <a:p>
            <a:pPr>
              <a:buFont typeface="Wingdings" pitchFamily="-112" charset="2"/>
              <a:buNone/>
            </a:pPr>
            <a:r>
              <a:rPr lang="en-US" sz="2400" dirty="0">
                <a:solidFill>
                  <a:srgbClr val="009900"/>
                </a:solidFill>
              </a:rPr>
              <a:t>	[Halperin-</a:t>
            </a:r>
            <a:r>
              <a:rPr lang="en-US" sz="2400" dirty="0" smtClean="0">
                <a:solidFill>
                  <a:srgbClr val="009900"/>
                </a:solidFill>
              </a:rPr>
              <a:t>Krauthgamer’03</a:t>
            </a:r>
            <a:r>
              <a:rPr lang="en-US" sz="2400" dirty="0">
                <a:solidFill>
                  <a:srgbClr val="009900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SOP and group Steiner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dirty="0"/>
              <a:t>Simple observation:</a:t>
            </a:r>
          </a:p>
          <a:p>
            <a:pPr>
              <a:buFont typeface="Wingdings" pitchFamily="-112" charset="2"/>
              <a:buNone/>
            </a:pPr>
            <a:r>
              <a:rPr lang="en-US" dirty="0">
                <a:solidFill>
                  <a:schemeClr val="hlink"/>
                </a:solidFill>
                <a:latin typeface="Symbol" pitchFamily="-112" charset="2"/>
              </a:rPr>
              <a:t>a</a:t>
            </a:r>
            <a:r>
              <a:rPr lang="en-US" dirty="0">
                <a:solidFill>
                  <a:schemeClr val="hlink"/>
                </a:solidFill>
              </a:rPr>
              <a:t>-</a:t>
            </a:r>
            <a:r>
              <a:rPr lang="en-US" dirty="0"/>
              <a:t>approx for </a:t>
            </a:r>
            <a:r>
              <a:rPr lang="en-US" dirty="0">
                <a:solidFill>
                  <a:schemeClr val="folHlink"/>
                </a:solidFill>
              </a:rPr>
              <a:t>SOP </a:t>
            </a:r>
            <a:r>
              <a:rPr lang="en-US" dirty="0"/>
              <a:t>implies </a:t>
            </a:r>
            <a:r>
              <a:rPr lang="en-US" dirty="0">
                <a:solidFill>
                  <a:schemeClr val="hlink"/>
                </a:solidFill>
              </a:rPr>
              <a:t>2</a:t>
            </a:r>
            <a:r>
              <a:rPr lang="en-US" dirty="0">
                <a:solidFill>
                  <a:schemeClr val="hlink"/>
                </a:solidFill>
                <a:latin typeface="Symbol" pitchFamily="-112" charset="2"/>
              </a:rPr>
              <a:t>a</a:t>
            </a:r>
            <a:r>
              <a:rPr lang="en-US" dirty="0">
                <a:solidFill>
                  <a:schemeClr val="hlink"/>
                </a:solidFill>
              </a:rPr>
              <a:t> log </a:t>
            </a:r>
            <a:r>
              <a:rPr lang="en-US" dirty="0" err="1">
                <a:solidFill>
                  <a:schemeClr val="hlink"/>
                </a:solidFill>
              </a:rPr>
              <a:t>k</a:t>
            </a:r>
            <a:r>
              <a:rPr lang="en-US" dirty="0"/>
              <a:t> approx for group Steiner problem</a:t>
            </a:r>
          </a:p>
          <a:p>
            <a:pPr>
              <a:buFont typeface="Wingdings" pitchFamily="-112" charset="2"/>
              <a:buNone/>
            </a:pPr>
            <a:endParaRPr lang="en-US" dirty="0"/>
          </a:p>
          <a:p>
            <a:pPr>
              <a:buFont typeface="Wingdings" pitchFamily="-112" charset="2"/>
              <a:buNone/>
            </a:pPr>
            <a:r>
              <a:rPr lang="en-US" dirty="0"/>
              <a:t>Consequences:</a:t>
            </a:r>
          </a:p>
          <a:p>
            <a:pPr>
              <a:buFont typeface="Wingdings" pitchFamily="-112" charset="2"/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O(log</a:t>
            </a:r>
            <a:r>
              <a:rPr lang="en-US" baseline="30000" dirty="0">
                <a:solidFill>
                  <a:schemeClr val="hlink"/>
                </a:solidFill>
              </a:rPr>
              <a:t>2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approx for group Steiner </a:t>
            </a:r>
            <a:r>
              <a:rPr lang="en-US" dirty="0" smtClean="0"/>
              <a:t>problem in quasi-poly time</a:t>
            </a:r>
          </a:p>
          <a:p>
            <a:pPr>
              <a:buFont typeface="Wingdings" pitchFamily="-112" charset="2"/>
              <a:buNone/>
            </a:pPr>
            <a:r>
              <a:rPr lang="en-US" dirty="0">
                <a:solidFill>
                  <a:schemeClr val="hlink"/>
                </a:solidFill>
                <a:latin typeface="Symbol" pitchFamily="-112" charset="2"/>
              </a:rPr>
              <a:t> W</a:t>
            </a:r>
            <a:r>
              <a:rPr lang="en-US" dirty="0">
                <a:solidFill>
                  <a:schemeClr val="hlink"/>
                </a:solidFill>
              </a:rPr>
              <a:t>(log</a:t>
            </a:r>
            <a:r>
              <a:rPr lang="en-US" baseline="30000" dirty="0">
                <a:solidFill>
                  <a:schemeClr val="hlink"/>
                </a:solidFill>
              </a:rPr>
              <a:t>1-</a:t>
            </a:r>
            <a:r>
              <a:rPr lang="en-US" baseline="30000" dirty="0">
                <a:solidFill>
                  <a:schemeClr val="hlink"/>
                </a:solidFill>
                <a:latin typeface="Symbol" pitchFamily="-112" charset="2"/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hardness for SOP unless NP is contained in quasi-poly time</a:t>
            </a:r>
          </a:p>
          <a:p>
            <a:pPr>
              <a:buFont typeface="Symbol" pitchFamily="-11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size lower bound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dirty="0"/>
              <a:t>Unless</a:t>
            </a:r>
            <a:r>
              <a:rPr lang="en-US" dirty="0">
                <a:solidFill>
                  <a:schemeClr val="hlink"/>
                </a:solidFill>
              </a:rPr>
              <a:t> NP </a:t>
            </a:r>
            <a:r>
              <a:rPr lang="en-US" b="1" dirty="0">
                <a:latin typeface="cmsy10" pitchFamily="-112" charset="0"/>
              </a:rPr>
              <a:t>µ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quasi-</a:t>
            </a:r>
            <a:r>
              <a:rPr lang="en-US" dirty="0" err="1">
                <a:solidFill>
                  <a:schemeClr val="hlink"/>
                </a:solidFill>
              </a:rPr>
              <a:t>polytime</a:t>
            </a:r>
            <a:r>
              <a:rPr lang="en-US" dirty="0"/>
              <a:t> no </a:t>
            </a:r>
            <a:r>
              <a:rPr lang="en-US" dirty="0">
                <a:solidFill>
                  <a:schemeClr val="hlink"/>
                </a:solidFill>
              </a:rPr>
              <a:t>log</a:t>
            </a:r>
            <a:r>
              <a:rPr lang="en-US" baseline="30000" dirty="0">
                <a:solidFill>
                  <a:schemeClr val="hlink"/>
                </a:solidFill>
              </a:rPr>
              <a:t>2-</a:t>
            </a:r>
            <a:r>
              <a:rPr lang="en-US" baseline="30000" dirty="0">
                <a:solidFill>
                  <a:schemeClr val="hlink"/>
                </a:solidFill>
                <a:latin typeface="Symbol" pitchFamily="-112" charset="2"/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n</a:t>
            </a:r>
            <a:r>
              <a:rPr lang="en-US" dirty="0"/>
              <a:t> approx. for group Steiner problem </a:t>
            </a:r>
            <a:r>
              <a:rPr lang="en-US" sz="2400" dirty="0">
                <a:solidFill>
                  <a:srgbClr val="009900"/>
                </a:solidFill>
              </a:rPr>
              <a:t>[Halperin-</a:t>
            </a:r>
            <a:r>
              <a:rPr lang="en-US" sz="2400" dirty="0" smtClean="0">
                <a:solidFill>
                  <a:srgbClr val="009900"/>
                </a:solidFill>
              </a:rPr>
              <a:t>Krauthgamer’03</a:t>
            </a:r>
            <a:r>
              <a:rPr lang="en-US" sz="2400" dirty="0">
                <a:solidFill>
                  <a:srgbClr val="009900"/>
                </a:solidFill>
              </a:rPr>
              <a:t>]</a:t>
            </a:r>
          </a:p>
          <a:p>
            <a:pPr>
              <a:buFont typeface="Wingdings" pitchFamily="-112" charset="2"/>
              <a:buNone/>
            </a:pPr>
            <a:endParaRPr lang="en-US" dirty="0"/>
          </a:p>
          <a:p>
            <a:pPr>
              <a:buFont typeface="Wingdings" pitchFamily="-112" charset="2"/>
              <a:buNone/>
            </a:pPr>
            <a:endParaRPr lang="en-US" dirty="0"/>
          </a:p>
          <a:p>
            <a:pPr>
              <a:buFont typeface="Wingdings" pitchFamily="-112" charset="2"/>
              <a:buNone/>
            </a:pPr>
            <a:r>
              <a:rPr lang="en-US" dirty="0"/>
              <a:t>Can we obtain </a:t>
            </a:r>
            <a:r>
              <a:rPr lang="en-US" dirty="0">
                <a:solidFill>
                  <a:schemeClr val="hlink"/>
                </a:solidFill>
              </a:rPr>
              <a:t>log</a:t>
            </a:r>
            <a:r>
              <a:rPr lang="en-US" baseline="30000" dirty="0">
                <a:solidFill>
                  <a:schemeClr val="hlink"/>
                </a:solidFill>
              </a:rPr>
              <a:t>2-</a:t>
            </a:r>
            <a:r>
              <a:rPr lang="en-US" baseline="30000" dirty="0">
                <a:solidFill>
                  <a:schemeClr val="hlink"/>
                </a:solidFill>
                <a:latin typeface="Symbol" pitchFamily="-112" charset="2"/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n</a:t>
            </a:r>
            <a:r>
              <a:rPr lang="en-US" dirty="0"/>
              <a:t> hardness under </a:t>
            </a:r>
            <a:r>
              <a:rPr lang="en-US" dirty="0">
                <a:solidFill>
                  <a:schemeClr val="hlink"/>
                </a:solidFill>
              </a:rPr>
              <a:t>P </a:t>
            </a:r>
            <a:r>
              <a:rPr lang="en-US" dirty="0">
                <a:solidFill>
                  <a:schemeClr val="hlink"/>
                </a:solidFill>
                <a:latin typeface="Symbol" pitchFamily="-112" charset="2"/>
              </a:rPr>
              <a:t>¹</a:t>
            </a:r>
            <a:r>
              <a:rPr lang="en-US" dirty="0">
                <a:solidFill>
                  <a:schemeClr val="hlink"/>
                </a:solidFill>
              </a:rPr>
              <a:t> NP</a:t>
            </a:r>
            <a:r>
              <a:rPr lang="en-US" dirty="0"/>
              <a:t> ? Can reduction size by polynomial?</a:t>
            </a:r>
          </a:p>
          <a:p>
            <a:pPr>
              <a:buFont typeface="Wingdings" pitchFamily="-112" charset="2"/>
              <a:buNone/>
            </a:pPr>
            <a:endParaRPr lang="en-US" dirty="0"/>
          </a:p>
          <a:p>
            <a:pPr>
              <a:buFont typeface="Wingdings" pitchFamily="-112" charset="2"/>
              <a:buNone/>
            </a:pPr>
            <a:r>
              <a:rPr lang="en-US" dirty="0"/>
              <a:t>No, unless </a:t>
            </a:r>
            <a:r>
              <a:rPr lang="en-US" dirty="0">
                <a:solidFill>
                  <a:schemeClr val="hlink"/>
                </a:solidFill>
              </a:rPr>
              <a:t>NP </a:t>
            </a:r>
            <a:r>
              <a:rPr lang="en-US" b="1" dirty="0">
                <a:latin typeface="cmsy10" pitchFamily="-112" charset="0"/>
              </a:rPr>
              <a:t>µ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sub-exponential time</a:t>
            </a:r>
            <a:r>
              <a:rPr lang="en-US" dirty="0"/>
              <a:t> </a:t>
            </a:r>
          </a:p>
          <a:p>
            <a:pPr>
              <a:buFont typeface="Wingdings" pitchFamily="-112" charset="2"/>
              <a:buNone/>
            </a:pPr>
            <a:r>
              <a:rPr lang="en-US" dirty="0"/>
              <a:t>From </a:t>
            </a:r>
            <a:r>
              <a:rPr lang="en-US" dirty="0">
                <a:solidFill>
                  <a:schemeClr val="hlink"/>
                </a:solidFill>
              </a:rPr>
              <a:t>log</a:t>
            </a:r>
            <a:r>
              <a:rPr lang="en-US" baseline="30000" dirty="0">
                <a:solidFill>
                  <a:schemeClr val="hlink"/>
                </a:solidFill>
              </a:rPr>
              <a:t>1-</a:t>
            </a:r>
            <a:r>
              <a:rPr lang="en-US" baseline="30000" dirty="0">
                <a:solidFill>
                  <a:schemeClr val="hlink"/>
                </a:solidFill>
                <a:latin typeface="Symbol" pitchFamily="-112" charset="2"/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n</a:t>
            </a:r>
            <a:r>
              <a:rPr lang="en-US" dirty="0"/>
              <a:t> approx in </a:t>
            </a:r>
            <a:r>
              <a:rPr lang="en-US" dirty="0" err="1"/>
              <a:t>subexp</a:t>
            </a:r>
            <a:r>
              <a:rPr lang="en-US" dirty="0"/>
              <a:t> time for </a:t>
            </a:r>
            <a:r>
              <a:rPr lang="en-US" dirty="0">
                <a:solidFill>
                  <a:schemeClr val="tx2"/>
                </a:solidFill>
              </a:rPr>
              <a:t>SOP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0413" y="1828800"/>
            <a:ext cx="7534275" cy="1414463"/>
            <a:chOff x="472" y="3123"/>
            <a:chExt cx="4746" cy="891"/>
          </a:xfrm>
        </p:grpSpPr>
        <p:sp>
          <p:nvSpPr>
            <p:cNvPr id="445444" name="Rectangle 4"/>
            <p:cNvSpPr>
              <a:spLocks noChangeArrowheads="1"/>
            </p:cNvSpPr>
            <p:nvPr/>
          </p:nvSpPr>
          <p:spPr bwMode="auto">
            <a:xfrm>
              <a:off x="804" y="3684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445" name="Rectangle 5"/>
            <p:cNvSpPr>
              <a:spLocks noChangeArrowheads="1"/>
            </p:cNvSpPr>
            <p:nvPr/>
          </p:nvSpPr>
          <p:spPr bwMode="auto">
            <a:xfrm>
              <a:off x="5142" y="3638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446" name="Rectangle 6"/>
            <p:cNvSpPr>
              <a:spLocks noChangeArrowheads="1"/>
            </p:cNvSpPr>
            <p:nvPr/>
          </p:nvSpPr>
          <p:spPr bwMode="auto">
            <a:xfrm>
              <a:off x="2892" y="3547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447" name="Freeform 7"/>
            <p:cNvSpPr>
              <a:spLocks/>
            </p:cNvSpPr>
            <p:nvPr/>
          </p:nvSpPr>
          <p:spPr bwMode="auto">
            <a:xfrm>
              <a:off x="854" y="3581"/>
              <a:ext cx="2061" cy="364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388" y="222"/>
                </a:cxn>
                <a:cxn ang="0">
                  <a:pos x="756" y="215"/>
                </a:cxn>
                <a:cxn ang="0">
                  <a:pos x="1124" y="42"/>
                </a:cxn>
                <a:cxn ang="0">
                  <a:pos x="1311" y="340"/>
                </a:cxn>
                <a:cxn ang="0">
                  <a:pos x="1728" y="187"/>
                </a:cxn>
                <a:cxn ang="0">
                  <a:pos x="2061" y="0"/>
                </a:cxn>
              </a:cxnLst>
              <a:rect l="0" t="0" r="r" b="b"/>
              <a:pathLst>
                <a:path w="2061" h="364">
                  <a:moveTo>
                    <a:pt x="0" y="153"/>
                  </a:moveTo>
                  <a:cubicBezTo>
                    <a:pt x="131" y="182"/>
                    <a:pt x="262" y="212"/>
                    <a:pt x="388" y="222"/>
                  </a:cubicBezTo>
                  <a:cubicBezTo>
                    <a:pt x="514" y="232"/>
                    <a:pt x="633" y="245"/>
                    <a:pt x="756" y="215"/>
                  </a:cubicBezTo>
                  <a:cubicBezTo>
                    <a:pt x="879" y="185"/>
                    <a:pt x="1032" y="21"/>
                    <a:pt x="1124" y="42"/>
                  </a:cubicBezTo>
                  <a:cubicBezTo>
                    <a:pt x="1216" y="63"/>
                    <a:pt x="1210" y="316"/>
                    <a:pt x="1311" y="340"/>
                  </a:cubicBezTo>
                  <a:cubicBezTo>
                    <a:pt x="1412" y="364"/>
                    <a:pt x="1603" y="244"/>
                    <a:pt x="1728" y="187"/>
                  </a:cubicBezTo>
                  <a:cubicBezTo>
                    <a:pt x="1853" y="130"/>
                    <a:pt x="1957" y="65"/>
                    <a:pt x="2061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448" name="Freeform 8"/>
            <p:cNvSpPr>
              <a:spLocks/>
            </p:cNvSpPr>
            <p:nvPr/>
          </p:nvSpPr>
          <p:spPr bwMode="auto">
            <a:xfrm>
              <a:off x="2963" y="3382"/>
              <a:ext cx="2193" cy="558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354" y="386"/>
                </a:cxn>
                <a:cxn ang="0">
                  <a:pos x="514" y="497"/>
                </a:cxn>
                <a:cxn ang="0">
                  <a:pos x="778" y="18"/>
                </a:cxn>
                <a:cxn ang="0">
                  <a:pos x="1347" y="386"/>
                </a:cxn>
                <a:cxn ang="0">
                  <a:pos x="2193" y="296"/>
                </a:cxn>
              </a:cxnLst>
              <a:rect l="0" t="0" r="r" b="b"/>
              <a:pathLst>
                <a:path w="2193" h="558">
                  <a:moveTo>
                    <a:pt x="0" y="206"/>
                  </a:moveTo>
                  <a:cubicBezTo>
                    <a:pt x="134" y="272"/>
                    <a:pt x="268" y="338"/>
                    <a:pt x="354" y="386"/>
                  </a:cubicBezTo>
                  <a:cubicBezTo>
                    <a:pt x="440" y="434"/>
                    <a:pt x="443" y="558"/>
                    <a:pt x="514" y="497"/>
                  </a:cubicBezTo>
                  <a:cubicBezTo>
                    <a:pt x="585" y="436"/>
                    <a:pt x="639" y="36"/>
                    <a:pt x="778" y="18"/>
                  </a:cubicBezTo>
                  <a:cubicBezTo>
                    <a:pt x="917" y="0"/>
                    <a:pt x="1111" y="340"/>
                    <a:pt x="1347" y="386"/>
                  </a:cubicBezTo>
                  <a:cubicBezTo>
                    <a:pt x="1583" y="432"/>
                    <a:pt x="1888" y="364"/>
                    <a:pt x="2193" y="29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449" name="Text Box 9"/>
            <p:cNvSpPr txBox="1">
              <a:spLocks noChangeArrowheads="1"/>
            </p:cNvSpPr>
            <p:nvPr/>
          </p:nvSpPr>
          <p:spPr bwMode="auto">
            <a:xfrm>
              <a:off x="472" y="3123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P</a:t>
              </a:r>
              <a:endParaRPr lang="en-US" baseline="30000">
                <a:solidFill>
                  <a:schemeClr val="hlink"/>
                </a:solidFill>
              </a:endParaRPr>
            </a:p>
          </p:txBody>
        </p:sp>
        <p:sp>
          <p:nvSpPr>
            <p:cNvPr id="445450" name="Text Box 10"/>
            <p:cNvSpPr txBox="1">
              <a:spLocks noChangeArrowheads="1"/>
            </p:cNvSpPr>
            <p:nvPr/>
          </p:nvSpPr>
          <p:spPr bwMode="auto">
            <a:xfrm>
              <a:off x="1678" y="3226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P</a:t>
              </a:r>
              <a:r>
                <a:rPr lang="en-US" baseline="-25000">
                  <a:solidFill>
                    <a:schemeClr val="hlink"/>
                  </a:solidFill>
                </a:rPr>
                <a:t>1</a:t>
              </a:r>
              <a:endParaRPr lang="en-US" baseline="30000">
                <a:solidFill>
                  <a:schemeClr val="hlink"/>
                </a:solidFill>
              </a:endParaRPr>
            </a:p>
          </p:txBody>
        </p:sp>
        <p:sp>
          <p:nvSpPr>
            <p:cNvPr id="445451" name="Text Box 11"/>
            <p:cNvSpPr txBox="1">
              <a:spLocks noChangeArrowheads="1"/>
            </p:cNvSpPr>
            <p:nvPr/>
          </p:nvSpPr>
          <p:spPr bwMode="auto">
            <a:xfrm>
              <a:off x="4009" y="3191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P</a:t>
              </a:r>
              <a:r>
                <a:rPr lang="en-US" baseline="-25000">
                  <a:solidFill>
                    <a:schemeClr val="hlink"/>
                  </a:solidFill>
                </a:rPr>
                <a:t>2</a:t>
              </a:r>
              <a:endParaRPr lang="en-US" baseline="30000">
                <a:solidFill>
                  <a:schemeClr val="hlink"/>
                </a:solidFill>
              </a:endParaRPr>
            </a:p>
          </p:txBody>
        </p:sp>
        <p:sp>
          <p:nvSpPr>
            <p:cNvPr id="445452" name="Text Box 12"/>
            <p:cNvSpPr txBox="1">
              <a:spLocks noChangeArrowheads="1"/>
            </p:cNvSpPr>
            <p:nvPr/>
          </p:nvSpPr>
          <p:spPr bwMode="auto">
            <a:xfrm>
              <a:off x="2909" y="3726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v</a:t>
              </a:r>
            </a:p>
          </p:txBody>
        </p:sp>
        <p:sp>
          <p:nvSpPr>
            <p:cNvPr id="445453" name="Rectangle 13"/>
            <p:cNvSpPr>
              <a:spLocks noChangeArrowheads="1"/>
            </p:cNvSpPr>
            <p:nvPr/>
          </p:nvSpPr>
          <p:spPr bwMode="auto">
            <a:xfrm>
              <a:off x="1407" y="3755"/>
              <a:ext cx="76" cy="91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454" name="Rectangle 14"/>
            <p:cNvSpPr>
              <a:spLocks noChangeArrowheads="1"/>
            </p:cNvSpPr>
            <p:nvPr/>
          </p:nvSpPr>
          <p:spPr bwMode="auto">
            <a:xfrm>
              <a:off x="2044" y="3747"/>
              <a:ext cx="76" cy="91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455" name="Rectangle 15"/>
            <p:cNvSpPr>
              <a:spLocks noChangeArrowheads="1"/>
            </p:cNvSpPr>
            <p:nvPr/>
          </p:nvSpPr>
          <p:spPr bwMode="auto">
            <a:xfrm>
              <a:off x="4223" y="3691"/>
              <a:ext cx="76" cy="91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5456" name="Text Box 16"/>
          <p:cNvSpPr txBox="1">
            <a:spLocks noChangeArrowheads="1"/>
          </p:cNvSpPr>
          <p:nvPr/>
        </p:nvSpPr>
        <p:spPr bwMode="auto">
          <a:xfrm>
            <a:off x="825500" y="4054475"/>
            <a:ext cx="629126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|P</a:t>
            </a:r>
            <a:r>
              <a:rPr lang="en-US" sz="2800" baseline="-25000">
                <a:solidFill>
                  <a:schemeClr val="hlink"/>
                </a:solidFill>
              </a:rPr>
              <a:t>1</a:t>
            </a:r>
            <a:r>
              <a:rPr lang="en-US" sz="2800">
                <a:solidFill>
                  <a:schemeClr val="hlink"/>
                </a:solidFill>
              </a:rPr>
              <a:t>|</a:t>
            </a:r>
            <a:r>
              <a:rPr lang="en-US" sz="2800"/>
              <a:t> </a:t>
            </a:r>
            <a:r>
              <a:rPr lang="en-US" sz="2800" b="1">
                <a:latin typeface="cmsy10" pitchFamily="-97" charset="0"/>
              </a:rPr>
              <a:t>¸</a:t>
            </a: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|P</a:t>
            </a:r>
            <a:r>
              <a:rPr lang="en-US" sz="2800" baseline="-25000">
                <a:solidFill>
                  <a:schemeClr val="hlink"/>
                </a:solidFill>
              </a:rPr>
              <a:t>1</a:t>
            </a:r>
            <a:r>
              <a:rPr lang="en-US" sz="2800" baseline="30000">
                <a:solidFill>
                  <a:schemeClr val="hlink"/>
                </a:solidFill>
              </a:rPr>
              <a:t>*</a:t>
            </a:r>
            <a:r>
              <a:rPr lang="en-US" sz="2800">
                <a:solidFill>
                  <a:schemeClr val="hlink"/>
                </a:solidFill>
              </a:rPr>
              <a:t>|</a:t>
            </a:r>
            <a:r>
              <a:rPr lang="en-US" sz="2800"/>
              <a:t> / </a:t>
            </a:r>
            <a:r>
              <a:rPr lang="en-US" sz="2800">
                <a:solidFill>
                  <a:schemeClr val="hlink"/>
                </a:solidFill>
              </a:rPr>
              <a:t>log (k/2)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|P</a:t>
            </a:r>
            <a:r>
              <a:rPr lang="en-US" sz="2800" baseline="-25000">
                <a:solidFill>
                  <a:schemeClr val="hlink"/>
                </a:solidFill>
              </a:rPr>
              <a:t>2</a:t>
            </a:r>
            <a:r>
              <a:rPr lang="en-US" sz="2800">
                <a:solidFill>
                  <a:schemeClr val="hlink"/>
                </a:solidFill>
              </a:rPr>
              <a:t>| </a:t>
            </a:r>
            <a:r>
              <a:rPr lang="en-US" sz="2800" b="1">
                <a:latin typeface="cmsy10" pitchFamily="-97" charset="0"/>
              </a:rPr>
              <a:t>¸</a:t>
            </a: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?</a:t>
            </a:r>
            <a:r>
              <a:rPr lang="en-US" sz="2800"/>
              <a:t> / </a:t>
            </a:r>
            <a:r>
              <a:rPr lang="en-US" sz="2800">
                <a:solidFill>
                  <a:schemeClr val="hlink"/>
                </a:solidFill>
              </a:rPr>
              <a:t>log (k/2)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0413" y="1828800"/>
            <a:ext cx="7534275" cy="1414463"/>
            <a:chOff x="472" y="3123"/>
            <a:chExt cx="4746" cy="891"/>
          </a:xfrm>
        </p:grpSpPr>
        <p:sp>
          <p:nvSpPr>
            <p:cNvPr id="446468" name="Rectangle 4"/>
            <p:cNvSpPr>
              <a:spLocks noChangeArrowheads="1"/>
            </p:cNvSpPr>
            <p:nvPr/>
          </p:nvSpPr>
          <p:spPr bwMode="auto">
            <a:xfrm>
              <a:off x="804" y="3684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69" name="Rectangle 5"/>
            <p:cNvSpPr>
              <a:spLocks noChangeArrowheads="1"/>
            </p:cNvSpPr>
            <p:nvPr/>
          </p:nvSpPr>
          <p:spPr bwMode="auto">
            <a:xfrm>
              <a:off x="5142" y="3638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0" name="Rectangle 6"/>
            <p:cNvSpPr>
              <a:spLocks noChangeArrowheads="1"/>
            </p:cNvSpPr>
            <p:nvPr/>
          </p:nvSpPr>
          <p:spPr bwMode="auto">
            <a:xfrm>
              <a:off x="2892" y="3547"/>
              <a:ext cx="76" cy="91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1" name="Freeform 7"/>
            <p:cNvSpPr>
              <a:spLocks/>
            </p:cNvSpPr>
            <p:nvPr/>
          </p:nvSpPr>
          <p:spPr bwMode="auto">
            <a:xfrm>
              <a:off x="854" y="3581"/>
              <a:ext cx="2061" cy="364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388" y="222"/>
                </a:cxn>
                <a:cxn ang="0">
                  <a:pos x="756" y="215"/>
                </a:cxn>
                <a:cxn ang="0">
                  <a:pos x="1124" y="42"/>
                </a:cxn>
                <a:cxn ang="0">
                  <a:pos x="1311" y="340"/>
                </a:cxn>
                <a:cxn ang="0">
                  <a:pos x="1728" y="187"/>
                </a:cxn>
                <a:cxn ang="0">
                  <a:pos x="2061" y="0"/>
                </a:cxn>
              </a:cxnLst>
              <a:rect l="0" t="0" r="r" b="b"/>
              <a:pathLst>
                <a:path w="2061" h="364">
                  <a:moveTo>
                    <a:pt x="0" y="153"/>
                  </a:moveTo>
                  <a:cubicBezTo>
                    <a:pt x="131" y="182"/>
                    <a:pt x="262" y="212"/>
                    <a:pt x="388" y="222"/>
                  </a:cubicBezTo>
                  <a:cubicBezTo>
                    <a:pt x="514" y="232"/>
                    <a:pt x="633" y="245"/>
                    <a:pt x="756" y="215"/>
                  </a:cubicBezTo>
                  <a:cubicBezTo>
                    <a:pt x="879" y="185"/>
                    <a:pt x="1032" y="21"/>
                    <a:pt x="1124" y="42"/>
                  </a:cubicBezTo>
                  <a:cubicBezTo>
                    <a:pt x="1216" y="63"/>
                    <a:pt x="1210" y="316"/>
                    <a:pt x="1311" y="340"/>
                  </a:cubicBezTo>
                  <a:cubicBezTo>
                    <a:pt x="1412" y="364"/>
                    <a:pt x="1603" y="244"/>
                    <a:pt x="1728" y="187"/>
                  </a:cubicBezTo>
                  <a:cubicBezTo>
                    <a:pt x="1853" y="130"/>
                    <a:pt x="1957" y="65"/>
                    <a:pt x="2061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2" name="Freeform 8"/>
            <p:cNvSpPr>
              <a:spLocks/>
            </p:cNvSpPr>
            <p:nvPr/>
          </p:nvSpPr>
          <p:spPr bwMode="auto">
            <a:xfrm>
              <a:off x="2963" y="3382"/>
              <a:ext cx="2193" cy="558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354" y="386"/>
                </a:cxn>
                <a:cxn ang="0">
                  <a:pos x="514" y="497"/>
                </a:cxn>
                <a:cxn ang="0">
                  <a:pos x="778" y="18"/>
                </a:cxn>
                <a:cxn ang="0">
                  <a:pos x="1347" y="386"/>
                </a:cxn>
                <a:cxn ang="0">
                  <a:pos x="2193" y="296"/>
                </a:cxn>
              </a:cxnLst>
              <a:rect l="0" t="0" r="r" b="b"/>
              <a:pathLst>
                <a:path w="2193" h="558">
                  <a:moveTo>
                    <a:pt x="0" y="206"/>
                  </a:moveTo>
                  <a:cubicBezTo>
                    <a:pt x="134" y="272"/>
                    <a:pt x="268" y="338"/>
                    <a:pt x="354" y="386"/>
                  </a:cubicBezTo>
                  <a:cubicBezTo>
                    <a:pt x="440" y="434"/>
                    <a:pt x="443" y="558"/>
                    <a:pt x="514" y="497"/>
                  </a:cubicBezTo>
                  <a:cubicBezTo>
                    <a:pt x="585" y="436"/>
                    <a:pt x="639" y="36"/>
                    <a:pt x="778" y="18"/>
                  </a:cubicBezTo>
                  <a:cubicBezTo>
                    <a:pt x="917" y="0"/>
                    <a:pt x="1111" y="340"/>
                    <a:pt x="1347" y="386"/>
                  </a:cubicBezTo>
                  <a:cubicBezTo>
                    <a:pt x="1583" y="432"/>
                    <a:pt x="1888" y="364"/>
                    <a:pt x="2193" y="29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3" name="Text Box 9"/>
            <p:cNvSpPr txBox="1">
              <a:spLocks noChangeArrowheads="1"/>
            </p:cNvSpPr>
            <p:nvPr/>
          </p:nvSpPr>
          <p:spPr bwMode="auto">
            <a:xfrm>
              <a:off x="472" y="3123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P</a:t>
              </a:r>
              <a:endParaRPr lang="en-US" baseline="30000">
                <a:solidFill>
                  <a:schemeClr val="hlink"/>
                </a:solidFill>
              </a:endParaRPr>
            </a:p>
          </p:txBody>
        </p:sp>
        <p:sp>
          <p:nvSpPr>
            <p:cNvPr id="446474" name="Text Box 10"/>
            <p:cNvSpPr txBox="1">
              <a:spLocks noChangeArrowheads="1"/>
            </p:cNvSpPr>
            <p:nvPr/>
          </p:nvSpPr>
          <p:spPr bwMode="auto">
            <a:xfrm>
              <a:off x="1678" y="3226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P</a:t>
              </a:r>
              <a:r>
                <a:rPr lang="en-US" baseline="-25000">
                  <a:solidFill>
                    <a:schemeClr val="hlink"/>
                  </a:solidFill>
                </a:rPr>
                <a:t>1</a:t>
              </a:r>
              <a:endParaRPr lang="en-US" baseline="30000">
                <a:solidFill>
                  <a:schemeClr val="hlink"/>
                </a:solidFill>
              </a:endParaRPr>
            </a:p>
          </p:txBody>
        </p:sp>
        <p:sp>
          <p:nvSpPr>
            <p:cNvPr id="446475" name="Text Box 11"/>
            <p:cNvSpPr txBox="1">
              <a:spLocks noChangeArrowheads="1"/>
            </p:cNvSpPr>
            <p:nvPr/>
          </p:nvSpPr>
          <p:spPr bwMode="auto">
            <a:xfrm>
              <a:off x="4009" y="3191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P</a:t>
              </a:r>
              <a:r>
                <a:rPr lang="en-US" baseline="-25000">
                  <a:solidFill>
                    <a:schemeClr val="hlink"/>
                  </a:solidFill>
                </a:rPr>
                <a:t>2</a:t>
              </a:r>
              <a:endParaRPr lang="en-US" baseline="30000">
                <a:solidFill>
                  <a:schemeClr val="hlink"/>
                </a:solidFill>
              </a:endParaRPr>
            </a:p>
          </p:txBody>
        </p:sp>
        <p:sp>
          <p:nvSpPr>
            <p:cNvPr id="446476" name="Text Box 12"/>
            <p:cNvSpPr txBox="1">
              <a:spLocks noChangeArrowheads="1"/>
            </p:cNvSpPr>
            <p:nvPr/>
          </p:nvSpPr>
          <p:spPr bwMode="auto">
            <a:xfrm>
              <a:off x="2909" y="3726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v</a:t>
              </a:r>
            </a:p>
          </p:txBody>
        </p:sp>
        <p:sp>
          <p:nvSpPr>
            <p:cNvPr id="446477" name="Rectangle 13"/>
            <p:cNvSpPr>
              <a:spLocks noChangeArrowheads="1"/>
            </p:cNvSpPr>
            <p:nvPr/>
          </p:nvSpPr>
          <p:spPr bwMode="auto">
            <a:xfrm>
              <a:off x="1407" y="3755"/>
              <a:ext cx="76" cy="91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8" name="Rectangle 14"/>
            <p:cNvSpPr>
              <a:spLocks noChangeArrowheads="1"/>
            </p:cNvSpPr>
            <p:nvPr/>
          </p:nvSpPr>
          <p:spPr bwMode="auto">
            <a:xfrm>
              <a:off x="2044" y="3747"/>
              <a:ext cx="76" cy="91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79" name="Rectangle 15"/>
            <p:cNvSpPr>
              <a:spLocks noChangeArrowheads="1"/>
            </p:cNvSpPr>
            <p:nvPr/>
          </p:nvSpPr>
          <p:spPr bwMode="auto">
            <a:xfrm>
              <a:off x="4223" y="3691"/>
              <a:ext cx="76" cy="91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6480" name="Text Box 16"/>
          <p:cNvSpPr txBox="1">
            <a:spLocks noChangeArrowheads="1"/>
          </p:cNvSpPr>
          <p:nvPr/>
        </p:nvSpPr>
        <p:spPr bwMode="auto">
          <a:xfrm>
            <a:off x="825500" y="4054475"/>
            <a:ext cx="6291263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|P</a:t>
            </a:r>
            <a:r>
              <a:rPr lang="en-US" sz="2800" baseline="-25000">
                <a:solidFill>
                  <a:schemeClr val="hlink"/>
                </a:solidFill>
              </a:rPr>
              <a:t>1</a:t>
            </a:r>
            <a:r>
              <a:rPr lang="en-US" sz="2800">
                <a:solidFill>
                  <a:schemeClr val="hlink"/>
                </a:solidFill>
              </a:rPr>
              <a:t>|</a:t>
            </a:r>
            <a:r>
              <a:rPr lang="en-US" sz="2800"/>
              <a:t> </a:t>
            </a:r>
            <a:r>
              <a:rPr lang="en-US" sz="2800" b="1">
                <a:latin typeface="cmsy10" pitchFamily="-97" charset="0"/>
              </a:rPr>
              <a:t>¸</a:t>
            </a: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|P</a:t>
            </a:r>
            <a:r>
              <a:rPr lang="en-US" sz="2800" baseline="-25000">
                <a:solidFill>
                  <a:schemeClr val="hlink"/>
                </a:solidFill>
              </a:rPr>
              <a:t>1</a:t>
            </a:r>
            <a:r>
              <a:rPr lang="en-US" sz="2800" baseline="30000">
                <a:solidFill>
                  <a:schemeClr val="hlink"/>
                </a:solidFill>
              </a:rPr>
              <a:t>*</a:t>
            </a:r>
            <a:r>
              <a:rPr lang="en-US" sz="2800">
                <a:solidFill>
                  <a:schemeClr val="hlink"/>
                </a:solidFill>
              </a:rPr>
              <a:t>|</a:t>
            </a:r>
            <a:r>
              <a:rPr lang="en-US" sz="2800"/>
              <a:t> / </a:t>
            </a:r>
            <a:r>
              <a:rPr lang="en-US" sz="2800">
                <a:solidFill>
                  <a:schemeClr val="hlink"/>
                </a:solidFill>
              </a:rPr>
              <a:t>log (k/2)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|P</a:t>
            </a:r>
            <a:r>
              <a:rPr lang="en-US" sz="2800" baseline="-25000">
                <a:solidFill>
                  <a:schemeClr val="hlink"/>
                </a:solidFill>
              </a:rPr>
              <a:t>2</a:t>
            </a:r>
            <a:r>
              <a:rPr lang="en-US" sz="2800">
                <a:solidFill>
                  <a:schemeClr val="hlink"/>
                </a:solidFill>
              </a:rPr>
              <a:t>| </a:t>
            </a:r>
            <a:r>
              <a:rPr lang="en-US" sz="2800" b="1">
                <a:latin typeface="cmsy10" pitchFamily="-97" charset="0"/>
              </a:rPr>
              <a:t>¸</a:t>
            </a: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|P</a:t>
            </a:r>
            <a:r>
              <a:rPr lang="en-US" sz="2800" baseline="-25000">
                <a:solidFill>
                  <a:schemeClr val="hlink"/>
                </a:solidFill>
              </a:rPr>
              <a:t>2</a:t>
            </a:r>
            <a:r>
              <a:rPr lang="en-US" sz="2800" baseline="30000">
                <a:solidFill>
                  <a:schemeClr val="hlink"/>
                </a:solidFill>
              </a:rPr>
              <a:t>*</a:t>
            </a: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 b="1">
                <a:solidFill>
                  <a:schemeClr val="hlink"/>
                </a:solidFill>
                <a:latin typeface="cmsy10" pitchFamily="-97" charset="0"/>
              </a:rPr>
              <a:t>n</a:t>
            </a:r>
            <a:r>
              <a:rPr lang="en-US" sz="2800">
                <a:solidFill>
                  <a:schemeClr val="hlink"/>
                </a:solidFill>
              </a:rPr>
              <a:t> P</a:t>
            </a:r>
            <a:r>
              <a:rPr lang="en-US" sz="2800" baseline="-25000">
                <a:solidFill>
                  <a:schemeClr val="hlink"/>
                </a:solidFill>
              </a:rPr>
              <a:t>1</a:t>
            </a:r>
            <a:r>
              <a:rPr lang="en-US" sz="2800">
                <a:solidFill>
                  <a:schemeClr val="hlink"/>
                </a:solidFill>
              </a:rPr>
              <a:t>|</a:t>
            </a:r>
            <a:r>
              <a:rPr lang="en-US" sz="2800"/>
              <a:t> / </a:t>
            </a:r>
            <a:r>
              <a:rPr lang="en-US" sz="2800">
                <a:solidFill>
                  <a:schemeClr val="hlink"/>
                </a:solidFill>
              </a:rPr>
              <a:t>log (k/2)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      </a:t>
            </a:r>
            <a:r>
              <a:rPr lang="en-US" sz="2800" b="1">
                <a:latin typeface="cmsy10" pitchFamily="-97" charset="0"/>
              </a:rPr>
              <a:t>¸</a:t>
            </a: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(|P</a:t>
            </a:r>
            <a:r>
              <a:rPr lang="en-US" sz="2800" baseline="-25000">
                <a:solidFill>
                  <a:schemeClr val="hlink"/>
                </a:solidFill>
              </a:rPr>
              <a:t>2</a:t>
            </a:r>
            <a:r>
              <a:rPr lang="en-US" sz="2800" baseline="30000">
                <a:solidFill>
                  <a:schemeClr val="hlink"/>
                </a:solidFill>
              </a:rPr>
              <a:t>*</a:t>
            </a:r>
            <a:r>
              <a:rPr lang="en-US" sz="2800">
                <a:solidFill>
                  <a:schemeClr val="hlink"/>
                </a:solidFill>
              </a:rPr>
              <a:t>| - |P</a:t>
            </a:r>
            <a:r>
              <a:rPr lang="en-US" sz="2800" baseline="-25000">
                <a:solidFill>
                  <a:schemeClr val="hlink"/>
                </a:solidFill>
              </a:rPr>
              <a:t>1</a:t>
            </a:r>
            <a:r>
              <a:rPr lang="en-US" sz="2800">
                <a:solidFill>
                  <a:schemeClr val="hlink"/>
                </a:solidFill>
              </a:rPr>
              <a:t>|)</a:t>
            </a:r>
            <a:r>
              <a:rPr lang="en-US" sz="2800"/>
              <a:t> / </a:t>
            </a:r>
            <a:r>
              <a:rPr lang="en-US" sz="2800">
                <a:solidFill>
                  <a:schemeClr val="hlink"/>
                </a:solidFill>
              </a:rPr>
              <a:t>log (k/2)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contd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-97" charset="2"/>
              <a:buNone/>
            </a:pPr>
            <a:r>
              <a:rPr lang="en-US" dirty="0">
                <a:solidFill>
                  <a:schemeClr val="hlink"/>
                </a:solidFill>
              </a:rPr>
              <a:t>|P|  </a:t>
            </a:r>
            <a:r>
              <a:rPr lang="en-US" b="1" dirty="0">
                <a:latin typeface="cmsy10" pitchFamily="-97" charset="0"/>
              </a:rPr>
              <a:t>¸</a:t>
            </a:r>
            <a:r>
              <a:rPr lang="en-US" dirty="0">
                <a:solidFill>
                  <a:schemeClr val="hlink"/>
                </a:solidFill>
              </a:rPr>
              <a:t> (|P</a:t>
            </a:r>
            <a:r>
              <a:rPr lang="en-US" baseline="30000" dirty="0">
                <a:solidFill>
                  <a:schemeClr val="hlink"/>
                </a:solidFill>
              </a:rPr>
              <a:t>*</a:t>
            </a:r>
            <a:r>
              <a:rPr lang="en-US" dirty="0">
                <a:solidFill>
                  <a:schemeClr val="hlink"/>
                </a:solidFill>
              </a:rPr>
              <a:t>| - |P|) </a:t>
            </a:r>
            <a:r>
              <a:rPr lang="en-US" dirty="0"/>
              <a:t>/</a:t>
            </a:r>
            <a:r>
              <a:rPr lang="en-US" dirty="0">
                <a:solidFill>
                  <a:schemeClr val="hlink"/>
                </a:solidFill>
              </a:rPr>
              <a:t> log (k/2)</a:t>
            </a:r>
          </a:p>
          <a:p>
            <a:pPr>
              <a:lnSpc>
                <a:spcPct val="90000"/>
              </a:lnSpc>
              <a:buFont typeface="Wingdings" pitchFamily="-97" charset="2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-97" charset="2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-97" charset="2"/>
              <a:buNone/>
            </a:pPr>
            <a:r>
              <a:rPr lang="en-US" dirty="0">
                <a:solidFill>
                  <a:schemeClr val="hlink"/>
                </a:solidFill>
              </a:rPr>
              <a:t>|P| </a:t>
            </a:r>
            <a:r>
              <a:rPr lang="en-US" b="1" dirty="0">
                <a:latin typeface="cmsy10" pitchFamily="-97" charset="0"/>
              </a:rPr>
              <a:t>¸</a:t>
            </a:r>
            <a:r>
              <a:rPr lang="en-US" dirty="0">
                <a:solidFill>
                  <a:schemeClr val="hlink"/>
                </a:solidFill>
              </a:rPr>
              <a:t> |P</a:t>
            </a:r>
            <a:r>
              <a:rPr lang="en-US" baseline="30000" dirty="0">
                <a:solidFill>
                  <a:schemeClr val="hlink"/>
                </a:solidFill>
              </a:rPr>
              <a:t>*</a:t>
            </a:r>
            <a:r>
              <a:rPr lang="en-US" dirty="0">
                <a:solidFill>
                  <a:schemeClr val="hlink"/>
                </a:solidFill>
              </a:rPr>
              <a:t>| </a:t>
            </a:r>
            <a:r>
              <a:rPr lang="en-US" dirty="0"/>
              <a:t>/</a:t>
            </a:r>
            <a:r>
              <a:rPr lang="en-US" dirty="0">
                <a:solidFill>
                  <a:schemeClr val="hlink"/>
                </a:solidFill>
              </a:rPr>
              <a:t> (1 + log (k/2)) </a:t>
            </a:r>
          </a:p>
          <a:p>
            <a:pPr>
              <a:lnSpc>
                <a:spcPct val="90000"/>
              </a:lnSpc>
              <a:buFont typeface="Wingdings" pitchFamily="-97" charset="2"/>
              <a:buNone/>
            </a:pPr>
            <a:r>
              <a:rPr lang="en-US" b="1" dirty="0">
                <a:latin typeface="cmsy10" pitchFamily="-97" charset="0"/>
              </a:rPr>
              <a:t>      ¸</a:t>
            </a:r>
            <a:r>
              <a:rPr lang="en-US" dirty="0">
                <a:solidFill>
                  <a:schemeClr val="hlink"/>
                </a:solidFill>
              </a:rPr>
              <a:t> |P</a:t>
            </a:r>
            <a:r>
              <a:rPr lang="en-US" baseline="30000" dirty="0">
                <a:solidFill>
                  <a:schemeClr val="hlink"/>
                </a:solidFill>
              </a:rPr>
              <a:t>*</a:t>
            </a:r>
            <a:r>
              <a:rPr lang="en-US" dirty="0">
                <a:solidFill>
                  <a:schemeClr val="hlink"/>
                </a:solidFill>
              </a:rPr>
              <a:t>| </a:t>
            </a:r>
            <a:r>
              <a:rPr lang="en-US" dirty="0"/>
              <a:t>/</a:t>
            </a:r>
            <a:r>
              <a:rPr lang="en-US" dirty="0">
                <a:solidFill>
                  <a:schemeClr val="hlink"/>
                </a:solidFill>
              </a:rPr>
              <a:t> log </a:t>
            </a:r>
            <a:r>
              <a:rPr lang="en-US" dirty="0" err="1">
                <a:solidFill>
                  <a:schemeClr val="hlink"/>
                </a:solidFill>
              </a:rPr>
              <a:t>k</a:t>
            </a:r>
            <a:endParaRPr lang="en-US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-97" charset="2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-97" charset="2"/>
              <a:buNone/>
            </a:pPr>
            <a:r>
              <a:rPr lang="en-US" dirty="0">
                <a:solidFill>
                  <a:schemeClr val="folHlink"/>
                </a:solidFill>
              </a:rPr>
              <a:t>Lemma: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Symbol" pitchFamily="-97" charset="2"/>
              </a:rPr>
              <a:t>a</a:t>
            </a:r>
            <a:r>
              <a:rPr lang="en-US" dirty="0"/>
              <a:t> approx for recursive step implies </a:t>
            </a:r>
            <a:r>
              <a:rPr lang="en-US" dirty="0">
                <a:solidFill>
                  <a:schemeClr val="hlink"/>
                </a:solidFill>
                <a:latin typeface="Symbol" pitchFamily="-97" charset="2"/>
              </a:rPr>
              <a:t>a</a:t>
            </a:r>
            <a:r>
              <a:rPr lang="en-US" dirty="0">
                <a:solidFill>
                  <a:schemeClr val="hlink"/>
                </a:solidFill>
              </a:rPr>
              <a:t>+1</a:t>
            </a:r>
            <a:r>
              <a:rPr lang="en-US" dirty="0"/>
              <a:t> approx for greedy step</a:t>
            </a:r>
          </a:p>
          <a:p>
            <a:pPr>
              <a:lnSpc>
                <a:spcPct val="90000"/>
              </a:lnSpc>
              <a:buFont typeface="Wingdings" pitchFamily="-97" charset="2"/>
              <a:buNone/>
            </a:pPr>
            <a:r>
              <a:rPr lang="en-US" sz="2400" dirty="0">
                <a:solidFill>
                  <a:srgbClr val="009900"/>
                </a:solidFill>
              </a:rPr>
              <a:t>[Fisher-Nemhauser-</a:t>
            </a:r>
            <a:r>
              <a:rPr lang="en-US" sz="2400" dirty="0" smtClean="0">
                <a:solidFill>
                  <a:srgbClr val="009900"/>
                </a:solidFill>
              </a:rPr>
              <a:t>Wolsey’78]</a:t>
            </a:r>
            <a:endParaRPr lang="en-US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smtClean="0"/>
              <a:t>Problems: Summary</a:t>
            </a:r>
            <a:endParaRPr lang="en-US" dirty="0"/>
          </a:p>
        </p:txBody>
      </p:sp>
      <p:sp>
        <p:nvSpPr>
          <p:cNvPr id="428057" name="Text Box 25"/>
          <p:cNvSpPr txBox="1">
            <a:spLocks noChangeArrowheads="1"/>
          </p:cNvSpPr>
          <p:nvPr/>
        </p:nvSpPr>
        <p:spPr bwMode="auto">
          <a:xfrm>
            <a:off x="1524000" y="611505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*</a:t>
            </a:r>
            <a:r>
              <a:rPr lang="en-US" dirty="0"/>
              <a:t> :</a:t>
            </a:r>
            <a:r>
              <a:rPr lang="en-US" dirty="0" smtClean="0"/>
              <a:t> quasi-poly </a:t>
            </a:r>
            <a:r>
              <a:rPr lang="en-US" dirty="0"/>
              <a:t>running time</a:t>
            </a:r>
            <a:r>
              <a:rPr lang="en-US" dirty="0" smtClean="0"/>
              <a:t> </a:t>
            </a:r>
            <a:endParaRPr lang="en-US" baseline="30000" dirty="0">
              <a:solidFill>
                <a:schemeClr val="hlink"/>
              </a:solidFill>
            </a:endParaRPr>
          </a:p>
        </p:txBody>
      </p:sp>
      <p:graphicFrame>
        <p:nvGraphicFramePr>
          <p:cNvPr id="428085" name="Group 53"/>
          <p:cNvGraphicFramePr>
            <a:graphicFrameLocks noGrp="1"/>
          </p:cNvGraphicFramePr>
          <p:nvPr/>
        </p:nvGraphicFramePr>
        <p:xfrm>
          <a:off x="830263" y="1496933"/>
          <a:ext cx="7845843" cy="3756108"/>
        </p:xfrm>
        <a:graphic>
          <a:graphicData uri="http://schemas.openxmlformats.org/drawingml/2006/table">
            <a:tbl>
              <a:tblPr/>
              <a:tblGrid>
                <a:gridCol w="2746742"/>
                <a:gridCol w="1904048"/>
                <a:gridCol w="3195053"/>
              </a:tblGrid>
              <a:tr h="574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Undir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Graphs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Dir Graphs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Orienteering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2+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/>
                          <a:ea typeface="Lucida Grande"/>
                          <a:cs typeface="Lucida Grande"/>
                        </a:rPr>
                        <a:t>ε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O(log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-112" charset="0"/>
                        </a:rPr>
                        <a:t>*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O(log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-Stroll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2+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/>
                          <a:ea typeface="Lucida Grande"/>
                          <a:cs typeface="Lucida Grande"/>
                        </a:rPr>
                        <a:t>ε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?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8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Orienteering-TW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1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1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Multiple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TWs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/node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O(log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)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O(log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1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O(log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-112" charset="0"/>
                        </a:rPr>
                        <a:t>*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(log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-112" charset="0"/>
                        </a:rPr>
                        <a:t>*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O(log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)   O(log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 log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12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-11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O(log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-112" charset="0"/>
                        </a:rPr>
                        <a:t>*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2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0263" y="5414211"/>
            <a:ext cx="773145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Only APX-hardness for all of the above problems!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Orienteering</a:t>
            </a:r>
            <a:endParaRPr lang="en-US" sz="3600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Input: </a:t>
            </a:r>
            <a:r>
              <a:rPr lang="en-US" dirty="0" smtClean="0"/>
              <a:t>Graph (</a:t>
            </a:r>
            <a:r>
              <a:rPr lang="en-US" dirty="0" err="1" smtClean="0"/>
              <a:t>undir</a:t>
            </a:r>
            <a:r>
              <a:rPr lang="en-US" dirty="0" smtClean="0"/>
              <a:t> or dir) </a:t>
            </a:r>
            <a:r>
              <a:rPr lang="en-US" dirty="0" smtClean="0">
                <a:solidFill>
                  <a:schemeClr val="hlink"/>
                </a:solidFill>
              </a:rPr>
              <a:t>G</a:t>
            </a:r>
            <a:r>
              <a:rPr lang="en-US" dirty="0"/>
              <a:t>, nodes </a:t>
            </a:r>
            <a:r>
              <a:rPr lang="en-US" dirty="0" err="1">
                <a:solidFill>
                  <a:schemeClr val="hlink"/>
                </a:solidFill>
              </a:rPr>
              <a:t>s</a:t>
            </a:r>
            <a:r>
              <a:rPr lang="en-US" dirty="0" smtClean="0">
                <a:solidFill>
                  <a:schemeClr val="hlink"/>
                </a:solidFill>
              </a:rPr>
              <a:t>, </a:t>
            </a:r>
            <a:r>
              <a:rPr lang="en-US" dirty="0" err="1" smtClean="0">
                <a:solidFill>
                  <a:schemeClr val="hlink"/>
                </a:solidFill>
              </a:rPr>
              <a:t>t</a:t>
            </a:r>
            <a:r>
              <a:rPr lang="en-US" dirty="0" smtClean="0"/>
              <a:t>  </a:t>
            </a:r>
            <a:r>
              <a:rPr lang="en-US" dirty="0"/>
              <a:t>and</a:t>
            </a:r>
            <a:r>
              <a:rPr lang="en-US" dirty="0" smtClean="0"/>
              <a:t> 	 		budget </a:t>
            </a:r>
            <a:r>
              <a:rPr lang="en-US" dirty="0">
                <a:solidFill>
                  <a:schemeClr val="hlink"/>
                </a:solidFill>
              </a:rPr>
              <a:t>B</a:t>
            </a:r>
          </a:p>
          <a:p>
            <a:pPr>
              <a:buFont typeface="Wingdings" pitchFamily="-112" charset="2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buFont typeface="Wingdings" pitchFamily="-112" charset="2"/>
              <a:buNone/>
            </a:pPr>
            <a:r>
              <a:rPr lang="en-US" dirty="0">
                <a:solidFill>
                  <a:srgbClr val="800000"/>
                </a:solidFill>
              </a:rPr>
              <a:t>Goal: </a:t>
            </a:r>
            <a:r>
              <a:rPr lang="en-US" dirty="0"/>
              <a:t>find </a:t>
            </a:r>
            <a:r>
              <a:rPr lang="en-US" dirty="0" err="1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msy10" pitchFamily="-112" charset="0"/>
              </a:rPr>
              <a:t>!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dirty="0"/>
              <a:t> walk/path </a:t>
            </a:r>
            <a:r>
              <a:rPr lang="en-US" dirty="0">
                <a:solidFill>
                  <a:schemeClr val="hlink"/>
                </a:solidFill>
              </a:rPr>
              <a:t>P</a:t>
            </a:r>
            <a:r>
              <a:rPr lang="en-US" dirty="0"/>
              <a:t> of length </a:t>
            </a:r>
            <a:r>
              <a:rPr lang="en-US" b="1" dirty="0">
                <a:solidFill>
                  <a:schemeClr val="hlink"/>
                </a:solidFill>
                <a:latin typeface="cmsy10" pitchFamily="-112" charset="0"/>
              </a:rPr>
              <a:t>·</a:t>
            </a:r>
            <a:r>
              <a:rPr lang="en-US" dirty="0">
                <a:solidFill>
                  <a:schemeClr val="hlink"/>
                </a:solidFill>
              </a:rPr>
              <a:t> B</a:t>
            </a:r>
            <a:r>
              <a:rPr lang="en-US" dirty="0"/>
              <a:t> that maximizes number of nodes in </a:t>
            </a:r>
            <a:r>
              <a:rPr lang="en-US" dirty="0">
                <a:solidFill>
                  <a:schemeClr val="hlink"/>
                </a:solidFill>
              </a:rPr>
              <a:t>P</a:t>
            </a:r>
          </a:p>
          <a:p>
            <a:pPr>
              <a:buFont typeface="Wingdings" pitchFamily="-112" charset="2"/>
              <a:buNone/>
            </a:pPr>
            <a:endParaRPr lang="en-US" dirty="0"/>
          </a:p>
          <a:p>
            <a:pPr>
              <a:buFont typeface="Wingdings" pitchFamily="-112" charset="2"/>
              <a:buNone/>
            </a:pPr>
            <a:endParaRPr lang="en-US" dirty="0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2828925" y="5011738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810000" y="4470400"/>
            <a:ext cx="134938" cy="13176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884738" y="4470400"/>
            <a:ext cx="134937" cy="13176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984875" y="5065713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438525" y="5621338"/>
            <a:ext cx="134938" cy="13176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4537075" y="5784850"/>
            <a:ext cx="134938" cy="13176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>
            <a:off x="3940175" y="4545013"/>
            <a:ext cx="914400" cy="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5006975" y="4545013"/>
            <a:ext cx="990600" cy="5334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 flipV="1">
            <a:off x="2949575" y="4545013"/>
            <a:ext cx="8382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2949575" y="5154613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3559175" y="5688013"/>
            <a:ext cx="990600" cy="152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5"/>
          <p:cNvSpPr>
            <a:spLocks noChangeShapeType="1"/>
          </p:cNvSpPr>
          <p:nvPr/>
        </p:nvSpPr>
        <p:spPr bwMode="auto">
          <a:xfrm flipV="1">
            <a:off x="4625975" y="5154613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 flipH="1">
            <a:off x="4625975" y="4621213"/>
            <a:ext cx="304800" cy="1163637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7"/>
          <p:cNvSpPr>
            <a:spLocks noChangeShapeType="1"/>
          </p:cNvSpPr>
          <p:nvPr/>
        </p:nvSpPr>
        <p:spPr bwMode="auto">
          <a:xfrm flipV="1">
            <a:off x="3482975" y="4602163"/>
            <a:ext cx="1371600" cy="100965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2413000" y="494665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6234113" y="500062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5" name="Freeform 21"/>
          <p:cNvSpPr>
            <a:spLocks/>
          </p:cNvSpPr>
          <p:nvPr/>
        </p:nvSpPr>
        <p:spPr bwMode="auto">
          <a:xfrm>
            <a:off x="3548063" y="5400675"/>
            <a:ext cx="1035050" cy="404813"/>
          </a:xfrm>
          <a:custGeom>
            <a:avLst/>
            <a:gdLst/>
            <a:ahLst/>
            <a:cxnLst>
              <a:cxn ang="0">
                <a:pos x="652" y="255"/>
              </a:cxn>
              <a:cxn ang="0">
                <a:pos x="576" y="82"/>
              </a:cxn>
              <a:cxn ang="0">
                <a:pos x="451" y="12"/>
              </a:cxn>
              <a:cxn ang="0">
                <a:pos x="0" y="151"/>
              </a:cxn>
            </a:cxnLst>
            <a:rect l="0" t="0" r="r" b="b"/>
            <a:pathLst>
              <a:path w="652" h="255">
                <a:moveTo>
                  <a:pt x="652" y="255"/>
                </a:moveTo>
                <a:cubicBezTo>
                  <a:pt x="630" y="188"/>
                  <a:pt x="609" y="122"/>
                  <a:pt x="576" y="82"/>
                </a:cubicBezTo>
                <a:cubicBezTo>
                  <a:pt x="543" y="42"/>
                  <a:pt x="547" y="0"/>
                  <a:pt x="451" y="12"/>
                </a:cubicBezTo>
                <a:cubicBezTo>
                  <a:pt x="355" y="24"/>
                  <a:pt x="177" y="87"/>
                  <a:pt x="0" y="151"/>
                </a:cubicBezTo>
              </a:path>
            </a:pathLst>
          </a:custGeom>
          <a:noFill/>
          <a:ln w="28575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3351213" y="6132513"/>
            <a:ext cx="134937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23"/>
          <p:cNvSpPr>
            <a:spLocks noChangeArrowheads="1"/>
          </p:cNvSpPr>
          <p:nvPr/>
        </p:nvSpPr>
        <p:spPr bwMode="auto">
          <a:xfrm>
            <a:off x="4406900" y="6199188"/>
            <a:ext cx="134938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24"/>
          <p:cNvSpPr>
            <a:spLocks noChangeArrowheads="1"/>
          </p:cNvSpPr>
          <p:nvPr/>
        </p:nvSpPr>
        <p:spPr bwMode="auto">
          <a:xfrm>
            <a:off x="5564188" y="6011863"/>
            <a:ext cx="134937" cy="1317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25"/>
          <p:cNvSpPr>
            <a:spLocks noChangeShapeType="1"/>
          </p:cNvSpPr>
          <p:nvPr/>
        </p:nvSpPr>
        <p:spPr bwMode="auto">
          <a:xfrm>
            <a:off x="2895600" y="5105400"/>
            <a:ext cx="457200" cy="1066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3505200" y="6172200"/>
            <a:ext cx="901700" cy="920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4495800" y="6096000"/>
            <a:ext cx="1066800" cy="152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28"/>
          <p:cNvSpPr>
            <a:spLocks noChangeShapeType="1"/>
          </p:cNvSpPr>
          <p:nvPr/>
        </p:nvSpPr>
        <p:spPr bwMode="auto">
          <a:xfrm flipV="1">
            <a:off x="5715000" y="5181600"/>
            <a:ext cx="304800" cy="914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751638" y="6096000"/>
            <a:ext cx="134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B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Orienteering: known results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44041"/>
          </a:xfrm>
        </p:spPr>
        <p:txBody>
          <a:bodyPr/>
          <a:lstStyle/>
          <a:p>
            <a:r>
              <a:rPr lang="en-US" dirty="0" smtClean="0"/>
              <a:t>Approx. algorithms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(2+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points in 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[Arkin-Mitchell-Narasimhan’98]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[Blum-Chawla-Karger-Lane-Meyerson-Minkoff’03]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[Bansal-Blum-Chawla-Meyerson’04]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(1+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points in R</a:t>
            </a:r>
            <a:r>
              <a:rPr lang="en-US" baseline="30000" dirty="0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dirty="0" smtClean="0"/>
              <a:t> fixed </a:t>
            </a:r>
            <a:r>
              <a:rPr lang="en-US" sz="1800" dirty="0" smtClean="0">
                <a:solidFill>
                  <a:srgbClr val="008000"/>
                </a:solidFill>
              </a:rPr>
              <a:t>[Chen-HarPeled’05]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(2+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sz="1800" dirty="0" smtClean="0">
                <a:solidFill>
                  <a:srgbClr val="008000"/>
                </a:solidFill>
              </a:rPr>
              <a:t>[C-Korula-Pal’08]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Hardness: </a:t>
            </a:r>
          </a:p>
          <a:p>
            <a:pPr lvl="1"/>
            <a:r>
              <a:rPr lang="en-US" dirty="0" smtClean="0"/>
              <a:t>APX-hard </a:t>
            </a:r>
            <a:r>
              <a:rPr lang="en-US" dirty="0" smtClean="0">
                <a:solidFill>
                  <a:srgbClr val="008000"/>
                </a:solidFill>
              </a:rPr>
              <a:t>[BCKLMM’03]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Orienteering: known results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47019"/>
          </a:xfrm>
        </p:spPr>
        <p:txBody>
          <a:bodyPr/>
          <a:lstStyle/>
          <a:p>
            <a:r>
              <a:rPr lang="en-US" dirty="0" smtClean="0"/>
              <a:t>Approx. algorithms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(2+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points in 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[Arkin-Mitchell-Narasimhan’98]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[Blum-Chawla-Karger-Lane-Meyerson-Minkoff’03]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[Bansal-Blum-Chawla-Meyerson’04]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(1+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points in R</a:t>
            </a:r>
            <a:r>
              <a:rPr lang="en-US" baseline="30000" dirty="0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dirty="0" smtClean="0"/>
              <a:t> fixed </a:t>
            </a:r>
            <a:r>
              <a:rPr lang="en-US" sz="1800" dirty="0" smtClean="0">
                <a:solidFill>
                  <a:srgbClr val="008000"/>
                </a:solidFill>
              </a:rPr>
              <a:t>[Chen-HarPeled’05]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(2+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sz="1800" dirty="0" smtClean="0">
                <a:solidFill>
                  <a:srgbClr val="008000"/>
                </a:solidFill>
              </a:rPr>
              <a:t>[C-Korula-Pal’08]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Hardness: </a:t>
            </a:r>
          </a:p>
          <a:p>
            <a:pPr lvl="1"/>
            <a:r>
              <a:rPr lang="en-US" dirty="0" smtClean="0"/>
              <a:t>APX-hard </a:t>
            </a:r>
            <a:r>
              <a:rPr lang="en-US" dirty="0" smtClean="0">
                <a:solidFill>
                  <a:srgbClr val="008000"/>
                </a:solidFill>
              </a:rPr>
              <a:t>[BCKLMM’03]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Approx. algorithms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O(log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in </a:t>
            </a:r>
            <a:r>
              <a:rPr lang="en-US" i="1" dirty="0" smtClean="0"/>
              <a:t>quasi-poly </a:t>
            </a:r>
            <a:r>
              <a:rPr lang="en-US" dirty="0" smtClean="0"/>
              <a:t>time </a:t>
            </a:r>
            <a:r>
              <a:rPr lang="en-US" sz="1800" dirty="0" smtClean="0">
                <a:solidFill>
                  <a:srgbClr val="008000"/>
                </a:solidFill>
              </a:rPr>
              <a:t>[C-Pal’05]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sz="1800" dirty="0" smtClean="0">
                <a:solidFill>
                  <a:srgbClr val="008000"/>
                </a:solidFill>
              </a:rPr>
              <a:t>[C-Korula-Pal’08][Nagarajan-Ravi’07]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Hardness: APX-hard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Orienteering: known results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Approx. algorithms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(2+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points in 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[Arkin-Mitchell-Narasimhan’98]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[Blum-Chawla-Karger-Lane-Meyerson-Minkoff’03]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[Bansal-Blum-Chawla-Meyerson’04]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(1+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points in R</a:t>
            </a:r>
            <a:r>
              <a:rPr lang="en-US" baseline="30000" dirty="0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dirty="0" smtClean="0"/>
              <a:t> fixed </a:t>
            </a:r>
            <a:r>
              <a:rPr lang="en-US" sz="1800" dirty="0" smtClean="0">
                <a:solidFill>
                  <a:srgbClr val="008000"/>
                </a:solidFill>
              </a:rPr>
              <a:t>[Chen-HarPeled’05]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(2+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sz="1800" dirty="0" smtClean="0">
                <a:solidFill>
                  <a:srgbClr val="008000"/>
                </a:solidFill>
              </a:rPr>
              <a:t>[C-Korula-Pal’08]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Hardness: </a:t>
            </a:r>
          </a:p>
          <a:p>
            <a:pPr lvl="1"/>
            <a:r>
              <a:rPr lang="en-US" dirty="0" smtClean="0"/>
              <a:t>APX-hard </a:t>
            </a:r>
            <a:r>
              <a:rPr lang="en-US" dirty="0" smtClean="0">
                <a:solidFill>
                  <a:srgbClr val="008000"/>
                </a:solidFill>
              </a:rPr>
              <a:t>[BCKLMM’03]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Approx. algorithms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O(log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in </a:t>
            </a:r>
            <a:r>
              <a:rPr lang="en-US" i="1" dirty="0" smtClean="0"/>
              <a:t>quasi-poly </a:t>
            </a:r>
            <a:r>
              <a:rPr lang="en-US" dirty="0" smtClean="0"/>
              <a:t>time </a:t>
            </a:r>
            <a:r>
              <a:rPr lang="en-US" sz="1800" dirty="0" smtClean="0">
                <a:solidFill>
                  <a:srgbClr val="008000"/>
                </a:solidFill>
              </a:rPr>
              <a:t>[C-Pal’05]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sz="1800" dirty="0" smtClean="0">
                <a:solidFill>
                  <a:srgbClr val="008000"/>
                </a:solidFill>
              </a:rPr>
              <a:t>[C-Korula-Pal’08][Nagarajan-Ravi’07]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Hardness: APX-hard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7388" y="4730750"/>
            <a:ext cx="451643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Close gap for directed graphs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Orienteering: Key Idea [BCKLMM]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to </a:t>
            </a:r>
            <a:r>
              <a:rPr lang="en-US" dirty="0" err="1" smtClean="0"/>
              <a:t>k</a:t>
            </a:r>
            <a:r>
              <a:rPr lang="en-US" dirty="0" smtClean="0"/>
              <a:t>-Stroll problem via the intermediate problem called </a:t>
            </a:r>
            <a:r>
              <a:rPr lang="en-US" i="1" dirty="0" smtClean="0"/>
              <a:t>min-excess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</a:t>
            </a:r>
            <a:r>
              <a:rPr lang="en-US" dirty="0" smtClean="0"/>
              <a:t>-Stroll problem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Input: </a:t>
            </a:r>
            <a:r>
              <a:rPr lang="en-US" dirty="0" smtClean="0"/>
              <a:t>Graph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, nodes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integer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Goal: </a:t>
            </a:r>
            <a:r>
              <a:rPr lang="en-US" dirty="0" smtClean="0"/>
              <a:t>Find min-cost </a:t>
            </a:r>
            <a:r>
              <a:rPr lang="en-US" dirty="0" err="1" smtClean="0">
                <a:solidFill>
                  <a:srgbClr val="FF0000"/>
                </a:solidFill>
              </a:rPr>
              <a:t>s-t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walk/path that visits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nodes</a:t>
            </a:r>
          </a:p>
          <a:p>
            <a:r>
              <a:rPr lang="en-US" dirty="0" smtClean="0"/>
              <a:t>Min-excess problem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Input: </a:t>
            </a:r>
            <a:r>
              <a:rPr lang="en-US" dirty="0" smtClean="0"/>
              <a:t>Graph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, nodes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integer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Goal: Find </a:t>
            </a:r>
            <a:r>
              <a:rPr lang="en-US" dirty="0" err="1" smtClean="0">
                <a:solidFill>
                  <a:srgbClr val="FF0000"/>
                </a:solidFill>
              </a:rPr>
              <a:t>s-t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walk/path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that visits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nodes and minimizes </a:t>
            </a:r>
            <a:r>
              <a:rPr lang="en-US" i="1" dirty="0" smtClean="0"/>
              <a:t>excess of </a:t>
            </a:r>
            <a:r>
              <a:rPr lang="en-US" i="1" dirty="0"/>
              <a:t>P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len(P</a:t>
            </a:r>
            <a:r>
              <a:rPr lang="en-US" dirty="0" smtClean="0">
                <a:solidFill>
                  <a:srgbClr val="FF0000"/>
                </a:solidFill>
              </a:rPr>
              <a:t>) – </a:t>
            </a:r>
            <a:r>
              <a:rPr lang="en-US" dirty="0" err="1" smtClean="0">
                <a:solidFill>
                  <a:srgbClr val="FF0000"/>
                </a:solidFill>
              </a:rPr>
              <a:t>dist(s,t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Orienteering via Min-Excess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[BCKLMM’03, BBCM’04]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Theorem: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γ</a:t>
            </a:r>
            <a:r>
              <a:rPr lang="en-US" dirty="0" smtClean="0"/>
              <a:t> approx for Min-Excess implies     		</a:t>
            </a:r>
            <a:r>
              <a:rPr lang="en-US" dirty="0" err="1" smtClean="0">
                <a:solidFill>
                  <a:srgbClr val="FF0000"/>
                </a:solidFill>
              </a:rPr>
              <a:t>ceiling(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approx for Orienteering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922928" y="3927336"/>
            <a:ext cx="7553158" cy="1454929"/>
          </a:xfrm>
          <a:custGeom>
            <a:avLst/>
            <a:gdLst>
              <a:gd name="connsiteX0" fmla="*/ 0 w 7553158"/>
              <a:gd name="connsiteY0" fmla="*/ 1214298 h 1454929"/>
              <a:gd name="connsiteX1" fmla="*/ 1056105 w 7553158"/>
              <a:gd name="connsiteY1" fmla="*/ 572613 h 1454929"/>
              <a:gd name="connsiteX2" fmla="*/ 1858210 w 7553158"/>
              <a:gd name="connsiteY2" fmla="*/ 612719 h 1454929"/>
              <a:gd name="connsiteX3" fmla="*/ 2740526 w 7553158"/>
              <a:gd name="connsiteY3" fmla="*/ 265140 h 1454929"/>
              <a:gd name="connsiteX4" fmla="*/ 3368842 w 7553158"/>
              <a:gd name="connsiteY4" fmla="*/ 813245 h 1454929"/>
              <a:gd name="connsiteX5" fmla="*/ 4705684 w 7553158"/>
              <a:gd name="connsiteY5" fmla="*/ 425561 h 1454929"/>
              <a:gd name="connsiteX6" fmla="*/ 6189579 w 7553158"/>
              <a:gd name="connsiteY6" fmla="*/ 171561 h 1454929"/>
              <a:gd name="connsiteX7" fmla="*/ 7553158 w 7553158"/>
              <a:gd name="connsiteY7" fmla="*/ 1454929 h 145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3158" h="1454929">
                <a:moveTo>
                  <a:pt x="0" y="1214298"/>
                </a:moveTo>
                <a:cubicBezTo>
                  <a:pt x="373201" y="943587"/>
                  <a:pt x="746403" y="672876"/>
                  <a:pt x="1056105" y="572613"/>
                </a:cubicBezTo>
                <a:cubicBezTo>
                  <a:pt x="1365807" y="472350"/>
                  <a:pt x="1577473" y="663964"/>
                  <a:pt x="1858210" y="612719"/>
                </a:cubicBezTo>
                <a:cubicBezTo>
                  <a:pt x="2138947" y="561474"/>
                  <a:pt x="2488754" y="231719"/>
                  <a:pt x="2740526" y="265140"/>
                </a:cubicBezTo>
                <a:cubicBezTo>
                  <a:pt x="2992298" y="298561"/>
                  <a:pt x="3041316" y="786508"/>
                  <a:pt x="3368842" y="813245"/>
                </a:cubicBezTo>
                <a:cubicBezTo>
                  <a:pt x="3696368" y="839982"/>
                  <a:pt x="4235561" y="532508"/>
                  <a:pt x="4705684" y="425561"/>
                </a:cubicBezTo>
                <a:cubicBezTo>
                  <a:pt x="5175807" y="318614"/>
                  <a:pt x="5715000" y="0"/>
                  <a:pt x="6189579" y="171561"/>
                </a:cubicBezTo>
                <a:cubicBezTo>
                  <a:pt x="6664158" y="343122"/>
                  <a:pt x="7553158" y="1454929"/>
                  <a:pt x="7553158" y="145492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12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244311" y="5421117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hlink"/>
                </a:solidFill>
              </a:rPr>
              <a:t>t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30828" y="5192517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hlink"/>
                </a:solidFill>
              </a:rPr>
              <a:t>s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69627" y="5048055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415761" y="5237803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01812" y="3927336"/>
            <a:ext cx="92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P*</a:t>
            </a: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05749" y="4469202"/>
            <a:ext cx="120650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32928" y="4533463"/>
            <a:ext cx="120650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366173" y="4244539"/>
            <a:ext cx="120650" cy="1444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0828" y="3927336"/>
            <a:ext cx="133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γ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5028" y="5421117"/>
            <a:ext cx="6271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Break P* into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Υ</a:t>
            </a:r>
            <a:r>
              <a:rPr lang="en-US" dirty="0" smtClean="0"/>
              <a:t> portions of equal profit</a:t>
            </a:r>
          </a:p>
          <a:p>
            <a:pPr>
              <a:buFont typeface="Arial"/>
              <a:buChar char="•"/>
            </a:pPr>
            <a:r>
              <a:rPr lang="en-US" dirty="0" smtClean="0"/>
              <a:t>One of the portions has ≤ </a:t>
            </a:r>
            <a:r>
              <a:rPr lang="en-US" dirty="0" smtClean="0">
                <a:solidFill>
                  <a:srgbClr val="FF0000"/>
                </a:solidFill>
              </a:rPr>
              <a:t>1/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excess(P</a:t>
            </a:r>
            <a:r>
              <a:rPr lang="en-US" dirty="0" smtClean="0">
                <a:solidFill>
                  <a:srgbClr val="FF0000"/>
                </a:solidFill>
              </a:rPr>
              <a:t>*)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True"/>
  <p:tag name="USEBOLDAMS" val="True"/>
  <p:tag name="DEFAULTDISPLAYSOURCE" val="\documentclass{slides}\pagestyle{empty}&#10;\begin{document}&#10;\end{document}&#10;"/>
  <p:tag name="TEX2PS" val="latex $(base).tex; dvips -D $(res) -E -o $(base).ps $(base).dvi"/>
  <p:tag name="TEX2PSBATCH" val="latex --interaction=nonstopmode $(base).tex; dvips -D $(res) -E -o $(base).ps $(base).dvi"/>
  <p:tag name="DEFAULTFONTSIZE" val="10"/>
  <p:tag name="DEFAULTWIDTH" val="324"/>
  <p:tag name="DEFAULTHEIGHT" val="370"/>
  <p:tag name="DEFAULTMAGNIFICATION" val="2"/>
</p:tagLst>
</file>

<file path=ppt/theme/theme1.xml><?xml version="1.0" encoding="utf-8"?>
<a:theme xmlns:a="http://schemas.openxmlformats.org/drawingml/2006/main" name="chekuri">
  <a:themeElements>
    <a:clrScheme name="chekur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hekur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2" charset="0"/>
          </a:defRPr>
        </a:defPPr>
      </a:lstStyle>
    </a:lnDef>
  </a:objectDefaults>
  <a:extraClrSchemeLst>
    <a:extraClrScheme>
      <a:clrScheme name="chekur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kur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kur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kur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kur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kur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kur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Settings\chekuri\Application Data\Microsoft\Templates\chekuri.pot</Template>
  <TotalTime>3848</TotalTime>
  <Words>2627</Words>
  <Application>Microsoft PowerPoint</Application>
  <PresentationFormat>On-screen Show (4:3)</PresentationFormat>
  <Paragraphs>321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Tahoma</vt:lpstr>
      <vt:lpstr>cmsy10</vt:lpstr>
      <vt:lpstr>chekuri</vt:lpstr>
      <vt:lpstr>Orienteering and related problems:    mini-survey and open problems</vt:lpstr>
      <vt:lpstr>Orienteering</vt:lpstr>
      <vt:lpstr>Orienteering</vt:lpstr>
      <vt:lpstr>Orienteering</vt:lpstr>
      <vt:lpstr>Orienteering: known results</vt:lpstr>
      <vt:lpstr>Orienteering: known results</vt:lpstr>
      <vt:lpstr>Orienteering: known results</vt:lpstr>
      <vt:lpstr>Orienteering: Key Idea [BCKLMM]</vt:lpstr>
      <vt:lpstr>Orienteering via Min-Excess</vt:lpstr>
      <vt:lpstr>Orienteering via Min-Excess</vt:lpstr>
      <vt:lpstr>Min-Excess via (approx) k-Stroll</vt:lpstr>
      <vt:lpstr>Min-Excess via (approx) k-Stroll</vt:lpstr>
      <vt:lpstr>k-Stroll and Orienteering</vt:lpstr>
      <vt:lpstr>Algorithms for k-Stroll</vt:lpstr>
      <vt:lpstr>Algorithms for k-Stroll in dir graphs</vt:lpstr>
      <vt:lpstr>Orienteering with Time-Windows</vt:lpstr>
      <vt:lpstr>Orienteering with Time-Windows</vt:lpstr>
      <vt:lpstr>Orienteering with Time-Windows</vt:lpstr>
      <vt:lpstr>Orienteering with Time-Windows</vt:lpstr>
      <vt:lpstr>Orienteering with Time-Windows</vt:lpstr>
      <vt:lpstr>Proof of Lemma</vt:lpstr>
      <vt:lpstr>Orienteering with Time-Windows</vt:lpstr>
      <vt:lpstr>Fixed-parameter Tractability</vt:lpstr>
      <vt:lpstr>A more complex path problem</vt:lpstr>
      <vt:lpstr>Algorithm for SOP-TW</vt:lpstr>
      <vt:lpstr>Recursive Greedy Alg: idea</vt:lpstr>
      <vt:lpstr>Recursive Greedy Algorithm</vt:lpstr>
      <vt:lpstr>Analysis</vt:lpstr>
      <vt:lpstr>Guessing more </vt:lpstr>
      <vt:lpstr>Applications</vt:lpstr>
      <vt:lpstr>Questions</vt:lpstr>
      <vt:lpstr>Group Steiner problem</vt:lpstr>
      <vt:lpstr>Group Steiner problem</vt:lpstr>
      <vt:lpstr>SOP and group Steiner</vt:lpstr>
      <vt:lpstr>Reduction size lower bound</vt:lpstr>
      <vt:lpstr>Proof</vt:lpstr>
      <vt:lpstr>Proof</vt:lpstr>
      <vt:lpstr>Proof contd</vt:lpstr>
      <vt:lpstr>Open Problems: Summary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Recursive Greedy Algorithm for Walks in Directed Graphs</dc:title>
  <dc:creator>Chandra Chekuri</dc:creator>
  <cp:lastModifiedBy>Office 2004 Test Drive User</cp:lastModifiedBy>
  <cp:revision>337</cp:revision>
  <dcterms:created xsi:type="dcterms:W3CDTF">2009-02-14T20:11:37Z</dcterms:created>
  <dcterms:modified xsi:type="dcterms:W3CDTF">2009-02-14T20:13:20Z</dcterms:modified>
</cp:coreProperties>
</file>