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796" r:id="rId1"/>
  </p:sldMasterIdLst>
  <p:notesMasterIdLst>
    <p:notesMasterId r:id="rId77"/>
  </p:notesMasterIdLst>
  <p:sldIdLst>
    <p:sldId id="256" r:id="rId2"/>
    <p:sldId id="578" r:id="rId3"/>
    <p:sldId id="579" r:id="rId4"/>
    <p:sldId id="567" r:id="rId5"/>
    <p:sldId id="476" r:id="rId6"/>
    <p:sldId id="495" r:id="rId7"/>
    <p:sldId id="568" r:id="rId8"/>
    <p:sldId id="569" r:id="rId9"/>
    <p:sldId id="517" r:id="rId10"/>
    <p:sldId id="477" r:id="rId11"/>
    <p:sldId id="479" r:id="rId12"/>
    <p:sldId id="480" r:id="rId13"/>
    <p:sldId id="570" r:id="rId14"/>
    <p:sldId id="571" r:id="rId15"/>
    <p:sldId id="519" r:id="rId16"/>
    <p:sldId id="522" r:id="rId17"/>
    <p:sldId id="496" r:id="rId18"/>
    <p:sldId id="510" r:id="rId19"/>
    <p:sldId id="508" r:id="rId20"/>
    <p:sldId id="509" r:id="rId21"/>
    <p:sldId id="520" r:id="rId22"/>
    <p:sldId id="565" r:id="rId23"/>
    <p:sldId id="564" r:id="rId24"/>
    <p:sldId id="521" r:id="rId25"/>
    <p:sldId id="469" r:id="rId26"/>
    <p:sldId id="470" r:id="rId27"/>
    <p:sldId id="497" r:id="rId28"/>
    <p:sldId id="511" r:id="rId29"/>
    <p:sldId id="498" r:id="rId30"/>
    <p:sldId id="472" r:id="rId31"/>
    <p:sldId id="482" r:id="rId32"/>
    <p:sldId id="471" r:id="rId33"/>
    <p:sldId id="499" r:id="rId34"/>
    <p:sldId id="572" r:id="rId35"/>
    <p:sldId id="516" r:id="rId36"/>
    <p:sldId id="474" r:id="rId37"/>
    <p:sldId id="492" r:id="rId38"/>
    <p:sldId id="493" r:id="rId39"/>
    <p:sldId id="500" r:id="rId40"/>
    <p:sldId id="475" r:id="rId41"/>
    <p:sldId id="501" r:id="rId42"/>
    <p:sldId id="484" r:id="rId43"/>
    <p:sldId id="566" r:id="rId44"/>
    <p:sldId id="573" r:id="rId45"/>
    <p:sldId id="488" r:id="rId46"/>
    <p:sldId id="525" r:id="rId47"/>
    <p:sldId id="526" r:id="rId48"/>
    <p:sldId id="527" r:id="rId49"/>
    <p:sldId id="556" r:id="rId50"/>
    <p:sldId id="555" r:id="rId51"/>
    <p:sldId id="528" r:id="rId52"/>
    <p:sldId id="557" r:id="rId53"/>
    <p:sldId id="558" r:id="rId54"/>
    <p:sldId id="560" r:id="rId55"/>
    <p:sldId id="577" r:id="rId56"/>
    <p:sldId id="575" r:id="rId57"/>
    <p:sldId id="574" r:id="rId58"/>
    <p:sldId id="529" r:id="rId59"/>
    <p:sldId id="530" r:id="rId60"/>
    <p:sldId id="531" r:id="rId61"/>
    <p:sldId id="541" r:id="rId62"/>
    <p:sldId id="561" r:id="rId63"/>
    <p:sldId id="489" r:id="rId64"/>
    <p:sldId id="549" r:id="rId65"/>
    <p:sldId id="533" r:id="rId66"/>
    <p:sldId id="562" r:id="rId67"/>
    <p:sldId id="563" r:id="rId68"/>
    <p:sldId id="550" r:id="rId69"/>
    <p:sldId id="551" r:id="rId70"/>
    <p:sldId id="552" r:id="rId71"/>
    <p:sldId id="553" r:id="rId72"/>
    <p:sldId id="554" r:id="rId73"/>
    <p:sldId id="532" r:id="rId74"/>
    <p:sldId id="540" r:id="rId75"/>
    <p:sldId id="514" r:id="rId76"/>
  </p:sldIdLst>
  <p:sldSz cx="9144000" cy="6858000" type="screen4x3"/>
  <p:notesSz cx="6858000" cy="9144000"/>
  <p:custDataLst>
    <p:tags r:id="rId79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606" autoAdjust="0"/>
  </p:normalViewPr>
  <p:slideViewPr>
    <p:cSldViewPr snapToGrid="0" snapToObjects="1">
      <p:cViewPr varScale="1">
        <p:scale>
          <a:sx n="101" d="100"/>
          <a:sy n="101" d="100"/>
        </p:scale>
        <p:origin x="-45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3" Type="http://schemas.openxmlformats.org/officeDocument/2006/relationships/slide" Target="slides/slide62.xml"/><Relationship Id="rId64" Type="http://schemas.openxmlformats.org/officeDocument/2006/relationships/slide" Target="slides/slide63.xml"/><Relationship Id="rId65" Type="http://schemas.openxmlformats.org/officeDocument/2006/relationships/slide" Target="slides/slide64.xml"/><Relationship Id="rId66" Type="http://schemas.openxmlformats.org/officeDocument/2006/relationships/slide" Target="slides/slide65.xml"/><Relationship Id="rId67" Type="http://schemas.openxmlformats.org/officeDocument/2006/relationships/slide" Target="slides/slide66.xml"/><Relationship Id="rId68" Type="http://schemas.openxmlformats.org/officeDocument/2006/relationships/slide" Target="slides/slide67.xml"/><Relationship Id="rId69" Type="http://schemas.openxmlformats.org/officeDocument/2006/relationships/slide" Target="slides/slide6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80" Type="http://schemas.openxmlformats.org/officeDocument/2006/relationships/presProps" Target="presProps.xml"/><Relationship Id="rId81" Type="http://schemas.openxmlformats.org/officeDocument/2006/relationships/viewProps" Target="viewProps.xml"/><Relationship Id="rId82" Type="http://schemas.openxmlformats.org/officeDocument/2006/relationships/theme" Target="theme/theme1.xml"/><Relationship Id="rId83" Type="http://schemas.openxmlformats.org/officeDocument/2006/relationships/tableStyles" Target="tableStyles.xml"/><Relationship Id="rId70" Type="http://schemas.openxmlformats.org/officeDocument/2006/relationships/slide" Target="slides/slide69.xml"/><Relationship Id="rId71" Type="http://schemas.openxmlformats.org/officeDocument/2006/relationships/slide" Target="slides/slide70.xml"/><Relationship Id="rId72" Type="http://schemas.openxmlformats.org/officeDocument/2006/relationships/slide" Target="slides/slide71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73" Type="http://schemas.openxmlformats.org/officeDocument/2006/relationships/slide" Target="slides/slide72.xml"/><Relationship Id="rId74" Type="http://schemas.openxmlformats.org/officeDocument/2006/relationships/slide" Target="slides/slide73.xml"/><Relationship Id="rId75" Type="http://schemas.openxmlformats.org/officeDocument/2006/relationships/slide" Target="slides/slide74.xml"/><Relationship Id="rId76" Type="http://schemas.openxmlformats.org/officeDocument/2006/relationships/slide" Target="slides/slide75.xml"/><Relationship Id="rId77" Type="http://schemas.openxmlformats.org/officeDocument/2006/relationships/notesMaster" Target="notesMasters/notesMaster1.xml"/><Relationship Id="rId78" Type="http://schemas.openxmlformats.org/officeDocument/2006/relationships/printerSettings" Target="printerSettings/printerSettings1.bin"/><Relationship Id="rId79" Type="http://schemas.openxmlformats.org/officeDocument/2006/relationships/tags" Target="tags/tag1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8C9F99-1677-1543-B826-4A7881D0A0D0}" type="datetimeFigureOut">
              <a:rPr lang="en-US" smtClean="0"/>
              <a:t>5/22/13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96231B-3141-CC4E-B058-1C8E426AF6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5725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486873" y="411480"/>
            <a:ext cx="8170254" cy="6035040"/>
            <a:chOff x="486873" y="411480"/>
            <a:chExt cx="8170254" cy="6035040"/>
          </a:xfrm>
        </p:grpSpPr>
        <p:sp>
          <p:nvSpPr>
            <p:cNvPr id="8" name="Rectangle 7"/>
            <p:cNvSpPr/>
            <p:nvPr/>
          </p:nvSpPr>
          <p:spPr>
            <a:xfrm>
              <a:off x="486873" y="411480"/>
              <a:ext cx="8170254" cy="60350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>
              <a:spLocks/>
            </p:cNvSpPr>
            <p:nvPr/>
          </p:nvSpPr>
          <p:spPr>
            <a:xfrm>
              <a:off x="562843" y="475488"/>
              <a:ext cx="7982712" cy="5888736"/>
            </a:xfrm>
            <a:prstGeom prst="rect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562842" y="6133646"/>
              <a:ext cx="7982712" cy="1472"/>
            </a:xfrm>
            <a:prstGeom prst="line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17" name="Rectangle 16"/>
            <p:cNvSpPr/>
            <p:nvPr/>
          </p:nvSpPr>
          <p:spPr>
            <a:xfrm>
              <a:off x="562843" y="457200"/>
              <a:ext cx="7982712" cy="25786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3950"/>
            <a:ext cx="7342188" cy="1924050"/>
          </a:xfrm>
        </p:spPr>
        <p:txBody>
          <a:bodyPr anchor="b" anchorCtr="0">
            <a:noAutofit/>
          </a:bodyPr>
          <a:lstStyle>
            <a:lvl1pPr>
              <a:defRPr sz="540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429000"/>
            <a:ext cx="7342188" cy="1752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73741" y="6122894"/>
            <a:ext cx="2133600" cy="259317"/>
          </a:xfrm>
        </p:spPr>
        <p:txBody>
          <a:bodyPr/>
          <a:lstStyle/>
          <a:p>
            <a:fld id="{3AEA19B3-BC6D-4E56-93BC-B9B0EF1523FC}" type="datetime1">
              <a:rPr lang="en-US" smtClean="0"/>
              <a:pPr/>
              <a:t>5/22/13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2894"/>
            <a:ext cx="2895600" cy="25781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191000" y="6122894"/>
            <a:ext cx="762000" cy="271463"/>
          </a:xfrm>
        </p:spPr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, Picture,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26" name="Group 2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grpSp>
            <p:nvGrpSpPr>
              <p:cNvPr id="27" name="Group 26"/>
              <p:cNvGrpSpPr/>
              <p:nvPr/>
            </p:nvGrpSpPr>
            <p:grpSpPr>
              <a:xfrm>
                <a:off x="182880" y="173699"/>
                <a:ext cx="8778240" cy="6510602"/>
                <a:chOff x="182880" y="173699"/>
                <a:chExt cx="8778240" cy="6510602"/>
              </a:xfrm>
            </p:grpSpPr>
            <p:sp>
              <p:nvSpPr>
                <p:cNvPr id="29" name="Rectangle 28"/>
                <p:cNvSpPr/>
                <p:nvPr/>
              </p:nvSpPr>
              <p:spPr>
                <a:xfrm>
                  <a:off x="182880" y="173699"/>
                  <a:ext cx="8778240" cy="6510602"/>
                </a:xfrm>
                <a:prstGeom prst="rect">
                  <a:avLst/>
                </a:prstGeom>
                <a:solidFill>
                  <a:schemeClr val="bg1">
                    <a:lumMod val="95000"/>
                  </a:schemeClr>
                </a:solidFill>
                <a:ln w="12700">
                  <a:noFill/>
                </a:ln>
                <a:effectLst>
                  <a:outerShdw blurRad="63500" sx="101000" sy="101000" algn="ctr" rotWithShape="0">
                    <a:prstClr val="black">
                      <a:alpha val="40000"/>
                    </a:prstClr>
                  </a:outerShdw>
                </a:effectLst>
                <a:scene3d>
                  <a:camera prst="perspectiveFront" fov="4800000"/>
                  <a:lightRig rig="threePt" dir="t"/>
                </a:scene3d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30" name="Group 10"/>
                <p:cNvGrpSpPr/>
                <p:nvPr/>
              </p:nvGrpSpPr>
              <p:grpSpPr>
                <a:xfrm>
                  <a:off x="256032" y="237744"/>
                  <a:ext cx="8622792" cy="6364224"/>
                  <a:chOff x="247157" y="247430"/>
                  <a:chExt cx="8622792" cy="6364224"/>
                </a:xfrm>
              </p:grpSpPr>
              <p:sp>
                <p:nvSpPr>
                  <p:cNvPr id="31" name="Rectangle 30"/>
                  <p:cNvSpPr>
                    <a:spLocks/>
                  </p:cNvSpPr>
                  <p:nvPr/>
                </p:nvSpPr>
                <p:spPr>
                  <a:xfrm>
                    <a:off x="247157" y="247430"/>
                    <a:ext cx="8622792" cy="6364224"/>
                  </a:xfrm>
                  <a:prstGeom prst="rect">
                    <a:avLst/>
                  </a:prstGeom>
                  <a:noFill/>
                  <a:ln w="12700">
                    <a:solidFill>
                      <a:schemeClr val="tx2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/>
                  </a:p>
                </p:txBody>
              </p:sp>
              <p:cxnSp>
                <p:nvCxnSpPr>
                  <p:cNvPr id="32" name="Straight Connector 31"/>
                  <p:cNvCxnSpPr/>
                  <p:nvPr/>
                </p:nvCxnSpPr>
                <p:spPr>
                  <a:xfrm>
                    <a:off x="247157" y="6389024"/>
                    <a:ext cx="8622792" cy="1588"/>
                  </a:xfrm>
                  <a:prstGeom prst="line">
                    <a:avLst/>
                  </a:prstGeom>
                  <a:noFill/>
                  <a:ln w="12700">
                    <a:solidFill>
                      <a:schemeClr val="tx2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</p:cxnSp>
            </p:grpSp>
          </p:grpSp>
          <p:sp>
            <p:nvSpPr>
              <p:cNvPr id="28" name="Rectangle 27"/>
              <p:cNvSpPr/>
              <p:nvPr/>
            </p:nvSpPr>
            <p:spPr>
              <a:xfrm rot="5400000">
                <a:off x="801086" y="3274090"/>
                <a:ext cx="6135624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  <p:sp>
          <p:nvSpPr>
            <p:cNvPr id="25" name="Rectangle 24"/>
            <p:cNvSpPr/>
            <p:nvPr/>
          </p:nvSpPr>
          <p:spPr>
            <a:xfrm rot="10800000">
              <a:off x="258763" y="1594462"/>
              <a:ext cx="357530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694329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672323"/>
            <a:ext cx="3008313" cy="3403040"/>
          </a:xfrm>
        </p:spPr>
        <p:txBody>
          <a:bodyPr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486D9-467F-164E-8D39-7F8E831494B7}" type="datetimeFigureOut">
              <a:rPr lang="en-US" smtClean="0"/>
              <a:pPr/>
              <a:t>5/22/13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FFC3B-43BF-4749-94BA-2201851814D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3"/>
          </p:nvPr>
        </p:nvSpPr>
        <p:spPr>
          <a:xfrm>
            <a:off x="352892" y="310123"/>
            <a:ext cx="3398837" cy="1204912"/>
          </a:xfrm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6" name="Group 1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8" name="Rectangle 17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9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0" name="Rectangle 19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1" name="Straight Connector 20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17" name="Rectangle 16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691640"/>
            <a:ext cx="3008376" cy="914400"/>
          </a:xfrm>
        </p:spPr>
        <p:txBody>
          <a:bodyPr anchor="b">
            <a:no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38559" y="612775"/>
            <a:ext cx="4114800" cy="5468112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2" y="2670048"/>
            <a:ext cx="3008376" cy="3401568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486D9-467F-164E-8D39-7F8E831494B7}" type="datetimeFigureOut">
              <a:rPr lang="en-US" smtClean="0"/>
              <a:pPr/>
              <a:t>5/22/13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FFC3B-43BF-4749-94BA-2201851814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7" name="Group 16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9" name="Rectangle 18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1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2" name="Rectangle 21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3" name="Straight Connector 22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20" name="Rectangle 19"/>
            <p:cNvSpPr/>
            <p:nvPr/>
          </p:nvSpPr>
          <p:spPr>
            <a:xfrm>
              <a:off x="256032" y="4203192"/>
              <a:ext cx="8622792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1" y="4287819"/>
            <a:ext cx="8021977" cy="916193"/>
          </a:xfrm>
        </p:spPr>
        <p:txBody>
          <a:bodyPr anchor="b">
            <a:no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56347" y="331694"/>
            <a:ext cx="8421624" cy="3783106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1" y="5271247"/>
            <a:ext cx="8021977" cy="1013011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spcBef>
                <a:spcPts val="0"/>
              </a:spcBef>
              <a:buNone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486D9-467F-164E-8D39-7F8E831494B7}" type="datetimeFigureOut">
              <a:rPr lang="en-US" smtClean="0"/>
              <a:pPr/>
              <a:t>5/22/13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4" name="Rectangle 13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5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6" name="Rectangle 15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7" name="Straight Connector 16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8" name="Rectangle 17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486D9-467F-164E-8D39-7F8E831494B7}" type="datetimeFigureOut">
              <a:rPr lang="en-US" smtClean="0"/>
              <a:pPr/>
              <a:t>5/22/13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FFC3B-43BF-4749-94BA-2201851814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4" name="Group 13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6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17" name="Rectangle 16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19" name="Straight Connector 18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18" name="Rectangle 17"/>
            <p:cNvSpPr/>
            <p:nvPr/>
          </p:nvSpPr>
          <p:spPr>
            <a:xfrm rot="5400000">
              <a:off x="4242277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399" y="609600"/>
            <a:ext cx="1416423" cy="5516563"/>
          </a:xfrm>
        </p:spPr>
        <p:txBody>
          <a:bodyPr vert="eaVert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222" y="609600"/>
            <a:ext cx="6279777" cy="5516563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486D9-467F-164E-8D39-7F8E831494B7}" type="datetimeFigureOut">
              <a:rPr lang="en-US" smtClean="0"/>
              <a:pPr/>
              <a:t>5/22/13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FFC3B-43BF-4749-94BA-2201851814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3" name="Rectangle 12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9" name="Rectangle 18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0" name="Straight Connector 19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1" name="Rectangle 20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486D9-467F-164E-8D39-7F8E831494B7}" type="datetimeFigureOut">
              <a:rPr lang="en-US" smtClean="0"/>
              <a:pPr/>
              <a:t>5/22/13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FFC3B-43BF-4749-94BA-2201851814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486873" y="411480"/>
            <a:ext cx="8170254" cy="6035040"/>
            <a:chOff x="486873" y="411480"/>
            <a:chExt cx="8170254" cy="6035040"/>
          </a:xfrm>
        </p:grpSpPr>
        <p:sp>
          <p:nvSpPr>
            <p:cNvPr id="12" name="Rectangle 11"/>
            <p:cNvSpPr/>
            <p:nvPr/>
          </p:nvSpPr>
          <p:spPr>
            <a:xfrm>
              <a:off x="486873" y="411480"/>
              <a:ext cx="8170254" cy="60350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" name="Group 11"/>
            <p:cNvGrpSpPr/>
            <p:nvPr/>
          </p:nvGrpSpPr>
          <p:grpSpPr>
            <a:xfrm>
              <a:off x="562842" y="475488"/>
              <a:ext cx="7982713" cy="5888736"/>
              <a:chOff x="562842" y="475488"/>
              <a:chExt cx="7982713" cy="5888736"/>
            </a:xfrm>
          </p:grpSpPr>
          <p:sp>
            <p:nvSpPr>
              <p:cNvPr id="8" name="Rectangle 7"/>
              <p:cNvSpPr>
                <a:spLocks/>
              </p:cNvSpPr>
              <p:nvPr/>
            </p:nvSpPr>
            <p:spPr>
              <a:xfrm>
                <a:off x="562843" y="475488"/>
                <a:ext cx="7982712" cy="5888736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9" name="Straight Connector 8"/>
              <p:cNvCxnSpPr/>
              <p:nvPr/>
            </p:nvCxnSpPr>
            <p:spPr>
              <a:xfrm>
                <a:off x="562842" y="6133646"/>
                <a:ext cx="7982712" cy="1472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>
                <a:off x="562842" y="3427528"/>
                <a:ext cx="7982712" cy="1472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0113" y="3442447"/>
            <a:ext cx="7345362" cy="1532965"/>
          </a:xfrm>
        </p:spPr>
        <p:txBody>
          <a:bodyPr anchor="b" anchorCtr="0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00113" y="5029200"/>
            <a:ext cx="7345362" cy="990600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9259" y="6122894"/>
            <a:ext cx="2133600" cy="259317"/>
          </a:xfrm>
        </p:spPr>
        <p:txBody>
          <a:bodyPr/>
          <a:lstStyle/>
          <a:p>
            <a:fld id="{858486D9-467F-164E-8D39-7F8E831494B7}" type="datetimeFigureOut">
              <a:rPr lang="en-US" smtClean="0"/>
              <a:pPr/>
              <a:t>5/22/13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4401"/>
            <a:ext cx="2895600" cy="257810"/>
          </a:xfrm>
        </p:spPr>
        <p:txBody>
          <a:bodyPr/>
          <a:lstStyle/>
          <a:p>
            <a:endParaRPr lang="en-US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636493" y="533400"/>
            <a:ext cx="7836408" cy="2828925"/>
          </a:xfrm>
        </p:spPr>
        <p:txBody>
          <a:bodyPr>
            <a:normAutofit/>
          </a:bodyPr>
          <a:lstStyle>
            <a:lvl1pPr>
              <a:buNone/>
              <a:defRPr sz="20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2" name="Rectangle 11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7" name="Rectangle 26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8" name="Straight Connector 27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3" y="1371600"/>
            <a:ext cx="7345362" cy="1676400"/>
          </a:xfrm>
        </p:spPr>
        <p:txBody>
          <a:bodyPr anchor="b" anchorCtr="0">
            <a:noAutofit/>
          </a:bodyPr>
          <a:lstStyle>
            <a:lvl1pPr algn="ctr">
              <a:defRPr sz="5400" b="0" i="0" cap="none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3" y="3134566"/>
            <a:ext cx="7345362" cy="1500187"/>
          </a:xfrm>
        </p:spPr>
        <p:txBody>
          <a:bodyPr anchor="t" anchorCtr="0"/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301A2-9537-4F11-903A-9D7FEDBB449A}" type="datetime1">
              <a:rPr lang="en-US" smtClean="0"/>
              <a:pPr/>
              <a:t>5/22/13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24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21" name="Rectangle 20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2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3" name="Rectangle 2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4" name="Straight Connector 2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5" name="Rectangle 24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0111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486D9-467F-164E-8D39-7F8E831494B7}" type="datetimeFigureOut">
              <a:rPr lang="en-US" smtClean="0"/>
              <a:pPr/>
              <a:t>5/22/13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FFC3B-43BF-4749-94BA-2201851814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26" name="Group 2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27" name="Rectangle 26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9" name="Rectangle 28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31" name="Straight Connector 30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  <p:sp>
              <p:nvSpPr>
                <p:cNvPr id="32" name="Rectangle 31"/>
                <p:cNvSpPr/>
                <p:nvPr/>
              </p:nvSpPr>
              <p:spPr>
                <a:xfrm>
                  <a:off x="247157" y="1612392"/>
                  <a:ext cx="8622792" cy="64008"/>
                </a:xfrm>
                <a:prstGeom prst="rect">
                  <a:avLst/>
                </a:prstGeom>
                <a:solidFill>
                  <a:schemeClr val="bg2">
                    <a:lumMod val="40000"/>
                    <a:lumOff val="60000"/>
                  </a:schemeClr>
                </a:solidFill>
                <a:ln w="3175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</p:grpSp>
        </p:grpSp>
        <p:cxnSp>
          <p:nvCxnSpPr>
            <p:cNvPr id="23" name="Straight Connector 22"/>
            <p:cNvCxnSpPr/>
            <p:nvPr/>
          </p:nvCxnSpPr>
          <p:spPr>
            <a:xfrm rot="16200000" flipH="1">
              <a:off x="2217480" y="4026438"/>
              <a:ext cx="4711326" cy="2286"/>
            </a:xfrm>
            <a:prstGeom prst="line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301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301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45539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45539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486D9-467F-164E-8D39-7F8E831494B7}" type="datetimeFigureOut">
              <a:rPr lang="en-US" smtClean="0"/>
              <a:pPr/>
              <a:t>5/22/13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FFC3B-43BF-4749-94BA-2201851814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3" name="Rectangle 12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4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5" name="Rectangle 14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6" name="Straight Connector 15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7" name="Rectangle 16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486D9-467F-164E-8D39-7F8E831494B7}" type="datetimeFigureOut">
              <a:rPr lang="en-US" smtClean="0"/>
              <a:pPr/>
              <a:t>5/22/13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FFC3B-43BF-4749-94BA-2201851814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1" name="Rectangle 10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3" name="Rectangle 1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4" name="Straight Connector 1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486D9-467F-164E-8D39-7F8E831494B7}" type="datetimeFigureOut">
              <a:rPr lang="en-US" smtClean="0"/>
              <a:pPr/>
              <a:t>5/22/13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FFC3B-43BF-4749-94BA-2201851814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6" name="Group 1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7" name="Rectangle 16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8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19" name="Rectangle 18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0" name="Straight Connector 19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33" name="Rectangle 32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169892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147888"/>
            <a:ext cx="3008313" cy="3262313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1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486D9-467F-164E-8D39-7F8E831494B7}" type="datetimeFigureOut">
              <a:rPr lang="en-US" smtClean="0"/>
              <a:pPr/>
              <a:t>5/22/13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00113" y="244158"/>
            <a:ext cx="7345362" cy="13398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2" y="2133601"/>
            <a:ext cx="7345363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43840" y="6371591"/>
            <a:ext cx="2133600" cy="2593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</a:defRPr>
            </a:lvl1pPr>
          </a:lstStyle>
          <a:p>
            <a:fld id="{858486D9-467F-164E-8D39-7F8E831494B7}" type="datetimeFigureOut">
              <a:rPr lang="en-US" smtClean="0"/>
              <a:pPr/>
              <a:t>5/22/13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58840" y="6371591"/>
            <a:ext cx="2895600" cy="25781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91000" y="6356350"/>
            <a:ext cx="762000" cy="2714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FB7FFC3B-43BF-4749-94BA-2201851814D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97" r:id="rId1"/>
    <p:sldLayoutId id="2147484798" r:id="rId2"/>
    <p:sldLayoutId id="2147484799" r:id="rId3"/>
    <p:sldLayoutId id="2147484800" r:id="rId4"/>
    <p:sldLayoutId id="2147484801" r:id="rId5"/>
    <p:sldLayoutId id="2147484802" r:id="rId6"/>
    <p:sldLayoutId id="2147484803" r:id="rId7"/>
    <p:sldLayoutId id="2147484804" r:id="rId8"/>
    <p:sldLayoutId id="2147484805" r:id="rId9"/>
    <p:sldLayoutId id="2147484806" r:id="rId10"/>
    <p:sldLayoutId id="2147484807" r:id="rId11"/>
    <p:sldLayoutId id="2147484808" r:id="rId12"/>
    <p:sldLayoutId id="2147484809" r:id="rId13"/>
    <p:sldLayoutId id="2147484810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794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080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366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2652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485900" indent="-22860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712913" indent="-228600" algn="l" defTabSz="9144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947863" indent="-22860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174875" indent="-228600" algn="l" defTabSz="9144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lang="en-US" sz="1800" kern="1200" dirty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4.png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>
              <a:lnSpc>
                <a:spcPct val="110000"/>
              </a:lnSpc>
            </a:pPr>
            <a:r>
              <a:rPr lang="en-US" sz="3600" dirty="0" smtClean="0">
                <a:solidFill>
                  <a:srgbClr val="000090"/>
                </a:solidFill>
              </a:rPr>
              <a:t>Large-</a:t>
            </a:r>
            <a:r>
              <a:rPr lang="en-US" sz="3600" dirty="0" err="1" smtClean="0">
                <a:solidFill>
                  <a:srgbClr val="000090"/>
                </a:solidFill>
              </a:rPr>
              <a:t>Treewidth</a:t>
            </a:r>
            <a:r>
              <a:rPr lang="en-US" sz="3600" dirty="0" smtClean="0">
                <a:solidFill>
                  <a:srgbClr val="000090"/>
                </a:solidFill>
              </a:rPr>
              <a:t> Graph Decompositions and Applications</a:t>
            </a:r>
            <a:endParaRPr lang="en-US" sz="3600" dirty="0">
              <a:solidFill>
                <a:srgbClr val="3366FF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429000"/>
            <a:ext cx="7342188" cy="2600158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Chandra </a:t>
            </a:r>
            <a:r>
              <a:rPr lang="en-US" sz="2800" dirty="0" err="1" smtClean="0">
                <a:solidFill>
                  <a:srgbClr val="FF0000"/>
                </a:solidFill>
              </a:rPr>
              <a:t>Chekuri</a:t>
            </a:r>
            <a:endParaRPr lang="en-US" sz="2800" dirty="0" smtClean="0">
              <a:solidFill>
                <a:srgbClr val="FF0000"/>
              </a:solidFill>
            </a:endParaRPr>
          </a:p>
          <a:p>
            <a:r>
              <a:rPr lang="en-US" sz="2800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Univ. of Illinois, Urbana-Champaign</a:t>
            </a:r>
          </a:p>
          <a:p>
            <a:endParaRPr lang="en-US" sz="28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Joint </a:t>
            </a: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work with </a:t>
            </a:r>
          </a:p>
          <a:p>
            <a:r>
              <a:rPr lang="en-US" sz="3200" dirty="0">
                <a:solidFill>
                  <a:srgbClr val="FF0000"/>
                </a:solidFill>
              </a:rPr>
              <a:t>Julia </a:t>
            </a:r>
            <a:r>
              <a:rPr lang="en-US" sz="3200" dirty="0" err="1">
                <a:solidFill>
                  <a:srgbClr val="FF0000"/>
                </a:solidFill>
              </a:rPr>
              <a:t>Chuzhoy</a:t>
            </a:r>
            <a:r>
              <a:rPr lang="en-US" sz="3200" dirty="0">
                <a:solidFill>
                  <a:srgbClr val="FF0000"/>
                </a:solidFill>
              </a:rPr>
              <a:t> (TTI-Chicago)</a:t>
            </a:r>
          </a:p>
          <a:p>
            <a:endParaRPr lang="en-US" sz="2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Treewidth</a:t>
            </a:r>
            <a:r>
              <a:rPr lang="en-US" dirty="0"/>
              <a:t> of a graph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>
                <a:solidFill>
                  <a:srgbClr val="FF0000"/>
                </a:solidFill>
              </a:rPr>
              <a:t>tw</a:t>
            </a:r>
            <a:r>
              <a:rPr lang="en-US" dirty="0" smtClean="0">
                <a:solidFill>
                  <a:srgbClr val="FF0000"/>
                </a:solidFill>
              </a:rPr>
              <a:t>(G) </a:t>
            </a:r>
            <a:r>
              <a:rPr lang="en-US" dirty="0" smtClean="0"/>
              <a:t>=  </a:t>
            </a:r>
            <a:r>
              <a:rPr lang="en-US" dirty="0" smtClean="0">
                <a:solidFill>
                  <a:srgbClr val="FF0000"/>
                </a:solidFill>
              </a:rPr>
              <a:t>(min width of a tree </a:t>
            </a:r>
            <a:r>
              <a:rPr lang="en-US" dirty="0" err="1" smtClean="0">
                <a:solidFill>
                  <a:srgbClr val="FF0000"/>
                </a:solidFill>
              </a:rPr>
              <a:t>decomp</a:t>
            </a:r>
            <a:r>
              <a:rPr lang="en-US" dirty="0" smtClean="0">
                <a:solidFill>
                  <a:srgbClr val="FF0000"/>
                </a:solidFill>
              </a:rPr>
              <a:t> for G) </a:t>
            </a:r>
            <a:r>
              <a:rPr lang="en-US" dirty="0">
                <a:solidFill>
                  <a:srgbClr val="FF0000"/>
                </a:solidFill>
              </a:rPr>
              <a:t>– 1</a:t>
            </a:r>
          </a:p>
        </p:txBody>
      </p:sp>
    </p:spTree>
    <p:extLst>
      <p:ext uri="{BB962C8B-B14F-4D97-AF65-F5344CB8AC3E}">
        <p14:creationId xmlns:p14="http://schemas.microsoft.com/office/powerpoint/2010/main" val="39885978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Treewidth</a:t>
            </a:r>
            <a:r>
              <a:rPr lang="en-US" dirty="0" smtClean="0"/>
              <a:t> of a graph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>
                <a:solidFill>
                  <a:srgbClr val="FF0000"/>
                </a:solidFill>
              </a:rPr>
              <a:t>tw</a:t>
            </a:r>
            <a:r>
              <a:rPr lang="en-US" dirty="0" smtClean="0">
                <a:solidFill>
                  <a:srgbClr val="FF0000"/>
                </a:solidFill>
              </a:rPr>
              <a:t>(G) </a:t>
            </a:r>
            <a:r>
              <a:rPr lang="en-US" dirty="0" smtClean="0"/>
              <a:t>=  </a:t>
            </a:r>
            <a:r>
              <a:rPr lang="en-US" dirty="0" smtClean="0">
                <a:solidFill>
                  <a:srgbClr val="FF0000"/>
                </a:solidFill>
              </a:rPr>
              <a:t>(min width of a tree </a:t>
            </a:r>
            <a:r>
              <a:rPr lang="en-US" dirty="0" err="1" smtClean="0">
                <a:solidFill>
                  <a:srgbClr val="FF0000"/>
                </a:solidFill>
              </a:rPr>
              <a:t>decomp</a:t>
            </a:r>
            <a:r>
              <a:rPr lang="en-US" dirty="0" smtClean="0">
                <a:solidFill>
                  <a:srgbClr val="FF0000"/>
                </a:solidFill>
              </a:rPr>
              <a:t> for G) – 1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Examples:</a:t>
            </a:r>
          </a:p>
          <a:p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</a:rPr>
              <a:t>tw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 of a tree is </a:t>
            </a:r>
            <a:r>
              <a:rPr lang="en-US" dirty="0" smtClean="0">
                <a:solidFill>
                  <a:srgbClr val="FF0000"/>
                </a:solidFill>
              </a:rPr>
              <a:t>1</a:t>
            </a:r>
          </a:p>
          <a:p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</a:rPr>
              <a:t>tw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 of a cycle is </a:t>
            </a:r>
            <a:r>
              <a:rPr lang="en-US" dirty="0" smtClean="0">
                <a:solidFill>
                  <a:srgbClr val="FF0000"/>
                </a:solidFill>
              </a:rPr>
              <a:t>2				           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(series-parallel graphs are precisely the class of graphs with </a:t>
            </a: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</a:rPr>
              <a:t>treewidth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·</a:t>
            </a:r>
            <a:r>
              <a:rPr lang="en-US" dirty="0" smtClean="0">
                <a:solidFill>
                  <a:srgbClr val="FF0000"/>
                </a:solidFill>
              </a:rPr>
              <a:t> 2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)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</a:rPr>
              <a:t>tw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 of complete graph on </a:t>
            </a:r>
            <a:r>
              <a:rPr lang="en-US" dirty="0" smtClean="0">
                <a:solidFill>
                  <a:srgbClr val="FF0000"/>
                </a:solidFill>
              </a:rPr>
              <a:t>n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 nodes is </a:t>
            </a:r>
            <a:r>
              <a:rPr lang="en-US" dirty="0" smtClean="0">
                <a:solidFill>
                  <a:srgbClr val="FF0000"/>
                </a:solidFill>
              </a:rPr>
              <a:t>n-1</a:t>
            </a:r>
            <a:endParaRPr lang="en-US" dirty="0" smtClean="0">
              <a:solidFill>
                <a:schemeClr val="bg2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en-US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42717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Treewidth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3D484D"/>
                </a:solidFill>
              </a:rPr>
              <a:t>Fundamental graph parameter</a:t>
            </a:r>
          </a:p>
          <a:p>
            <a:r>
              <a:rPr lang="en-US" dirty="0">
                <a:solidFill>
                  <a:srgbClr val="3D484D"/>
                </a:solidFill>
              </a:rPr>
              <a:t>key to graph minor theory </a:t>
            </a:r>
          </a:p>
          <a:p>
            <a:r>
              <a:rPr lang="en-US" dirty="0">
                <a:solidFill>
                  <a:srgbClr val="3D484D"/>
                </a:solidFill>
              </a:rPr>
              <a:t>generalizations to </a:t>
            </a:r>
            <a:r>
              <a:rPr lang="en-US" dirty="0" err="1">
                <a:solidFill>
                  <a:srgbClr val="3D484D"/>
                </a:solidFill>
              </a:rPr>
              <a:t>matroids</a:t>
            </a:r>
            <a:r>
              <a:rPr lang="en-US" dirty="0">
                <a:solidFill>
                  <a:srgbClr val="3D484D"/>
                </a:solidFill>
              </a:rPr>
              <a:t> via </a:t>
            </a:r>
            <a:r>
              <a:rPr lang="en-US" dirty="0" err="1">
                <a:solidFill>
                  <a:srgbClr val="3D484D"/>
                </a:solidFill>
              </a:rPr>
              <a:t>branchwidth</a:t>
            </a:r>
            <a:r>
              <a:rPr lang="en-US" dirty="0">
                <a:solidFill>
                  <a:srgbClr val="3D484D"/>
                </a:solidFill>
              </a:rPr>
              <a:t> </a:t>
            </a:r>
            <a:endParaRPr lang="en-US" dirty="0" smtClean="0">
              <a:solidFill>
                <a:srgbClr val="3D484D"/>
              </a:solidFill>
            </a:endParaRPr>
          </a:p>
          <a:p>
            <a:r>
              <a:rPr lang="en-US" dirty="0" smtClean="0">
                <a:solidFill>
                  <a:srgbClr val="3D484D"/>
                </a:solidFill>
              </a:rPr>
              <a:t>algorithmic applications</a:t>
            </a:r>
          </a:p>
          <a:p>
            <a:r>
              <a:rPr lang="en-US" dirty="0">
                <a:solidFill>
                  <a:srgbClr val="3D484D"/>
                </a:solidFill>
              </a:rPr>
              <a:t>connections to </a:t>
            </a:r>
            <a:r>
              <a:rPr lang="en-US" dirty="0" err="1" smtClean="0">
                <a:solidFill>
                  <a:srgbClr val="3D484D"/>
                </a:solidFill>
              </a:rPr>
              <a:t>tcs</a:t>
            </a:r>
            <a:endParaRPr lang="en-US" dirty="0" smtClean="0">
              <a:solidFill>
                <a:srgbClr val="3D484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19424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Algorithmic Applications of “small” </a:t>
            </a:r>
            <a:r>
              <a:rPr lang="en-US" dirty="0" err="1" smtClean="0"/>
              <a:t>treewidth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err="1" smtClean="0">
                <a:solidFill>
                  <a:srgbClr val="FF0000"/>
                </a:solidFill>
              </a:rPr>
              <a:t>tw</a:t>
            </a:r>
            <a:r>
              <a:rPr lang="en-US" dirty="0" smtClean="0">
                <a:solidFill>
                  <a:srgbClr val="FF0000"/>
                </a:solidFill>
              </a:rPr>
              <a:t>(G) </a:t>
            </a:r>
            <a:r>
              <a:rPr lang="en-US" dirty="0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·</a:t>
            </a:r>
            <a:r>
              <a:rPr lang="en-US" dirty="0" smtClean="0">
                <a:solidFill>
                  <a:srgbClr val="FF0000"/>
                </a:solidFill>
              </a:rPr>
              <a:t> k 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for small/constant </a:t>
            </a:r>
            <a:r>
              <a:rPr lang="en-US" dirty="0" smtClean="0">
                <a:solidFill>
                  <a:srgbClr val="FF0000"/>
                </a:solidFill>
              </a:rPr>
              <a:t>k </a:t>
            </a:r>
            <a:r>
              <a:rPr lang="en-US" dirty="0" smtClean="0"/>
              <a:t>implies </a:t>
            </a:r>
            <a:r>
              <a:rPr lang="en-US" dirty="0" smtClean="0">
                <a:solidFill>
                  <a:srgbClr val="FF0000"/>
                </a:solidFill>
              </a:rPr>
              <a:t>G</a:t>
            </a:r>
            <a:r>
              <a:rPr lang="en-US" dirty="0" smtClean="0"/>
              <a:t> is tree-like</a:t>
            </a:r>
          </a:p>
          <a:p>
            <a:r>
              <a:rPr lang="en-US" dirty="0" smtClean="0"/>
              <a:t>Many hard problems can be solved in </a:t>
            </a:r>
            <a:r>
              <a:rPr lang="en-US" dirty="0" smtClean="0">
                <a:solidFill>
                  <a:srgbClr val="FF0000"/>
                </a:solidFill>
              </a:rPr>
              <a:t>f(k) poly(n) </a:t>
            </a:r>
            <a:r>
              <a:rPr lang="en-US" dirty="0" smtClean="0"/>
              <a:t>or in </a:t>
            </a:r>
            <a:r>
              <a:rPr lang="en-US" dirty="0" err="1" smtClean="0">
                <a:solidFill>
                  <a:srgbClr val="FF0000"/>
                </a:solidFill>
                <a:latin typeface="Calisto MT"/>
              </a:rPr>
              <a:t>n</a:t>
            </a:r>
            <a:r>
              <a:rPr lang="en-US" baseline="30000" dirty="0" err="1" smtClean="0">
                <a:solidFill>
                  <a:srgbClr val="FF0000"/>
                </a:solidFill>
                <a:latin typeface="Calisto MT"/>
              </a:rPr>
              <a:t>f</a:t>
            </a:r>
            <a:r>
              <a:rPr lang="en-US" baseline="30000" dirty="0" smtClean="0">
                <a:solidFill>
                  <a:srgbClr val="FF0000"/>
                </a:solidFill>
              </a:rPr>
              <a:t>(k)</a:t>
            </a:r>
            <a:r>
              <a:rPr lang="en-US" dirty="0" smtClean="0"/>
              <a:t> time</a:t>
            </a:r>
          </a:p>
          <a:p>
            <a:r>
              <a:rPr lang="en-US" dirty="0" smtClean="0"/>
              <a:t>Also easier for approximation algorithms and related structural results</a:t>
            </a:r>
          </a:p>
          <a:p>
            <a:r>
              <a:rPr lang="en-US" dirty="0" smtClean="0"/>
              <a:t>Use above and other ideas</a:t>
            </a:r>
          </a:p>
          <a:p>
            <a:pPr lvl="1"/>
            <a:r>
              <a:rPr lang="en-US" dirty="0" smtClean="0"/>
              <a:t>Fixed parameter tractability </a:t>
            </a:r>
          </a:p>
          <a:p>
            <a:pPr lvl="1"/>
            <a:r>
              <a:rPr lang="en-US" dirty="0" smtClean="0"/>
              <a:t>approximation schemes for planar and minor-free graphs </a:t>
            </a:r>
          </a:p>
          <a:p>
            <a:pPr lvl="1"/>
            <a:r>
              <a:rPr lang="en-US" dirty="0" smtClean="0"/>
              <a:t>heuristics 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76854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Structure of </a:t>
            </a:r>
            <a:r>
              <a:rPr lang="en-US" dirty="0"/>
              <a:t>g</a:t>
            </a:r>
            <a:r>
              <a:rPr lang="en-US" dirty="0" smtClean="0"/>
              <a:t>raphs with “large” </a:t>
            </a:r>
            <a:r>
              <a:rPr lang="en-US" dirty="0" err="1" smtClean="0"/>
              <a:t>treewidth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How large can a graph’s </a:t>
            </a:r>
            <a:r>
              <a:rPr lang="en-US" dirty="0" err="1" smtClean="0"/>
              <a:t>treewidth</a:t>
            </a:r>
            <a:r>
              <a:rPr lang="en-US" dirty="0" smtClean="0"/>
              <a:t> be?</a:t>
            </a:r>
          </a:p>
          <a:p>
            <a:pPr lvl="1"/>
            <a:r>
              <a:rPr lang="en-US" dirty="0" smtClean="0"/>
              <a:t>for specific classes of graphs, say planar graphs?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What can we say about a graph with “large” </a:t>
            </a:r>
            <a:r>
              <a:rPr lang="en-US" dirty="0" err="1" smtClean="0"/>
              <a:t>treewidth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“Large”: </a:t>
            </a:r>
            <a:r>
              <a:rPr lang="en-US" dirty="0" err="1" smtClean="0">
                <a:solidFill>
                  <a:srgbClr val="FF0000"/>
                </a:solidFill>
              </a:rPr>
              <a:t>tw</a:t>
            </a:r>
            <a:r>
              <a:rPr lang="en-US" dirty="0" smtClean="0">
                <a:solidFill>
                  <a:srgbClr val="FF0000"/>
                </a:solidFill>
              </a:rPr>
              <a:t>(G) = n</a:t>
            </a:r>
            <a:r>
              <a:rPr lang="en-US" baseline="30000" dirty="0" smtClean="0">
                <a:solidFill>
                  <a:srgbClr val="FF0000"/>
                </a:solidFill>
                <a:latin typeface="cmmi10"/>
                <a:ea typeface="cmmi10"/>
                <a:cs typeface="cmmi10"/>
              </a:rPr>
              <a:t>±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where </a:t>
            </a:r>
            <a:r>
              <a:rPr lang="en-US" dirty="0" smtClean="0">
                <a:solidFill>
                  <a:srgbClr val="FF0000"/>
                </a:solidFill>
                <a:latin typeface="cmmi10"/>
                <a:ea typeface="cmmi10"/>
                <a:cs typeface="cmmi10"/>
              </a:rPr>
              <a:t>±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2</a:t>
            </a:r>
            <a:r>
              <a:rPr lang="en-US" dirty="0" smtClean="0">
                <a:solidFill>
                  <a:srgbClr val="FF0000"/>
                </a:solidFill>
              </a:rPr>
              <a:t> (0,1)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42974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Min-Max Formula for </a:t>
            </a:r>
            <a:r>
              <a:rPr lang="en-US" dirty="0" err="1" smtClean="0"/>
              <a:t>Treewidth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008000"/>
                </a:solidFill>
              </a:rPr>
              <a:t>[Robertson-Seymour, Seymour-Thomas]</a:t>
            </a:r>
          </a:p>
          <a:p>
            <a:pPr marL="0" indent="0">
              <a:buNone/>
            </a:pPr>
            <a:r>
              <a:rPr lang="en-US" dirty="0" smtClean="0"/>
              <a:t>A min-max formula for </a:t>
            </a:r>
            <a:r>
              <a:rPr lang="en-US" dirty="0" err="1" smtClean="0"/>
              <a:t>treewidth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>
                <a:solidFill>
                  <a:srgbClr val="FF0000"/>
                </a:solidFill>
              </a:rPr>
              <a:t>tw</a:t>
            </a:r>
            <a:r>
              <a:rPr lang="en-US" dirty="0" smtClean="0">
                <a:solidFill>
                  <a:srgbClr val="FF0000"/>
                </a:solidFill>
              </a:rPr>
              <a:t>(G) = BN(G)-1</a:t>
            </a:r>
          </a:p>
          <a:p>
            <a:pPr marL="0" indent="0">
              <a:buNone/>
            </a:pPr>
            <a:r>
              <a:rPr lang="en-US" dirty="0" smtClean="0"/>
              <a:t>where </a:t>
            </a:r>
            <a:r>
              <a:rPr lang="en-US" dirty="0" smtClean="0">
                <a:solidFill>
                  <a:srgbClr val="FF0000"/>
                </a:solidFill>
              </a:rPr>
              <a:t>BN(G)</a:t>
            </a:r>
            <a:r>
              <a:rPr lang="en-US" dirty="0" smtClean="0"/>
              <a:t> = bramble number of </a:t>
            </a:r>
            <a:r>
              <a:rPr lang="en-US" dirty="0" smtClean="0">
                <a:solidFill>
                  <a:srgbClr val="FF0000"/>
                </a:solidFill>
              </a:rPr>
              <a:t>G</a:t>
            </a:r>
          </a:p>
          <a:p>
            <a:pPr marL="0" indent="0">
              <a:buNone/>
            </a:pPr>
            <a:r>
              <a:rPr lang="en-US" dirty="0" smtClean="0"/>
              <a:t>Nevertheless </a:t>
            </a:r>
            <a:r>
              <a:rPr lang="en-US" dirty="0" err="1" smtClean="0">
                <a:solidFill>
                  <a:srgbClr val="FF0000"/>
                </a:solidFill>
              </a:rPr>
              <a:t>tw</a:t>
            </a:r>
            <a:r>
              <a:rPr lang="en-US" dirty="0" smtClean="0">
                <a:solidFill>
                  <a:srgbClr val="FF0000"/>
                </a:solidFill>
              </a:rPr>
              <a:t>(G)</a:t>
            </a:r>
            <a:r>
              <a:rPr lang="en-US" dirty="0" smtClean="0"/>
              <a:t> is not in </a:t>
            </a:r>
            <a:r>
              <a:rPr lang="en-US" dirty="0" smtClean="0">
                <a:solidFill>
                  <a:srgbClr val="FF0000"/>
                </a:solidFill>
              </a:rPr>
              <a:t>NP </a:t>
            </a:r>
            <a:r>
              <a:rPr lang="en-US" dirty="0" err="1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Å</a:t>
            </a:r>
            <a:r>
              <a:rPr lang="en-US" dirty="0" smtClean="0">
                <a:solidFill>
                  <a:srgbClr val="FF0000"/>
                </a:solidFill>
              </a:rPr>
              <a:t> co-NP. </a:t>
            </a:r>
            <a:r>
              <a:rPr lang="en-US" dirty="0" smtClean="0"/>
              <a:t>Why?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56453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Min-Max Formula for </a:t>
            </a:r>
            <a:r>
              <a:rPr lang="en-US" dirty="0" err="1" smtClean="0"/>
              <a:t>Treewidth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008000"/>
                </a:solidFill>
              </a:rPr>
              <a:t>[Robertson-Seymour, Seymour-Thomas]</a:t>
            </a:r>
          </a:p>
          <a:p>
            <a:pPr marL="0" indent="0">
              <a:buNone/>
            </a:pPr>
            <a:r>
              <a:rPr lang="en-US" dirty="0" smtClean="0"/>
              <a:t>A min-max formula for </a:t>
            </a:r>
            <a:r>
              <a:rPr lang="en-US" dirty="0" err="1" smtClean="0"/>
              <a:t>treewidth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>
                <a:solidFill>
                  <a:srgbClr val="FF0000"/>
                </a:solidFill>
              </a:rPr>
              <a:t>tw</a:t>
            </a:r>
            <a:r>
              <a:rPr lang="en-US" dirty="0" smtClean="0">
                <a:solidFill>
                  <a:srgbClr val="FF0000"/>
                </a:solidFill>
              </a:rPr>
              <a:t>(G) = BN(G)-1</a:t>
            </a:r>
          </a:p>
          <a:p>
            <a:pPr marL="0" indent="0">
              <a:buNone/>
            </a:pPr>
            <a:r>
              <a:rPr lang="en-US" dirty="0" smtClean="0"/>
              <a:t>where </a:t>
            </a:r>
            <a:r>
              <a:rPr lang="en-US" dirty="0" smtClean="0">
                <a:solidFill>
                  <a:srgbClr val="FF0000"/>
                </a:solidFill>
              </a:rPr>
              <a:t>BN(G)</a:t>
            </a:r>
            <a:r>
              <a:rPr lang="en-US" dirty="0" smtClean="0"/>
              <a:t> = bramble number of </a:t>
            </a:r>
            <a:r>
              <a:rPr lang="en-US" dirty="0" smtClean="0">
                <a:solidFill>
                  <a:srgbClr val="FF0000"/>
                </a:solidFill>
              </a:rPr>
              <a:t>G</a:t>
            </a:r>
          </a:p>
          <a:p>
            <a:pPr marL="0" indent="0">
              <a:buNone/>
            </a:pPr>
            <a:r>
              <a:rPr lang="en-US" dirty="0" smtClean="0"/>
              <a:t>Nevertheless </a:t>
            </a:r>
            <a:r>
              <a:rPr lang="en-US" dirty="0" err="1" smtClean="0">
                <a:solidFill>
                  <a:srgbClr val="FF0000"/>
                </a:solidFill>
              </a:rPr>
              <a:t>tw</a:t>
            </a:r>
            <a:r>
              <a:rPr lang="en-US" dirty="0" smtClean="0">
                <a:solidFill>
                  <a:srgbClr val="FF0000"/>
                </a:solidFill>
              </a:rPr>
              <a:t>(G)</a:t>
            </a:r>
            <a:r>
              <a:rPr lang="en-US" dirty="0" smtClean="0"/>
              <a:t> is not in </a:t>
            </a:r>
            <a:r>
              <a:rPr lang="en-US" dirty="0" smtClean="0">
                <a:solidFill>
                  <a:srgbClr val="FF0000"/>
                </a:solidFill>
              </a:rPr>
              <a:t>NP </a:t>
            </a:r>
            <a:r>
              <a:rPr lang="en-US" dirty="0" err="1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Å</a:t>
            </a:r>
            <a:r>
              <a:rPr lang="en-US" dirty="0" smtClean="0">
                <a:solidFill>
                  <a:srgbClr val="FF0000"/>
                </a:solidFill>
              </a:rPr>
              <a:t> co-NP. </a:t>
            </a:r>
            <a:r>
              <a:rPr lang="en-US" dirty="0" smtClean="0"/>
              <a:t>Why?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8000"/>
                </a:solidFill>
              </a:rPr>
              <a:t>[</a:t>
            </a:r>
            <a:r>
              <a:rPr lang="en-US" dirty="0" err="1" smtClean="0">
                <a:solidFill>
                  <a:srgbClr val="008000"/>
                </a:solidFill>
              </a:rPr>
              <a:t>Grohe</a:t>
            </a:r>
            <a:r>
              <a:rPr lang="en-US" dirty="0" smtClean="0">
                <a:solidFill>
                  <a:srgbClr val="008000"/>
                </a:solidFill>
              </a:rPr>
              <a:t>-Marx] </a:t>
            </a:r>
            <a:r>
              <a:rPr lang="en-US" dirty="0" smtClean="0">
                <a:solidFill>
                  <a:srgbClr val="FF0000"/>
                </a:solidFill>
              </a:rPr>
              <a:t>BN(G)</a:t>
            </a:r>
            <a:r>
              <a:rPr lang="en-US" dirty="0" smtClean="0"/>
              <a:t> certificate can be exponential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82946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Complexity of </a:t>
            </a:r>
            <a:r>
              <a:rPr lang="en-US" dirty="0" err="1" smtClean="0"/>
              <a:t>Treewidth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008000"/>
                </a:solidFill>
              </a:rPr>
              <a:t>[Arnborg</a:t>
            </a:r>
            <a:r>
              <a:rPr lang="en-US" dirty="0">
                <a:solidFill>
                  <a:srgbClr val="008000"/>
                </a:solidFill>
              </a:rPr>
              <a:t>-</a:t>
            </a:r>
            <a:r>
              <a:rPr lang="en-US" dirty="0" smtClean="0">
                <a:solidFill>
                  <a:srgbClr val="008000"/>
                </a:solidFill>
              </a:rPr>
              <a:t>Corneil-Proskurowski’87] 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Given</a:t>
            </a:r>
            <a:r>
              <a:rPr lang="en-US" dirty="0" smtClean="0">
                <a:solidFill>
                  <a:srgbClr val="FF0000"/>
                </a:solidFill>
              </a:rPr>
              <a:t> G, k </a:t>
            </a:r>
            <a:r>
              <a:rPr lang="en-US" dirty="0" smtClean="0">
                <a:solidFill>
                  <a:srgbClr val="3D484D"/>
                </a:solidFill>
              </a:rPr>
              <a:t>checking if </a:t>
            </a:r>
            <a:r>
              <a:rPr lang="en-US" dirty="0" err="1" smtClean="0">
                <a:solidFill>
                  <a:srgbClr val="FF0000"/>
                </a:solidFill>
              </a:rPr>
              <a:t>tw</a:t>
            </a:r>
            <a:r>
              <a:rPr lang="en-US" dirty="0" smtClean="0">
                <a:solidFill>
                  <a:srgbClr val="FF0000"/>
                </a:solidFill>
              </a:rPr>
              <a:t>(G) </a:t>
            </a:r>
            <a:r>
              <a:rPr lang="en-US" dirty="0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·</a:t>
            </a:r>
            <a:r>
              <a:rPr lang="en-US" dirty="0" smtClean="0">
                <a:solidFill>
                  <a:srgbClr val="FF0000"/>
                </a:solidFill>
              </a:rPr>
              <a:t> k</a:t>
            </a:r>
            <a:r>
              <a:rPr lang="en-US" dirty="0" smtClean="0">
                <a:solidFill>
                  <a:srgbClr val="3D484D"/>
                </a:solidFill>
              </a:rPr>
              <a:t> is NP-Complete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8000"/>
                </a:solidFill>
              </a:rPr>
              <a:t>[Bodleander’93]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3D484D"/>
                </a:solidFill>
              </a:rPr>
              <a:t>For fixed </a:t>
            </a:r>
            <a:r>
              <a:rPr lang="en-US" dirty="0" smtClean="0">
                <a:solidFill>
                  <a:srgbClr val="FF0000"/>
                </a:solidFill>
              </a:rPr>
              <a:t>k</a:t>
            </a:r>
            <a:r>
              <a:rPr lang="en-US" dirty="0" smtClean="0">
                <a:solidFill>
                  <a:srgbClr val="3D484D"/>
                </a:solidFill>
              </a:rPr>
              <a:t>, linear time algorithm to check if </a:t>
            </a:r>
            <a:r>
              <a:rPr lang="en-US" dirty="0" err="1" smtClean="0">
                <a:solidFill>
                  <a:srgbClr val="FF0000"/>
                </a:solidFill>
              </a:rPr>
              <a:t>tw</a:t>
            </a:r>
            <a:r>
              <a:rPr lang="en-US" dirty="0" smtClean="0">
                <a:solidFill>
                  <a:srgbClr val="FF0000"/>
                </a:solidFill>
              </a:rPr>
              <a:t>(G) </a:t>
            </a:r>
            <a:r>
              <a:rPr lang="en-US" dirty="0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·</a:t>
            </a:r>
            <a:r>
              <a:rPr lang="en-US" dirty="0" smtClean="0">
                <a:solidFill>
                  <a:srgbClr val="FF0000"/>
                </a:solidFill>
              </a:rPr>
              <a:t> k</a:t>
            </a:r>
          </a:p>
        </p:txBody>
      </p:sp>
    </p:spTree>
    <p:extLst>
      <p:ext uri="{BB962C8B-B14F-4D97-AF65-F5344CB8AC3E}">
        <p14:creationId xmlns:p14="http://schemas.microsoft.com/office/powerpoint/2010/main" val="34180685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Complexity of </a:t>
            </a:r>
            <a:r>
              <a:rPr lang="en-US" dirty="0" err="1" smtClean="0"/>
              <a:t>Treewidth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  <a:latin typeface="cmmi10"/>
                <a:ea typeface="cmmi10"/>
                <a:cs typeface="cmmi10"/>
              </a:rPr>
              <a:t>®</a:t>
            </a:r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-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approx. </a:t>
            </a:r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for node separators implies </a:t>
            </a:r>
            <a:r>
              <a:rPr lang="en-US" dirty="0">
                <a:solidFill>
                  <a:srgbClr val="FF0000"/>
                </a:solidFill>
              </a:rPr>
              <a:t>O(</a:t>
            </a:r>
            <a:r>
              <a:rPr lang="en-US" dirty="0">
                <a:solidFill>
                  <a:srgbClr val="FF0000"/>
                </a:solidFill>
                <a:latin typeface="cmmi10"/>
                <a:ea typeface="cmmi10"/>
                <a:cs typeface="cmmi10"/>
              </a:rPr>
              <a:t>®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-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approx. for </a:t>
            </a:r>
            <a:r>
              <a:rPr lang="en-US" dirty="0" err="1">
                <a:solidFill>
                  <a:schemeClr val="bg2">
                    <a:lumMod val="50000"/>
                  </a:schemeClr>
                </a:solidFill>
              </a:rPr>
              <a:t>treewidth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en-US" dirty="0" smtClean="0">
              <a:solidFill>
                <a:srgbClr val="00800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008000"/>
                </a:solidFill>
              </a:rPr>
              <a:t>[Feige-Hajiaghayi-Lee’05]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3D484D"/>
                </a:solidFill>
              </a:rPr>
              <a:t>Polynomial time algorithm to output tree decomposition of width </a:t>
            </a:r>
            <a:r>
              <a:rPr lang="en-US" dirty="0" smtClean="0">
                <a:solidFill>
                  <a:srgbClr val="FF0000"/>
                </a:solidFill>
              </a:rPr>
              <a:t>O(</a:t>
            </a:r>
            <a:r>
              <a:rPr lang="en-US" dirty="0" err="1" smtClean="0">
                <a:solidFill>
                  <a:srgbClr val="FF0000"/>
                </a:solidFill>
              </a:rPr>
              <a:t>tw</a:t>
            </a:r>
            <a:r>
              <a:rPr lang="en-US" dirty="0" smtClean="0">
                <a:solidFill>
                  <a:srgbClr val="FF0000"/>
                </a:solidFill>
              </a:rPr>
              <a:t>(G) </a:t>
            </a:r>
            <a:r>
              <a:rPr lang="en-US" dirty="0" smtClean="0">
                <a:solidFill>
                  <a:srgbClr val="FF0000"/>
                </a:solidFill>
                <a:latin typeface="Calisto MT"/>
              </a:rPr>
              <a:t>log</a:t>
            </a:r>
            <a:r>
              <a:rPr lang="en-US" baseline="30000" dirty="0" smtClean="0">
                <a:solidFill>
                  <a:srgbClr val="FF0000"/>
                </a:solidFill>
                <a:latin typeface="Calisto MT"/>
              </a:rPr>
              <a:t>1</a:t>
            </a:r>
            <a:r>
              <a:rPr lang="en-US" baseline="30000" dirty="0" smtClean="0">
                <a:solidFill>
                  <a:srgbClr val="FF0000"/>
                </a:solidFill>
              </a:rPr>
              <a:t>/2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tw</a:t>
            </a:r>
            <a:r>
              <a:rPr lang="en-US" dirty="0" smtClean="0">
                <a:solidFill>
                  <a:srgbClr val="FF0000"/>
                </a:solidFill>
              </a:rPr>
              <a:t>(G))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8000"/>
                </a:solidFill>
              </a:rPr>
              <a:t>[Arora-Rao-Vazirani’04] 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algorithm adapted to node separators</a:t>
            </a:r>
          </a:p>
        </p:txBody>
      </p:sp>
    </p:spTree>
    <p:extLst>
      <p:ext uri="{BB962C8B-B14F-4D97-AF65-F5344CB8AC3E}">
        <p14:creationId xmlns:p14="http://schemas.microsoft.com/office/powerpoint/2010/main" val="11298106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Connection to separators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485676" y="1975474"/>
            <a:ext cx="3020903" cy="2625558"/>
            <a:chOff x="485676" y="2169790"/>
            <a:chExt cx="3020903" cy="2625558"/>
          </a:xfrm>
        </p:grpSpPr>
        <p:sp>
          <p:nvSpPr>
            <p:cNvPr id="5" name="Oval 4"/>
            <p:cNvSpPr/>
            <p:nvPr/>
          </p:nvSpPr>
          <p:spPr>
            <a:xfrm>
              <a:off x="1295205" y="2569900"/>
              <a:ext cx="238320" cy="263563"/>
            </a:xfrm>
            <a:prstGeom prst="ellipse">
              <a:avLst/>
            </a:prstGeom>
            <a:solidFill>
              <a:srgbClr val="3366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>
                <a:latin typeface="Times" pitchFamily="18" charset="0"/>
              </a:endParaRPr>
            </a:p>
          </p:txBody>
        </p:sp>
        <p:sp>
          <p:nvSpPr>
            <p:cNvPr id="6" name="Oval 5"/>
            <p:cNvSpPr/>
            <p:nvPr/>
          </p:nvSpPr>
          <p:spPr>
            <a:xfrm>
              <a:off x="661793" y="2917561"/>
              <a:ext cx="238320" cy="263563"/>
            </a:xfrm>
            <a:prstGeom prst="ellipse">
              <a:avLst/>
            </a:prstGeom>
            <a:solidFill>
              <a:srgbClr val="3366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>
                <a:latin typeface="Times" pitchFamily="18" charset="0"/>
              </a:endParaRPr>
            </a:p>
          </p:txBody>
        </p:sp>
        <p:sp>
          <p:nvSpPr>
            <p:cNvPr id="7" name="Oval 6"/>
            <p:cNvSpPr/>
            <p:nvPr/>
          </p:nvSpPr>
          <p:spPr>
            <a:xfrm>
              <a:off x="1295205" y="3351078"/>
              <a:ext cx="238320" cy="263563"/>
            </a:xfrm>
            <a:prstGeom prst="ellipse">
              <a:avLst/>
            </a:prstGeom>
            <a:solidFill>
              <a:srgbClr val="3366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>
                <a:latin typeface="Times" pitchFamily="18" charset="0"/>
              </a:endParaRPr>
            </a:p>
          </p:txBody>
        </p:sp>
        <p:sp>
          <p:nvSpPr>
            <p:cNvPr id="8" name="Oval 7"/>
            <p:cNvSpPr/>
            <p:nvPr/>
          </p:nvSpPr>
          <p:spPr>
            <a:xfrm>
              <a:off x="2100772" y="3351078"/>
              <a:ext cx="238320" cy="263563"/>
            </a:xfrm>
            <a:prstGeom prst="ellipse">
              <a:avLst/>
            </a:prstGeom>
            <a:solidFill>
              <a:srgbClr val="3366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>
                <a:latin typeface="Times" pitchFamily="18" charset="0"/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2100772" y="2569900"/>
              <a:ext cx="238320" cy="263563"/>
            </a:xfrm>
            <a:prstGeom prst="ellipse">
              <a:avLst/>
            </a:prstGeom>
            <a:solidFill>
              <a:srgbClr val="3366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>
                <a:latin typeface="Times" pitchFamily="18" charset="0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2922723" y="2569900"/>
              <a:ext cx="238320" cy="263563"/>
            </a:xfrm>
            <a:prstGeom prst="ellipse">
              <a:avLst/>
            </a:prstGeom>
            <a:solidFill>
              <a:srgbClr val="3366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>
                <a:latin typeface="Times" pitchFamily="18" charset="0"/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661793" y="4070198"/>
              <a:ext cx="238320" cy="263563"/>
            </a:xfrm>
            <a:prstGeom prst="ellipse">
              <a:avLst/>
            </a:prstGeom>
            <a:solidFill>
              <a:srgbClr val="3366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>
                <a:latin typeface="Times" pitchFamily="18" charset="0"/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1789063" y="4070198"/>
              <a:ext cx="238320" cy="263563"/>
            </a:xfrm>
            <a:prstGeom prst="ellipse">
              <a:avLst/>
            </a:prstGeom>
            <a:solidFill>
              <a:srgbClr val="3366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>
                <a:latin typeface="Times" pitchFamily="18" charset="0"/>
              </a:endParaRPr>
            </a:p>
          </p:txBody>
        </p:sp>
        <p:cxnSp>
          <p:nvCxnSpPr>
            <p:cNvPr id="13" name="Straight Connector 12"/>
            <p:cNvCxnSpPr>
              <a:stCxn id="6" idx="7"/>
              <a:endCxn id="5" idx="2"/>
            </p:cNvCxnSpPr>
            <p:nvPr/>
          </p:nvCxnSpPr>
          <p:spPr>
            <a:xfrm flipV="1">
              <a:off x="865212" y="2701682"/>
              <a:ext cx="429993" cy="254477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>
              <a:stCxn id="6" idx="5"/>
              <a:endCxn id="7" idx="1"/>
            </p:cNvCxnSpPr>
            <p:nvPr/>
          </p:nvCxnSpPr>
          <p:spPr>
            <a:xfrm>
              <a:off x="865212" y="3142526"/>
              <a:ext cx="464894" cy="24715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>
              <a:stCxn id="5" idx="4"/>
              <a:endCxn id="7" idx="0"/>
            </p:cNvCxnSpPr>
            <p:nvPr/>
          </p:nvCxnSpPr>
          <p:spPr>
            <a:xfrm>
              <a:off x="1414365" y="2833463"/>
              <a:ext cx="0" cy="517615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1498624" y="3488308"/>
              <a:ext cx="637049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>
              <a:stCxn id="5" idx="6"/>
              <a:endCxn id="9" idx="2"/>
            </p:cNvCxnSpPr>
            <p:nvPr/>
          </p:nvCxnSpPr>
          <p:spPr>
            <a:xfrm>
              <a:off x="1533525" y="2701682"/>
              <a:ext cx="567247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2234310" y="2794865"/>
              <a:ext cx="0" cy="59481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>
              <a:stCxn id="9" idx="6"/>
              <a:endCxn id="10" idx="2"/>
            </p:cNvCxnSpPr>
            <p:nvPr/>
          </p:nvCxnSpPr>
          <p:spPr>
            <a:xfrm>
              <a:off x="2339092" y="2701682"/>
              <a:ext cx="583631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>
              <a:stCxn id="11" idx="7"/>
              <a:endCxn id="7" idx="3"/>
            </p:cNvCxnSpPr>
            <p:nvPr/>
          </p:nvCxnSpPr>
          <p:spPr>
            <a:xfrm flipV="1">
              <a:off x="865212" y="3576043"/>
              <a:ext cx="464894" cy="532753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>
              <a:stCxn id="11" idx="6"/>
              <a:endCxn id="12" idx="2"/>
            </p:cNvCxnSpPr>
            <p:nvPr/>
          </p:nvCxnSpPr>
          <p:spPr>
            <a:xfrm>
              <a:off x="900113" y="4201980"/>
              <a:ext cx="88895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>
              <a:stCxn id="7" idx="5"/>
              <a:endCxn id="12" idx="1"/>
            </p:cNvCxnSpPr>
            <p:nvPr/>
          </p:nvCxnSpPr>
          <p:spPr>
            <a:xfrm>
              <a:off x="1498624" y="3576043"/>
              <a:ext cx="325340" cy="532753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TextBox 22"/>
            <p:cNvSpPr txBox="1"/>
            <p:nvPr/>
          </p:nvSpPr>
          <p:spPr>
            <a:xfrm>
              <a:off x="1106167" y="2169790"/>
              <a:ext cx="44787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a</a:t>
              </a:r>
              <a:endParaRPr lang="en-US" sz="2000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485676" y="2517451"/>
              <a:ext cx="44787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b</a:t>
              </a:r>
              <a:endParaRPr lang="en-US" sz="2000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966487" y="3288253"/>
              <a:ext cx="44787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c</a:t>
              </a:r>
              <a:endParaRPr lang="en-US" sz="2000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518609" y="4395238"/>
              <a:ext cx="44787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d</a:t>
              </a:r>
              <a:endParaRPr lang="en-US" sz="2000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1803444" y="4387417"/>
              <a:ext cx="44787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e</a:t>
              </a:r>
              <a:endParaRPr lang="en-US" sz="2000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2300603" y="3492648"/>
              <a:ext cx="44787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f</a:t>
              </a:r>
              <a:endParaRPr lang="en-US" sz="2000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2135673" y="2169790"/>
              <a:ext cx="44787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g</a:t>
              </a:r>
              <a:endParaRPr lang="en-US" sz="2000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3058701" y="2264773"/>
              <a:ext cx="44787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h</a:t>
              </a:r>
              <a:endParaRPr lang="en-US" sz="2000" dirty="0"/>
            </a:p>
          </p:txBody>
        </p:sp>
      </p:grpSp>
      <p:sp>
        <p:nvSpPr>
          <p:cNvPr id="32" name="Oval 31"/>
          <p:cNvSpPr/>
          <p:nvPr/>
        </p:nvSpPr>
        <p:spPr>
          <a:xfrm>
            <a:off x="4160556" y="2323268"/>
            <a:ext cx="640080" cy="64008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33" name="Oval 32"/>
          <p:cNvSpPr/>
          <p:nvPr/>
        </p:nvSpPr>
        <p:spPr>
          <a:xfrm>
            <a:off x="5237683" y="2325327"/>
            <a:ext cx="640080" cy="64008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34" name="Oval 33"/>
          <p:cNvSpPr/>
          <p:nvPr/>
        </p:nvSpPr>
        <p:spPr>
          <a:xfrm>
            <a:off x="6344976" y="2318143"/>
            <a:ext cx="640080" cy="64008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35" name="Oval 34"/>
          <p:cNvSpPr/>
          <p:nvPr/>
        </p:nvSpPr>
        <p:spPr>
          <a:xfrm>
            <a:off x="7498915" y="2318143"/>
            <a:ext cx="640080" cy="64008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36" name="Oval 35"/>
          <p:cNvSpPr/>
          <p:nvPr/>
        </p:nvSpPr>
        <p:spPr>
          <a:xfrm>
            <a:off x="5237683" y="3307012"/>
            <a:ext cx="640080" cy="64008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cxnSp>
        <p:nvCxnSpPr>
          <p:cNvPr id="37" name="Straight Connector 36"/>
          <p:cNvCxnSpPr>
            <a:stCxn id="32" idx="6"/>
            <a:endCxn id="33" idx="2"/>
          </p:cNvCxnSpPr>
          <p:nvPr/>
        </p:nvCxnSpPr>
        <p:spPr>
          <a:xfrm>
            <a:off x="4800636" y="2643308"/>
            <a:ext cx="437047" cy="205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33" idx="6"/>
            <a:endCxn id="34" idx="2"/>
          </p:cNvCxnSpPr>
          <p:nvPr/>
        </p:nvCxnSpPr>
        <p:spPr>
          <a:xfrm flipV="1">
            <a:off x="5877763" y="2638183"/>
            <a:ext cx="467213" cy="718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>
            <a:stCxn id="34" idx="6"/>
            <a:endCxn id="35" idx="2"/>
          </p:cNvCxnSpPr>
          <p:nvPr/>
        </p:nvCxnSpPr>
        <p:spPr>
          <a:xfrm>
            <a:off x="6985056" y="2638183"/>
            <a:ext cx="513859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stCxn id="33" idx="4"/>
            <a:endCxn id="36" idx="0"/>
          </p:cNvCxnSpPr>
          <p:nvPr/>
        </p:nvCxnSpPr>
        <p:spPr>
          <a:xfrm>
            <a:off x="5557723" y="2965407"/>
            <a:ext cx="0" cy="34160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4160557" y="2395273"/>
            <a:ext cx="7758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 b c</a:t>
            </a:r>
            <a:endParaRPr lang="en-US" sz="2000" dirty="0"/>
          </a:p>
        </p:txBody>
      </p:sp>
      <p:sp>
        <p:nvSpPr>
          <p:cNvPr id="42" name="TextBox 41"/>
          <p:cNvSpPr txBox="1"/>
          <p:nvPr/>
        </p:nvSpPr>
        <p:spPr>
          <a:xfrm>
            <a:off x="5237683" y="2395273"/>
            <a:ext cx="7758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 c f</a:t>
            </a:r>
            <a:endParaRPr lang="en-US" sz="2000" dirty="0"/>
          </a:p>
        </p:txBody>
      </p:sp>
      <p:sp>
        <p:nvSpPr>
          <p:cNvPr id="43" name="TextBox 42"/>
          <p:cNvSpPr txBox="1"/>
          <p:nvPr/>
        </p:nvSpPr>
        <p:spPr>
          <a:xfrm>
            <a:off x="5237683" y="3389421"/>
            <a:ext cx="7758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d e c</a:t>
            </a:r>
            <a:endParaRPr lang="en-US" sz="2000" dirty="0"/>
          </a:p>
        </p:txBody>
      </p:sp>
      <p:sp>
        <p:nvSpPr>
          <p:cNvPr id="44" name="TextBox 43"/>
          <p:cNvSpPr txBox="1"/>
          <p:nvPr/>
        </p:nvSpPr>
        <p:spPr>
          <a:xfrm>
            <a:off x="6344976" y="2395273"/>
            <a:ext cx="7758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 g f</a:t>
            </a:r>
            <a:endParaRPr lang="en-US" sz="2000" dirty="0"/>
          </a:p>
        </p:txBody>
      </p:sp>
      <p:sp>
        <p:nvSpPr>
          <p:cNvPr id="45" name="TextBox 44"/>
          <p:cNvSpPr txBox="1"/>
          <p:nvPr/>
        </p:nvSpPr>
        <p:spPr>
          <a:xfrm>
            <a:off x="7548138" y="2395273"/>
            <a:ext cx="7758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g h</a:t>
            </a:r>
            <a:endParaRPr lang="en-US" sz="2000" dirty="0"/>
          </a:p>
        </p:txBody>
      </p:sp>
      <p:sp>
        <p:nvSpPr>
          <p:cNvPr id="47" name="Rectangle 46"/>
          <p:cNvSpPr/>
          <p:nvPr/>
        </p:nvSpPr>
        <p:spPr>
          <a:xfrm>
            <a:off x="6432174" y="3523037"/>
            <a:ext cx="217174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err="1" smtClean="0">
                <a:solidFill>
                  <a:srgbClr val="FF0000"/>
                </a:solidFill>
                <a:latin typeface="Calisto MT"/>
              </a:rPr>
              <a:t>X</a:t>
            </a:r>
            <a:r>
              <a:rPr lang="en-US" sz="2000" baseline="-25000" dirty="0" err="1" smtClean="0">
                <a:solidFill>
                  <a:srgbClr val="FF0000"/>
                </a:solidFill>
                <a:latin typeface="Calisto MT"/>
              </a:rPr>
              <a:t>t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Å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Calisto MT"/>
              </a:rPr>
              <a:t>X</a:t>
            </a:r>
            <a:r>
              <a:rPr lang="en-US" sz="2000" baseline="-25000" dirty="0" err="1" smtClean="0">
                <a:solidFill>
                  <a:srgbClr val="FF0000"/>
                </a:solidFill>
                <a:latin typeface="Calisto MT"/>
              </a:rPr>
              <a:t>t</a:t>
            </a:r>
            <a:r>
              <a:rPr lang="en-US" sz="2000" baseline="-25000" dirty="0" smtClean="0">
                <a:solidFill>
                  <a:srgbClr val="FF0000"/>
                </a:solidFill>
              </a:rPr>
              <a:t>’</a:t>
            </a:r>
            <a:r>
              <a:rPr lang="en-US" sz="2000" dirty="0" smtClean="0">
                <a:solidFill>
                  <a:srgbClr val="FF0000"/>
                </a:solidFill>
              </a:rPr>
              <a:t> = {</a:t>
            </a:r>
            <a:r>
              <a:rPr lang="en-US" sz="2000" dirty="0" err="1" smtClean="0">
                <a:solidFill>
                  <a:srgbClr val="FF0000"/>
                </a:solidFill>
              </a:rPr>
              <a:t>a,f</a:t>
            </a:r>
            <a:r>
              <a:rPr lang="en-US" sz="2000" dirty="0" smtClean="0">
                <a:solidFill>
                  <a:srgbClr val="FF0000"/>
                </a:solidFill>
              </a:rPr>
              <a:t>} </a:t>
            </a: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</a:rPr>
              <a:t>is a separator</a:t>
            </a:r>
            <a:endParaRPr lang="en-US" sz="20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6562979" y="1975474"/>
            <a:ext cx="3191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t’</a:t>
            </a:r>
            <a:endParaRPr lang="en-US" dirty="0"/>
          </a:p>
        </p:txBody>
      </p:sp>
      <p:cxnSp>
        <p:nvCxnSpPr>
          <p:cNvPr id="50" name="Curved Connector 49"/>
          <p:cNvCxnSpPr/>
          <p:nvPr/>
        </p:nvCxnSpPr>
        <p:spPr>
          <a:xfrm rot="16200000" flipH="1">
            <a:off x="6020846" y="2828489"/>
            <a:ext cx="770802" cy="560313"/>
          </a:xfrm>
          <a:prstGeom prst="curvedConnector3">
            <a:avLst/>
          </a:prstGeom>
          <a:ln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1022403" y="4632139"/>
            <a:ext cx="69401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FF0000"/>
                </a:solidFill>
              </a:rPr>
              <a:t>tw</a:t>
            </a:r>
            <a:r>
              <a:rPr lang="en-US" sz="2400" dirty="0" smtClean="0">
                <a:solidFill>
                  <a:srgbClr val="FF0000"/>
                </a:solidFill>
              </a:rPr>
              <a:t>(G) </a:t>
            </a:r>
            <a:r>
              <a:rPr lang="en-US" sz="2400" dirty="0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·</a:t>
            </a:r>
            <a:r>
              <a:rPr lang="en-US" sz="2400" dirty="0" smtClean="0">
                <a:solidFill>
                  <a:srgbClr val="FF0000"/>
                </a:solidFill>
              </a:rPr>
              <a:t> k </a:t>
            </a:r>
            <a:r>
              <a:rPr lang="en-US" sz="2400" dirty="0" smtClean="0"/>
              <a:t>implies </a:t>
            </a:r>
            <a:r>
              <a:rPr lang="en-US" sz="2400" dirty="0" smtClean="0">
                <a:solidFill>
                  <a:srgbClr val="FF0000"/>
                </a:solidFill>
              </a:rPr>
              <a:t>G</a:t>
            </a:r>
            <a:r>
              <a:rPr lang="en-US" sz="2400" dirty="0" smtClean="0"/>
              <a:t> can be recursively partitioned via “balanced” separators of size </a:t>
            </a:r>
            <a:r>
              <a:rPr lang="en-US" sz="2400" dirty="0" smtClean="0">
                <a:solidFill>
                  <a:srgbClr val="FF0000"/>
                </a:solidFill>
              </a:rPr>
              <a:t>k</a:t>
            </a:r>
          </a:p>
        </p:txBody>
      </p:sp>
      <p:sp>
        <p:nvSpPr>
          <p:cNvPr id="49" name="Rectangle 48"/>
          <p:cNvSpPr/>
          <p:nvPr/>
        </p:nvSpPr>
        <p:spPr>
          <a:xfrm>
            <a:off x="5645333" y="1975474"/>
            <a:ext cx="2616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44335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Recent Progress on Disjoint Paths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008000"/>
                </a:solidFill>
              </a:rPr>
              <a:t>[Chuzhoy’11] </a:t>
            </a:r>
            <a:r>
              <a:rPr lang="en-US" dirty="0" smtClean="0"/>
              <a:t>“Routing in Undirected Graphs with Constant Congestion”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633438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Connection to separators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1295205" y="2375584"/>
            <a:ext cx="238320" cy="263563"/>
          </a:xfrm>
          <a:prstGeom prst="ellipse">
            <a:avLst/>
          </a:prstGeom>
          <a:solidFill>
            <a:srgbClr val="33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661793" y="2723245"/>
            <a:ext cx="238320" cy="263563"/>
          </a:xfrm>
          <a:prstGeom prst="ellipse">
            <a:avLst/>
          </a:prstGeom>
          <a:solidFill>
            <a:srgbClr val="33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1295205" y="3156762"/>
            <a:ext cx="238320" cy="263563"/>
          </a:xfrm>
          <a:prstGeom prst="ellipse">
            <a:avLst/>
          </a:prstGeom>
          <a:solidFill>
            <a:srgbClr val="33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2100772" y="3156762"/>
            <a:ext cx="238320" cy="263563"/>
          </a:xfrm>
          <a:prstGeom prst="ellipse">
            <a:avLst/>
          </a:prstGeom>
          <a:solidFill>
            <a:srgbClr val="33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2100772" y="2375584"/>
            <a:ext cx="238320" cy="263563"/>
          </a:xfrm>
          <a:prstGeom prst="ellipse">
            <a:avLst/>
          </a:prstGeom>
          <a:solidFill>
            <a:srgbClr val="33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2922723" y="2375584"/>
            <a:ext cx="238320" cy="263563"/>
          </a:xfrm>
          <a:prstGeom prst="ellipse">
            <a:avLst/>
          </a:prstGeom>
          <a:solidFill>
            <a:srgbClr val="33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661793" y="3875882"/>
            <a:ext cx="238320" cy="263563"/>
          </a:xfrm>
          <a:prstGeom prst="ellipse">
            <a:avLst/>
          </a:prstGeom>
          <a:solidFill>
            <a:srgbClr val="33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1789063" y="3875882"/>
            <a:ext cx="238320" cy="263563"/>
          </a:xfrm>
          <a:prstGeom prst="ellipse">
            <a:avLst/>
          </a:prstGeom>
          <a:solidFill>
            <a:srgbClr val="33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cxnSp>
        <p:nvCxnSpPr>
          <p:cNvPr id="13" name="Straight Connector 12"/>
          <p:cNvCxnSpPr>
            <a:stCxn id="6" idx="7"/>
            <a:endCxn id="5" idx="2"/>
          </p:cNvCxnSpPr>
          <p:nvPr/>
        </p:nvCxnSpPr>
        <p:spPr>
          <a:xfrm flipV="1">
            <a:off x="865212" y="2507366"/>
            <a:ext cx="429993" cy="25447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6" idx="5"/>
            <a:endCxn id="7" idx="1"/>
          </p:cNvCxnSpPr>
          <p:nvPr/>
        </p:nvCxnSpPr>
        <p:spPr>
          <a:xfrm>
            <a:off x="865212" y="2948210"/>
            <a:ext cx="464894" cy="24715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5" idx="4"/>
            <a:endCxn id="7" idx="0"/>
          </p:cNvCxnSpPr>
          <p:nvPr/>
        </p:nvCxnSpPr>
        <p:spPr>
          <a:xfrm>
            <a:off x="1414365" y="2639147"/>
            <a:ext cx="0" cy="51761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1498624" y="3293992"/>
            <a:ext cx="637049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5" idx="6"/>
            <a:endCxn id="9" idx="2"/>
          </p:cNvCxnSpPr>
          <p:nvPr/>
        </p:nvCxnSpPr>
        <p:spPr>
          <a:xfrm>
            <a:off x="1533525" y="2507366"/>
            <a:ext cx="56724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2234310" y="2600549"/>
            <a:ext cx="0" cy="59481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9" idx="6"/>
            <a:endCxn id="10" idx="2"/>
          </p:cNvCxnSpPr>
          <p:nvPr/>
        </p:nvCxnSpPr>
        <p:spPr>
          <a:xfrm>
            <a:off x="2339092" y="2507366"/>
            <a:ext cx="583631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11" idx="7"/>
            <a:endCxn id="7" idx="3"/>
          </p:cNvCxnSpPr>
          <p:nvPr/>
        </p:nvCxnSpPr>
        <p:spPr>
          <a:xfrm flipV="1">
            <a:off x="865212" y="3381727"/>
            <a:ext cx="464894" cy="53275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11" idx="6"/>
            <a:endCxn id="12" idx="2"/>
          </p:cNvCxnSpPr>
          <p:nvPr/>
        </p:nvCxnSpPr>
        <p:spPr>
          <a:xfrm>
            <a:off x="900113" y="4007664"/>
            <a:ext cx="88895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7" idx="5"/>
            <a:endCxn id="12" idx="1"/>
          </p:cNvCxnSpPr>
          <p:nvPr/>
        </p:nvCxnSpPr>
        <p:spPr>
          <a:xfrm>
            <a:off x="1498624" y="3381727"/>
            <a:ext cx="325340" cy="53275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1106167" y="1975474"/>
            <a:ext cx="4478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</a:t>
            </a:r>
            <a:endParaRPr lang="en-US" sz="2000" dirty="0"/>
          </a:p>
        </p:txBody>
      </p:sp>
      <p:sp>
        <p:nvSpPr>
          <p:cNvPr id="24" name="TextBox 23"/>
          <p:cNvSpPr txBox="1"/>
          <p:nvPr/>
        </p:nvSpPr>
        <p:spPr>
          <a:xfrm>
            <a:off x="485676" y="2323135"/>
            <a:ext cx="4478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b</a:t>
            </a:r>
            <a:endParaRPr lang="en-US" sz="2000" dirty="0"/>
          </a:p>
        </p:txBody>
      </p:sp>
      <p:sp>
        <p:nvSpPr>
          <p:cNvPr id="25" name="TextBox 24"/>
          <p:cNvSpPr txBox="1"/>
          <p:nvPr/>
        </p:nvSpPr>
        <p:spPr>
          <a:xfrm>
            <a:off x="966487" y="3093937"/>
            <a:ext cx="4478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c</a:t>
            </a:r>
            <a:endParaRPr lang="en-US" sz="2000" dirty="0"/>
          </a:p>
        </p:txBody>
      </p:sp>
      <p:sp>
        <p:nvSpPr>
          <p:cNvPr id="26" name="TextBox 25"/>
          <p:cNvSpPr txBox="1"/>
          <p:nvPr/>
        </p:nvSpPr>
        <p:spPr>
          <a:xfrm>
            <a:off x="518609" y="4200922"/>
            <a:ext cx="4478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d</a:t>
            </a:r>
            <a:endParaRPr lang="en-US" sz="2000" dirty="0"/>
          </a:p>
        </p:txBody>
      </p:sp>
      <p:sp>
        <p:nvSpPr>
          <p:cNvPr id="27" name="TextBox 26"/>
          <p:cNvSpPr txBox="1"/>
          <p:nvPr/>
        </p:nvSpPr>
        <p:spPr>
          <a:xfrm>
            <a:off x="1803444" y="4193101"/>
            <a:ext cx="4478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e</a:t>
            </a:r>
            <a:endParaRPr lang="en-US" sz="2000" dirty="0"/>
          </a:p>
        </p:txBody>
      </p:sp>
      <p:sp>
        <p:nvSpPr>
          <p:cNvPr id="28" name="TextBox 27"/>
          <p:cNvSpPr txBox="1"/>
          <p:nvPr/>
        </p:nvSpPr>
        <p:spPr>
          <a:xfrm>
            <a:off x="2300603" y="3298332"/>
            <a:ext cx="4478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f</a:t>
            </a:r>
            <a:endParaRPr lang="en-US" sz="2000" dirty="0"/>
          </a:p>
        </p:txBody>
      </p:sp>
      <p:sp>
        <p:nvSpPr>
          <p:cNvPr id="29" name="TextBox 28"/>
          <p:cNvSpPr txBox="1"/>
          <p:nvPr/>
        </p:nvSpPr>
        <p:spPr>
          <a:xfrm>
            <a:off x="2135673" y="1975474"/>
            <a:ext cx="4478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g</a:t>
            </a:r>
            <a:endParaRPr lang="en-US" sz="2000" dirty="0"/>
          </a:p>
        </p:txBody>
      </p:sp>
      <p:sp>
        <p:nvSpPr>
          <p:cNvPr id="30" name="TextBox 29"/>
          <p:cNvSpPr txBox="1"/>
          <p:nvPr/>
        </p:nvSpPr>
        <p:spPr>
          <a:xfrm>
            <a:off x="3058701" y="2070457"/>
            <a:ext cx="4478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h</a:t>
            </a:r>
            <a:endParaRPr lang="en-US" sz="2000" dirty="0"/>
          </a:p>
        </p:txBody>
      </p:sp>
      <p:sp>
        <p:nvSpPr>
          <p:cNvPr id="32" name="Oval 31"/>
          <p:cNvSpPr/>
          <p:nvPr/>
        </p:nvSpPr>
        <p:spPr>
          <a:xfrm>
            <a:off x="4160556" y="2323268"/>
            <a:ext cx="640080" cy="64008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33" name="Oval 32"/>
          <p:cNvSpPr/>
          <p:nvPr/>
        </p:nvSpPr>
        <p:spPr>
          <a:xfrm>
            <a:off x="5237683" y="2325327"/>
            <a:ext cx="640080" cy="64008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34" name="Oval 33"/>
          <p:cNvSpPr/>
          <p:nvPr/>
        </p:nvSpPr>
        <p:spPr>
          <a:xfrm>
            <a:off x="6344976" y="2318143"/>
            <a:ext cx="640080" cy="64008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35" name="Oval 34"/>
          <p:cNvSpPr/>
          <p:nvPr/>
        </p:nvSpPr>
        <p:spPr>
          <a:xfrm>
            <a:off x="7498915" y="2318143"/>
            <a:ext cx="640080" cy="64008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36" name="Oval 35"/>
          <p:cNvSpPr/>
          <p:nvPr/>
        </p:nvSpPr>
        <p:spPr>
          <a:xfrm>
            <a:off x="5237683" y="3307012"/>
            <a:ext cx="640080" cy="64008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cxnSp>
        <p:nvCxnSpPr>
          <p:cNvPr id="37" name="Straight Connector 36"/>
          <p:cNvCxnSpPr>
            <a:stCxn id="32" idx="6"/>
            <a:endCxn id="33" idx="2"/>
          </p:cNvCxnSpPr>
          <p:nvPr/>
        </p:nvCxnSpPr>
        <p:spPr>
          <a:xfrm>
            <a:off x="4800636" y="2643308"/>
            <a:ext cx="437047" cy="205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33" idx="6"/>
            <a:endCxn id="34" idx="2"/>
          </p:cNvCxnSpPr>
          <p:nvPr/>
        </p:nvCxnSpPr>
        <p:spPr>
          <a:xfrm flipV="1">
            <a:off x="5877763" y="2638183"/>
            <a:ext cx="467213" cy="718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>
            <a:stCxn id="34" idx="6"/>
            <a:endCxn id="35" idx="2"/>
          </p:cNvCxnSpPr>
          <p:nvPr/>
        </p:nvCxnSpPr>
        <p:spPr>
          <a:xfrm>
            <a:off x="6985056" y="2638183"/>
            <a:ext cx="513859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stCxn id="33" idx="4"/>
            <a:endCxn id="36" idx="0"/>
          </p:cNvCxnSpPr>
          <p:nvPr/>
        </p:nvCxnSpPr>
        <p:spPr>
          <a:xfrm>
            <a:off x="5557723" y="2965407"/>
            <a:ext cx="0" cy="34160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4160557" y="2395273"/>
            <a:ext cx="7758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 b c</a:t>
            </a:r>
            <a:endParaRPr lang="en-US" sz="2000" dirty="0"/>
          </a:p>
        </p:txBody>
      </p:sp>
      <p:sp>
        <p:nvSpPr>
          <p:cNvPr id="42" name="TextBox 41"/>
          <p:cNvSpPr txBox="1"/>
          <p:nvPr/>
        </p:nvSpPr>
        <p:spPr>
          <a:xfrm>
            <a:off x="5237683" y="2395273"/>
            <a:ext cx="7758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 c f</a:t>
            </a:r>
            <a:endParaRPr lang="en-US" sz="2000" dirty="0"/>
          </a:p>
        </p:txBody>
      </p:sp>
      <p:sp>
        <p:nvSpPr>
          <p:cNvPr id="43" name="TextBox 42"/>
          <p:cNvSpPr txBox="1"/>
          <p:nvPr/>
        </p:nvSpPr>
        <p:spPr>
          <a:xfrm>
            <a:off x="5237683" y="3389421"/>
            <a:ext cx="7758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d e c</a:t>
            </a:r>
            <a:endParaRPr lang="en-US" sz="2000" dirty="0"/>
          </a:p>
        </p:txBody>
      </p:sp>
      <p:sp>
        <p:nvSpPr>
          <p:cNvPr id="44" name="TextBox 43"/>
          <p:cNvSpPr txBox="1"/>
          <p:nvPr/>
        </p:nvSpPr>
        <p:spPr>
          <a:xfrm>
            <a:off x="6344976" y="2395273"/>
            <a:ext cx="7758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 g f</a:t>
            </a:r>
            <a:endParaRPr lang="en-US" sz="2000" dirty="0"/>
          </a:p>
        </p:txBody>
      </p:sp>
      <p:sp>
        <p:nvSpPr>
          <p:cNvPr id="45" name="TextBox 44"/>
          <p:cNvSpPr txBox="1"/>
          <p:nvPr/>
        </p:nvSpPr>
        <p:spPr>
          <a:xfrm>
            <a:off x="7548138" y="2395273"/>
            <a:ext cx="7758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g h</a:t>
            </a:r>
            <a:endParaRPr lang="en-US" sz="2000" dirty="0"/>
          </a:p>
        </p:txBody>
      </p:sp>
      <p:sp>
        <p:nvSpPr>
          <p:cNvPr id="48" name="Rectangle 47"/>
          <p:cNvSpPr/>
          <p:nvPr/>
        </p:nvSpPr>
        <p:spPr>
          <a:xfrm>
            <a:off x="6562979" y="1975474"/>
            <a:ext cx="3191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t’</a:t>
            </a:r>
            <a:endParaRPr lang="en-US" dirty="0"/>
          </a:p>
        </p:txBody>
      </p:sp>
      <p:cxnSp>
        <p:nvCxnSpPr>
          <p:cNvPr id="50" name="Curved Connector 49"/>
          <p:cNvCxnSpPr/>
          <p:nvPr/>
        </p:nvCxnSpPr>
        <p:spPr>
          <a:xfrm rot="16200000" flipH="1">
            <a:off x="6020846" y="2828489"/>
            <a:ext cx="770802" cy="560313"/>
          </a:xfrm>
          <a:prstGeom prst="curvedConnector3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1022403" y="4632139"/>
            <a:ext cx="69401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FF0000"/>
                </a:solidFill>
              </a:rPr>
              <a:t>tw</a:t>
            </a:r>
            <a:r>
              <a:rPr lang="en-US" sz="2400" dirty="0" smtClean="0">
                <a:solidFill>
                  <a:srgbClr val="FF0000"/>
                </a:solidFill>
              </a:rPr>
              <a:t>(G) </a:t>
            </a:r>
            <a:r>
              <a:rPr lang="en-US" sz="2400" dirty="0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·</a:t>
            </a:r>
            <a:r>
              <a:rPr lang="en-US" sz="2400" dirty="0" smtClean="0">
                <a:solidFill>
                  <a:srgbClr val="FF0000"/>
                </a:solidFill>
              </a:rPr>
              <a:t> k </a:t>
            </a:r>
            <a:r>
              <a:rPr lang="en-US" sz="2400" dirty="0" smtClean="0"/>
              <a:t>implies </a:t>
            </a:r>
            <a:r>
              <a:rPr lang="en-US" sz="2400" dirty="0" smtClean="0">
                <a:solidFill>
                  <a:srgbClr val="FF0000"/>
                </a:solidFill>
              </a:rPr>
              <a:t>G</a:t>
            </a:r>
            <a:r>
              <a:rPr lang="en-US" sz="2400" dirty="0" smtClean="0"/>
              <a:t> can be recursively partitioned via “balanced” separators of size </a:t>
            </a:r>
            <a:r>
              <a:rPr lang="en-US" sz="2400" dirty="0" smtClean="0">
                <a:solidFill>
                  <a:srgbClr val="FF0000"/>
                </a:solidFill>
              </a:rPr>
              <a:t>k</a:t>
            </a:r>
          </a:p>
        </p:txBody>
      </p:sp>
      <p:sp>
        <p:nvSpPr>
          <p:cNvPr id="3" name="Rectangle 2"/>
          <p:cNvSpPr/>
          <p:nvPr/>
        </p:nvSpPr>
        <p:spPr>
          <a:xfrm>
            <a:off x="900114" y="5593906"/>
            <a:ext cx="738409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/>
              <a:t>Approximate converse: </a:t>
            </a:r>
            <a:r>
              <a:rPr lang="en-US" sz="2400" dirty="0" err="1" smtClean="0">
                <a:solidFill>
                  <a:srgbClr val="FF0000"/>
                </a:solidFill>
              </a:rPr>
              <a:t>tw</a:t>
            </a:r>
            <a:r>
              <a:rPr lang="en-US" sz="2400" dirty="0">
                <a:solidFill>
                  <a:srgbClr val="FF0000"/>
                </a:solidFill>
              </a:rPr>
              <a:t>(G) &gt; k </a:t>
            </a:r>
            <a:r>
              <a:rPr lang="en-US" sz="2400" dirty="0"/>
              <a:t>implies some set of size </a:t>
            </a:r>
            <a:r>
              <a:rPr lang="en-US" sz="2400" dirty="0" smtClean="0">
                <a:solidFill>
                  <a:srgbClr val="FF0000"/>
                </a:solidFill>
                <a:latin typeface="Symbol"/>
                <a:sym typeface="Symbol"/>
              </a:rPr>
              <a:t></a:t>
            </a:r>
            <a:r>
              <a:rPr lang="en-US" sz="2400" dirty="0" smtClean="0">
                <a:solidFill>
                  <a:srgbClr val="FF0000"/>
                </a:solidFill>
              </a:rPr>
              <a:t>(</a:t>
            </a:r>
            <a:r>
              <a:rPr lang="en-US" sz="2400" dirty="0">
                <a:solidFill>
                  <a:srgbClr val="FF0000"/>
                </a:solidFill>
              </a:rPr>
              <a:t>k)</a:t>
            </a:r>
            <a:r>
              <a:rPr lang="en-US" sz="2400" dirty="0"/>
              <a:t> which has no </a:t>
            </a:r>
            <a:r>
              <a:rPr lang="en-US" sz="2400" dirty="0" smtClean="0"/>
              <a:t>balanced separator of size </a:t>
            </a:r>
            <a:r>
              <a:rPr lang="en-US" sz="2400" dirty="0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·</a:t>
            </a:r>
            <a:r>
              <a:rPr lang="en-US" sz="2400" dirty="0" smtClean="0">
                <a:solidFill>
                  <a:srgbClr val="FF0000"/>
                </a:solidFill>
              </a:rPr>
              <a:t> k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6432174" y="3523037"/>
            <a:ext cx="217174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err="1" smtClean="0">
                <a:solidFill>
                  <a:srgbClr val="FF0000"/>
                </a:solidFill>
                <a:latin typeface="Calisto MT"/>
              </a:rPr>
              <a:t>X</a:t>
            </a:r>
            <a:r>
              <a:rPr lang="en-US" sz="2000" baseline="-25000" dirty="0" err="1" smtClean="0">
                <a:solidFill>
                  <a:srgbClr val="FF0000"/>
                </a:solidFill>
                <a:latin typeface="Calisto MT"/>
              </a:rPr>
              <a:t>t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Å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Calisto MT"/>
              </a:rPr>
              <a:t>X</a:t>
            </a:r>
            <a:r>
              <a:rPr lang="en-US" sz="2000" baseline="-25000" dirty="0" err="1" smtClean="0">
                <a:solidFill>
                  <a:srgbClr val="FF0000"/>
                </a:solidFill>
                <a:latin typeface="Calisto MT"/>
              </a:rPr>
              <a:t>t</a:t>
            </a:r>
            <a:r>
              <a:rPr lang="en-US" sz="2000" baseline="-25000" dirty="0" smtClean="0">
                <a:solidFill>
                  <a:srgbClr val="FF0000"/>
                </a:solidFill>
              </a:rPr>
              <a:t>’</a:t>
            </a:r>
            <a:r>
              <a:rPr lang="en-US" sz="2000" dirty="0" smtClean="0">
                <a:solidFill>
                  <a:srgbClr val="FF0000"/>
                </a:solidFill>
              </a:rPr>
              <a:t> = {</a:t>
            </a:r>
            <a:r>
              <a:rPr lang="en-US" sz="2000" dirty="0" err="1" smtClean="0">
                <a:solidFill>
                  <a:srgbClr val="FF0000"/>
                </a:solidFill>
              </a:rPr>
              <a:t>a,f</a:t>
            </a:r>
            <a:r>
              <a:rPr lang="en-US" sz="2000" dirty="0" smtClean="0">
                <a:solidFill>
                  <a:srgbClr val="FF0000"/>
                </a:solidFill>
              </a:rPr>
              <a:t>} </a:t>
            </a: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</a:rPr>
              <a:t>is a separator</a:t>
            </a:r>
            <a:endParaRPr lang="en-US" sz="20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5645333" y="1975474"/>
            <a:ext cx="2616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07392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Well-linked Sets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 set </a:t>
            </a:r>
            <a:r>
              <a:rPr lang="en-US" dirty="0" smtClean="0">
                <a:solidFill>
                  <a:srgbClr val="FF0000"/>
                </a:solidFill>
              </a:rPr>
              <a:t>X</a:t>
            </a:r>
            <a:r>
              <a:rPr lang="en-US" dirty="0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µ</a:t>
            </a:r>
            <a:r>
              <a:rPr lang="en-US" dirty="0" smtClean="0">
                <a:solidFill>
                  <a:srgbClr val="FF0000"/>
                </a:solidFill>
              </a:rPr>
              <a:t> V</a:t>
            </a:r>
            <a:r>
              <a:rPr lang="en-US" dirty="0" smtClean="0"/>
              <a:t> is </a:t>
            </a:r>
            <a:r>
              <a:rPr lang="en-US" b="1" dirty="0" smtClean="0"/>
              <a:t>well-linked </a:t>
            </a:r>
            <a:r>
              <a:rPr lang="en-US" dirty="0" smtClean="0"/>
              <a:t>in </a:t>
            </a:r>
            <a:r>
              <a:rPr lang="en-US" dirty="0" smtClean="0">
                <a:solidFill>
                  <a:srgbClr val="FF0000"/>
                </a:solidFill>
              </a:rPr>
              <a:t>G</a:t>
            </a:r>
            <a:r>
              <a:rPr lang="en-US" dirty="0" smtClean="0"/>
              <a:t> if for all </a:t>
            </a:r>
            <a:r>
              <a:rPr lang="en-US" dirty="0" smtClean="0">
                <a:solidFill>
                  <a:srgbClr val="FF0000"/>
                </a:solidFill>
              </a:rPr>
              <a:t>A, B </a:t>
            </a:r>
            <a:r>
              <a:rPr lang="en-US" dirty="0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µ</a:t>
            </a:r>
            <a:r>
              <a:rPr lang="en-US" dirty="0" smtClean="0">
                <a:solidFill>
                  <a:srgbClr val="FF0000"/>
                </a:solidFill>
              </a:rPr>
              <a:t> X </a:t>
            </a:r>
            <a:r>
              <a:rPr lang="en-US" dirty="0" smtClean="0"/>
              <a:t>there are </a:t>
            </a:r>
            <a:r>
              <a:rPr lang="en-US" dirty="0" smtClean="0">
                <a:solidFill>
                  <a:srgbClr val="FF0000"/>
                </a:solidFill>
              </a:rPr>
              <a:t>min(|A|,|B|)</a:t>
            </a:r>
            <a:r>
              <a:rPr lang="en-US" dirty="0" smtClean="0"/>
              <a:t> node-disjoint </a:t>
            </a:r>
            <a:r>
              <a:rPr lang="en-US" dirty="0" smtClean="0">
                <a:solidFill>
                  <a:srgbClr val="FF0000"/>
                </a:solidFill>
              </a:rPr>
              <a:t>A-B</a:t>
            </a:r>
            <a:r>
              <a:rPr lang="en-US" dirty="0" smtClean="0"/>
              <a:t> paths </a:t>
            </a:r>
          </a:p>
          <a:p>
            <a:pPr marL="0" indent="0">
              <a:buNone/>
            </a:pPr>
            <a:endParaRPr lang="en-US" dirty="0"/>
          </a:p>
        </p:txBody>
      </p:sp>
      <p:sp useBgFill="1">
        <p:nvSpPr>
          <p:cNvPr id="4" name="Cloud 3"/>
          <p:cNvSpPr/>
          <p:nvPr/>
        </p:nvSpPr>
        <p:spPr>
          <a:xfrm>
            <a:off x="2052669" y="3681545"/>
            <a:ext cx="4580018" cy="2383976"/>
          </a:xfrm>
          <a:prstGeom prst="cloud">
            <a:avLst/>
          </a:prstGeom>
          <a:ln>
            <a:solidFill>
              <a:schemeClr val="accent1">
                <a:shade val="95000"/>
                <a:satMod val="10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>
            <a:spLocks noChangeAspect="1"/>
          </p:cNvSpPr>
          <p:nvPr/>
        </p:nvSpPr>
        <p:spPr>
          <a:xfrm>
            <a:off x="2803563" y="4453669"/>
            <a:ext cx="165364" cy="182880"/>
          </a:xfrm>
          <a:prstGeom prst="ellipse">
            <a:avLst/>
          </a:prstGeom>
          <a:solidFill>
            <a:srgbClr val="33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6" name="Oval 5"/>
          <p:cNvSpPr>
            <a:spLocks noChangeAspect="1"/>
          </p:cNvSpPr>
          <p:nvPr/>
        </p:nvSpPr>
        <p:spPr>
          <a:xfrm>
            <a:off x="3730962" y="5338778"/>
            <a:ext cx="165364" cy="182880"/>
          </a:xfrm>
          <a:prstGeom prst="ellipse">
            <a:avLst/>
          </a:prstGeom>
          <a:solidFill>
            <a:srgbClr val="33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7" name="Oval 6"/>
          <p:cNvSpPr>
            <a:spLocks noChangeAspect="1"/>
          </p:cNvSpPr>
          <p:nvPr/>
        </p:nvSpPr>
        <p:spPr>
          <a:xfrm>
            <a:off x="5231976" y="4004700"/>
            <a:ext cx="165364" cy="182880"/>
          </a:xfrm>
          <a:prstGeom prst="ellipse">
            <a:avLst/>
          </a:prstGeom>
          <a:solidFill>
            <a:srgbClr val="33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9" name="Oval 8"/>
          <p:cNvSpPr>
            <a:spLocks noChangeAspect="1"/>
          </p:cNvSpPr>
          <p:nvPr/>
        </p:nvSpPr>
        <p:spPr>
          <a:xfrm>
            <a:off x="4782955" y="5470559"/>
            <a:ext cx="165364" cy="182880"/>
          </a:xfrm>
          <a:prstGeom prst="ellipse">
            <a:avLst/>
          </a:prstGeom>
          <a:solidFill>
            <a:srgbClr val="33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10" name="Oval 9"/>
          <p:cNvSpPr>
            <a:spLocks noChangeAspect="1"/>
          </p:cNvSpPr>
          <p:nvPr/>
        </p:nvSpPr>
        <p:spPr>
          <a:xfrm>
            <a:off x="5470296" y="4987884"/>
            <a:ext cx="165364" cy="182880"/>
          </a:xfrm>
          <a:prstGeom prst="ellipse">
            <a:avLst/>
          </a:prstGeom>
          <a:solidFill>
            <a:srgbClr val="33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11" name="Oval 10"/>
          <p:cNvSpPr>
            <a:spLocks noChangeAspect="1"/>
          </p:cNvSpPr>
          <p:nvPr/>
        </p:nvSpPr>
        <p:spPr>
          <a:xfrm>
            <a:off x="2804930" y="5338777"/>
            <a:ext cx="165364" cy="182880"/>
          </a:xfrm>
          <a:prstGeom prst="ellipse">
            <a:avLst/>
          </a:prstGeom>
          <a:solidFill>
            <a:srgbClr val="33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897330" y="4083597"/>
            <a:ext cx="3770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G</a:t>
            </a:r>
            <a:endParaRPr lang="en-US" dirty="0"/>
          </a:p>
        </p:txBody>
      </p:sp>
      <p:sp>
        <p:nvSpPr>
          <p:cNvPr id="14" name="Oval 13"/>
          <p:cNvSpPr>
            <a:spLocks noChangeAspect="1"/>
          </p:cNvSpPr>
          <p:nvPr/>
        </p:nvSpPr>
        <p:spPr>
          <a:xfrm>
            <a:off x="4663933" y="4134022"/>
            <a:ext cx="165364" cy="18288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15" name="Oval 14"/>
          <p:cNvSpPr>
            <a:spLocks noChangeAspect="1"/>
          </p:cNvSpPr>
          <p:nvPr/>
        </p:nvSpPr>
        <p:spPr>
          <a:xfrm>
            <a:off x="3262313" y="4896444"/>
            <a:ext cx="165364" cy="18288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16" name="Oval 15"/>
          <p:cNvSpPr>
            <a:spLocks noChangeAspect="1"/>
          </p:cNvSpPr>
          <p:nvPr/>
        </p:nvSpPr>
        <p:spPr>
          <a:xfrm>
            <a:off x="3427677" y="4316902"/>
            <a:ext cx="165364" cy="18288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17" name="Oval 16"/>
          <p:cNvSpPr>
            <a:spLocks noChangeAspect="1"/>
          </p:cNvSpPr>
          <p:nvPr/>
        </p:nvSpPr>
        <p:spPr>
          <a:xfrm>
            <a:off x="4379271" y="5081047"/>
            <a:ext cx="165364" cy="18288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18" name="Oval 17"/>
          <p:cNvSpPr>
            <a:spLocks noChangeAspect="1"/>
          </p:cNvSpPr>
          <p:nvPr/>
        </p:nvSpPr>
        <p:spPr>
          <a:xfrm>
            <a:off x="5304932" y="4554793"/>
            <a:ext cx="165364" cy="18288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19" name="Oval 18"/>
          <p:cNvSpPr>
            <a:spLocks noChangeAspect="1"/>
          </p:cNvSpPr>
          <p:nvPr/>
        </p:nvSpPr>
        <p:spPr>
          <a:xfrm>
            <a:off x="4296589" y="5653439"/>
            <a:ext cx="165364" cy="18288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20" name="Oval 19"/>
          <p:cNvSpPr>
            <a:spLocks noChangeAspect="1"/>
          </p:cNvSpPr>
          <p:nvPr/>
        </p:nvSpPr>
        <p:spPr>
          <a:xfrm>
            <a:off x="4048543" y="4134988"/>
            <a:ext cx="165364" cy="18288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21" name="Oval 20"/>
          <p:cNvSpPr>
            <a:spLocks noChangeAspect="1"/>
          </p:cNvSpPr>
          <p:nvPr/>
        </p:nvSpPr>
        <p:spPr>
          <a:xfrm>
            <a:off x="2638199" y="4904968"/>
            <a:ext cx="165364" cy="18288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23" name="Oval 22"/>
          <p:cNvSpPr>
            <a:spLocks noChangeAspect="1"/>
          </p:cNvSpPr>
          <p:nvPr/>
        </p:nvSpPr>
        <p:spPr>
          <a:xfrm>
            <a:off x="4283625" y="4691517"/>
            <a:ext cx="165364" cy="18288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24" name="Oval 23"/>
          <p:cNvSpPr>
            <a:spLocks noChangeAspect="1"/>
          </p:cNvSpPr>
          <p:nvPr/>
        </p:nvSpPr>
        <p:spPr>
          <a:xfrm>
            <a:off x="3813644" y="4747086"/>
            <a:ext cx="165364" cy="18288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25" name="Oval 24"/>
          <p:cNvSpPr>
            <a:spLocks noChangeAspect="1"/>
          </p:cNvSpPr>
          <p:nvPr/>
        </p:nvSpPr>
        <p:spPr>
          <a:xfrm>
            <a:off x="6089269" y="4782957"/>
            <a:ext cx="165364" cy="18288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26" name="Oval 25"/>
          <p:cNvSpPr>
            <a:spLocks noChangeAspect="1"/>
          </p:cNvSpPr>
          <p:nvPr/>
        </p:nvSpPr>
        <p:spPr>
          <a:xfrm>
            <a:off x="5731966" y="4042582"/>
            <a:ext cx="165364" cy="18288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27" name="Oval 26"/>
          <p:cNvSpPr>
            <a:spLocks noChangeAspect="1"/>
          </p:cNvSpPr>
          <p:nvPr/>
        </p:nvSpPr>
        <p:spPr>
          <a:xfrm>
            <a:off x="4948319" y="4782957"/>
            <a:ext cx="165364" cy="18288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28" name="Oval 27"/>
          <p:cNvSpPr>
            <a:spLocks noChangeAspect="1"/>
          </p:cNvSpPr>
          <p:nvPr/>
        </p:nvSpPr>
        <p:spPr>
          <a:xfrm>
            <a:off x="5450573" y="5470559"/>
            <a:ext cx="165364" cy="18288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29" name="Oval 28"/>
          <p:cNvSpPr>
            <a:spLocks noChangeAspect="1"/>
          </p:cNvSpPr>
          <p:nvPr/>
        </p:nvSpPr>
        <p:spPr>
          <a:xfrm>
            <a:off x="3262313" y="5653439"/>
            <a:ext cx="165364" cy="18288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24277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Well-linked Sets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 set </a:t>
            </a:r>
            <a:r>
              <a:rPr lang="en-US" dirty="0" smtClean="0">
                <a:solidFill>
                  <a:srgbClr val="FF0000"/>
                </a:solidFill>
              </a:rPr>
              <a:t>X</a:t>
            </a:r>
            <a:r>
              <a:rPr lang="en-US" dirty="0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µ</a:t>
            </a:r>
            <a:r>
              <a:rPr lang="en-US" dirty="0" smtClean="0">
                <a:solidFill>
                  <a:srgbClr val="FF0000"/>
                </a:solidFill>
              </a:rPr>
              <a:t> V</a:t>
            </a:r>
            <a:r>
              <a:rPr lang="en-US" dirty="0" smtClean="0"/>
              <a:t> is </a:t>
            </a:r>
            <a:r>
              <a:rPr lang="en-US" b="1" dirty="0" smtClean="0"/>
              <a:t>well-linked </a:t>
            </a:r>
            <a:r>
              <a:rPr lang="en-US" dirty="0" smtClean="0"/>
              <a:t>in </a:t>
            </a:r>
            <a:r>
              <a:rPr lang="en-US" dirty="0" smtClean="0">
                <a:solidFill>
                  <a:srgbClr val="FF0000"/>
                </a:solidFill>
              </a:rPr>
              <a:t>G</a:t>
            </a:r>
            <a:r>
              <a:rPr lang="en-US" dirty="0" smtClean="0"/>
              <a:t> if for all </a:t>
            </a:r>
            <a:r>
              <a:rPr lang="en-US" dirty="0" smtClean="0">
                <a:solidFill>
                  <a:srgbClr val="FF0000"/>
                </a:solidFill>
              </a:rPr>
              <a:t>A, B </a:t>
            </a:r>
            <a:r>
              <a:rPr lang="en-US" dirty="0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µ</a:t>
            </a:r>
            <a:r>
              <a:rPr lang="en-US" dirty="0" smtClean="0">
                <a:solidFill>
                  <a:srgbClr val="FF0000"/>
                </a:solidFill>
              </a:rPr>
              <a:t> X </a:t>
            </a:r>
            <a:r>
              <a:rPr lang="en-US" dirty="0" smtClean="0"/>
              <a:t>there are </a:t>
            </a:r>
            <a:r>
              <a:rPr lang="en-US" dirty="0" smtClean="0">
                <a:solidFill>
                  <a:srgbClr val="FF0000"/>
                </a:solidFill>
              </a:rPr>
              <a:t>min(|A|,|B|)</a:t>
            </a:r>
            <a:r>
              <a:rPr lang="en-US" dirty="0" smtClean="0"/>
              <a:t> node-disjoint </a:t>
            </a:r>
            <a:r>
              <a:rPr lang="en-US" dirty="0" smtClean="0">
                <a:solidFill>
                  <a:srgbClr val="FF0000"/>
                </a:solidFill>
              </a:rPr>
              <a:t>A-B</a:t>
            </a:r>
            <a:r>
              <a:rPr lang="en-US" dirty="0" smtClean="0"/>
              <a:t> paths </a:t>
            </a:r>
          </a:p>
          <a:p>
            <a:pPr marL="0" indent="0">
              <a:buNone/>
            </a:pPr>
            <a:endParaRPr lang="en-US" dirty="0"/>
          </a:p>
        </p:txBody>
      </p:sp>
      <p:sp useBgFill="1">
        <p:nvSpPr>
          <p:cNvPr id="4" name="Cloud 3"/>
          <p:cNvSpPr/>
          <p:nvPr/>
        </p:nvSpPr>
        <p:spPr>
          <a:xfrm>
            <a:off x="2052669" y="3681545"/>
            <a:ext cx="4580018" cy="2383976"/>
          </a:xfrm>
          <a:prstGeom prst="cloud">
            <a:avLst/>
          </a:prstGeom>
          <a:ln>
            <a:solidFill>
              <a:schemeClr val="accent1">
                <a:shade val="95000"/>
                <a:satMod val="10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>
            <a:spLocks noChangeAspect="1"/>
          </p:cNvSpPr>
          <p:nvPr/>
        </p:nvSpPr>
        <p:spPr>
          <a:xfrm>
            <a:off x="2803563" y="4453669"/>
            <a:ext cx="165364" cy="182880"/>
          </a:xfrm>
          <a:prstGeom prst="ellipse">
            <a:avLst/>
          </a:prstGeom>
          <a:solidFill>
            <a:srgbClr val="3366FF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6" name="Oval 5"/>
          <p:cNvSpPr>
            <a:spLocks noChangeAspect="1"/>
          </p:cNvSpPr>
          <p:nvPr/>
        </p:nvSpPr>
        <p:spPr>
          <a:xfrm>
            <a:off x="3730962" y="5338778"/>
            <a:ext cx="165364" cy="182880"/>
          </a:xfrm>
          <a:prstGeom prst="ellipse">
            <a:avLst/>
          </a:prstGeom>
          <a:solidFill>
            <a:srgbClr val="3366FF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7" name="Oval 6"/>
          <p:cNvSpPr>
            <a:spLocks noChangeAspect="1"/>
          </p:cNvSpPr>
          <p:nvPr/>
        </p:nvSpPr>
        <p:spPr>
          <a:xfrm>
            <a:off x="5231976" y="4004700"/>
            <a:ext cx="165364" cy="182880"/>
          </a:xfrm>
          <a:prstGeom prst="ellipse">
            <a:avLst/>
          </a:prstGeom>
          <a:solidFill>
            <a:srgbClr val="33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9" name="Oval 8"/>
          <p:cNvSpPr>
            <a:spLocks noChangeAspect="1"/>
          </p:cNvSpPr>
          <p:nvPr/>
        </p:nvSpPr>
        <p:spPr>
          <a:xfrm>
            <a:off x="4782955" y="5470559"/>
            <a:ext cx="165364" cy="182880"/>
          </a:xfrm>
          <a:prstGeom prst="ellipse">
            <a:avLst/>
          </a:prstGeom>
          <a:solidFill>
            <a:srgbClr val="33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10" name="Oval 9"/>
          <p:cNvSpPr>
            <a:spLocks noChangeAspect="1"/>
          </p:cNvSpPr>
          <p:nvPr/>
        </p:nvSpPr>
        <p:spPr>
          <a:xfrm>
            <a:off x="5470296" y="4987884"/>
            <a:ext cx="165364" cy="182880"/>
          </a:xfrm>
          <a:prstGeom prst="ellipse">
            <a:avLst/>
          </a:prstGeom>
          <a:solidFill>
            <a:srgbClr val="33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11" name="Oval 10"/>
          <p:cNvSpPr>
            <a:spLocks noChangeAspect="1"/>
          </p:cNvSpPr>
          <p:nvPr/>
        </p:nvSpPr>
        <p:spPr>
          <a:xfrm>
            <a:off x="2804930" y="5338777"/>
            <a:ext cx="165364" cy="182880"/>
          </a:xfrm>
          <a:prstGeom prst="ellipse">
            <a:avLst/>
          </a:prstGeom>
          <a:solidFill>
            <a:srgbClr val="3366FF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897330" y="4083597"/>
            <a:ext cx="3770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G</a:t>
            </a:r>
            <a:endParaRPr lang="en-US" dirty="0"/>
          </a:p>
        </p:txBody>
      </p:sp>
      <p:sp>
        <p:nvSpPr>
          <p:cNvPr id="14" name="Oval 13"/>
          <p:cNvSpPr>
            <a:spLocks noChangeAspect="1"/>
          </p:cNvSpPr>
          <p:nvPr/>
        </p:nvSpPr>
        <p:spPr>
          <a:xfrm>
            <a:off x="4663933" y="4134022"/>
            <a:ext cx="165364" cy="18288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15" name="Oval 14"/>
          <p:cNvSpPr>
            <a:spLocks noChangeAspect="1"/>
          </p:cNvSpPr>
          <p:nvPr/>
        </p:nvSpPr>
        <p:spPr>
          <a:xfrm>
            <a:off x="3262313" y="4896444"/>
            <a:ext cx="165364" cy="18288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16" name="Oval 15"/>
          <p:cNvSpPr>
            <a:spLocks noChangeAspect="1"/>
          </p:cNvSpPr>
          <p:nvPr/>
        </p:nvSpPr>
        <p:spPr>
          <a:xfrm>
            <a:off x="3427677" y="4316902"/>
            <a:ext cx="165364" cy="18288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17" name="Oval 16"/>
          <p:cNvSpPr>
            <a:spLocks noChangeAspect="1"/>
          </p:cNvSpPr>
          <p:nvPr/>
        </p:nvSpPr>
        <p:spPr>
          <a:xfrm>
            <a:off x="4379271" y="5081047"/>
            <a:ext cx="165364" cy="18288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18" name="Oval 17"/>
          <p:cNvSpPr>
            <a:spLocks noChangeAspect="1"/>
          </p:cNvSpPr>
          <p:nvPr/>
        </p:nvSpPr>
        <p:spPr>
          <a:xfrm>
            <a:off x="5304932" y="4554793"/>
            <a:ext cx="165364" cy="18288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19" name="Oval 18"/>
          <p:cNvSpPr>
            <a:spLocks noChangeAspect="1"/>
          </p:cNvSpPr>
          <p:nvPr/>
        </p:nvSpPr>
        <p:spPr>
          <a:xfrm>
            <a:off x="4296589" y="5653439"/>
            <a:ext cx="165364" cy="18288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20" name="Oval 19"/>
          <p:cNvSpPr>
            <a:spLocks noChangeAspect="1"/>
          </p:cNvSpPr>
          <p:nvPr/>
        </p:nvSpPr>
        <p:spPr>
          <a:xfrm>
            <a:off x="4048543" y="4134988"/>
            <a:ext cx="165364" cy="18288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21" name="Oval 20"/>
          <p:cNvSpPr>
            <a:spLocks noChangeAspect="1"/>
          </p:cNvSpPr>
          <p:nvPr/>
        </p:nvSpPr>
        <p:spPr>
          <a:xfrm>
            <a:off x="2638199" y="4904968"/>
            <a:ext cx="165364" cy="18288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23" name="Oval 22"/>
          <p:cNvSpPr>
            <a:spLocks noChangeAspect="1"/>
          </p:cNvSpPr>
          <p:nvPr/>
        </p:nvSpPr>
        <p:spPr>
          <a:xfrm>
            <a:off x="4283625" y="4691517"/>
            <a:ext cx="165364" cy="18288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24" name="Oval 23"/>
          <p:cNvSpPr>
            <a:spLocks noChangeAspect="1"/>
          </p:cNvSpPr>
          <p:nvPr/>
        </p:nvSpPr>
        <p:spPr>
          <a:xfrm>
            <a:off x="3813644" y="4747086"/>
            <a:ext cx="165364" cy="18288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25" name="Oval 24"/>
          <p:cNvSpPr>
            <a:spLocks noChangeAspect="1"/>
          </p:cNvSpPr>
          <p:nvPr/>
        </p:nvSpPr>
        <p:spPr>
          <a:xfrm>
            <a:off x="6089269" y="4782957"/>
            <a:ext cx="165364" cy="18288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26" name="Oval 25"/>
          <p:cNvSpPr>
            <a:spLocks noChangeAspect="1"/>
          </p:cNvSpPr>
          <p:nvPr/>
        </p:nvSpPr>
        <p:spPr>
          <a:xfrm>
            <a:off x="5731966" y="4042582"/>
            <a:ext cx="165364" cy="18288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27" name="Oval 26"/>
          <p:cNvSpPr>
            <a:spLocks noChangeAspect="1"/>
          </p:cNvSpPr>
          <p:nvPr/>
        </p:nvSpPr>
        <p:spPr>
          <a:xfrm>
            <a:off x="4948319" y="4782957"/>
            <a:ext cx="165364" cy="18288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28" name="Oval 27"/>
          <p:cNvSpPr>
            <a:spLocks noChangeAspect="1"/>
          </p:cNvSpPr>
          <p:nvPr/>
        </p:nvSpPr>
        <p:spPr>
          <a:xfrm>
            <a:off x="5450573" y="5470559"/>
            <a:ext cx="165364" cy="18288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29" name="Oval 28"/>
          <p:cNvSpPr>
            <a:spLocks noChangeAspect="1"/>
          </p:cNvSpPr>
          <p:nvPr/>
        </p:nvSpPr>
        <p:spPr>
          <a:xfrm>
            <a:off x="3262313" y="5653439"/>
            <a:ext cx="165364" cy="18288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2948458" y="4096817"/>
            <a:ext cx="2298285" cy="393293"/>
          </a:xfrm>
          <a:custGeom>
            <a:avLst/>
            <a:gdLst>
              <a:gd name="connsiteX0" fmla="*/ 0 w 2298285"/>
              <a:gd name="connsiteY0" fmla="*/ 393293 h 393293"/>
              <a:gd name="connsiteX1" fmla="*/ 136083 w 2298285"/>
              <a:gd name="connsiteY1" fmla="*/ 363056 h 393293"/>
              <a:gd name="connsiteX2" fmla="*/ 211684 w 2298285"/>
              <a:gd name="connsiteY2" fmla="*/ 347938 h 393293"/>
              <a:gd name="connsiteX3" fmla="*/ 257045 w 2298285"/>
              <a:gd name="connsiteY3" fmla="*/ 317702 h 393293"/>
              <a:gd name="connsiteX4" fmla="*/ 362887 w 2298285"/>
              <a:gd name="connsiteY4" fmla="*/ 287465 h 393293"/>
              <a:gd name="connsiteX5" fmla="*/ 468729 w 2298285"/>
              <a:gd name="connsiteY5" fmla="*/ 257229 h 393293"/>
              <a:gd name="connsiteX6" fmla="*/ 786256 w 2298285"/>
              <a:gd name="connsiteY6" fmla="*/ 257229 h 393293"/>
              <a:gd name="connsiteX7" fmla="*/ 876977 w 2298285"/>
              <a:gd name="connsiteY7" fmla="*/ 196756 h 393293"/>
              <a:gd name="connsiteX8" fmla="*/ 907218 w 2298285"/>
              <a:gd name="connsiteY8" fmla="*/ 151401 h 393293"/>
              <a:gd name="connsiteX9" fmla="*/ 1043301 w 2298285"/>
              <a:gd name="connsiteY9" fmla="*/ 90928 h 393293"/>
              <a:gd name="connsiteX10" fmla="*/ 1088661 w 2298285"/>
              <a:gd name="connsiteY10" fmla="*/ 60692 h 393293"/>
              <a:gd name="connsiteX11" fmla="*/ 1391067 w 2298285"/>
              <a:gd name="connsiteY11" fmla="*/ 75810 h 393293"/>
              <a:gd name="connsiteX12" fmla="*/ 1466669 w 2298285"/>
              <a:gd name="connsiteY12" fmla="*/ 90928 h 393293"/>
              <a:gd name="connsiteX13" fmla="*/ 1572511 w 2298285"/>
              <a:gd name="connsiteY13" fmla="*/ 121165 h 393293"/>
              <a:gd name="connsiteX14" fmla="*/ 1663233 w 2298285"/>
              <a:gd name="connsiteY14" fmla="*/ 166519 h 393293"/>
              <a:gd name="connsiteX15" fmla="*/ 1935398 w 2298285"/>
              <a:gd name="connsiteY15" fmla="*/ 151401 h 393293"/>
              <a:gd name="connsiteX16" fmla="*/ 2041240 w 2298285"/>
              <a:gd name="connsiteY16" fmla="*/ 121165 h 393293"/>
              <a:gd name="connsiteX17" fmla="*/ 2086601 w 2298285"/>
              <a:gd name="connsiteY17" fmla="*/ 90928 h 393293"/>
              <a:gd name="connsiteX18" fmla="*/ 2131962 w 2298285"/>
              <a:gd name="connsiteY18" fmla="*/ 75810 h 393293"/>
              <a:gd name="connsiteX19" fmla="*/ 2162203 w 2298285"/>
              <a:gd name="connsiteY19" fmla="*/ 30456 h 393293"/>
              <a:gd name="connsiteX20" fmla="*/ 2298285 w 2298285"/>
              <a:gd name="connsiteY20" fmla="*/ 219 h 3932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2298285" h="393293">
                <a:moveTo>
                  <a:pt x="0" y="393293"/>
                </a:moveTo>
                <a:cubicBezTo>
                  <a:pt x="228082" y="347681"/>
                  <a:pt x="-56148" y="405768"/>
                  <a:pt x="136083" y="363056"/>
                </a:cubicBezTo>
                <a:cubicBezTo>
                  <a:pt x="161170" y="357482"/>
                  <a:pt x="186484" y="352977"/>
                  <a:pt x="211684" y="347938"/>
                </a:cubicBezTo>
                <a:cubicBezTo>
                  <a:pt x="226804" y="337859"/>
                  <a:pt x="240791" y="325828"/>
                  <a:pt x="257045" y="317702"/>
                </a:cubicBezTo>
                <a:cubicBezTo>
                  <a:pt x="281219" y="305617"/>
                  <a:pt x="340272" y="293925"/>
                  <a:pt x="362887" y="287465"/>
                </a:cubicBezTo>
                <a:cubicBezTo>
                  <a:pt x="514729" y="244088"/>
                  <a:pt x="279655" y="304490"/>
                  <a:pt x="468729" y="257229"/>
                </a:cubicBezTo>
                <a:cubicBezTo>
                  <a:pt x="613961" y="286271"/>
                  <a:pt x="636487" y="310081"/>
                  <a:pt x="786256" y="257229"/>
                </a:cubicBezTo>
                <a:cubicBezTo>
                  <a:pt x="820528" y="245135"/>
                  <a:pt x="876977" y="196756"/>
                  <a:pt x="876977" y="196756"/>
                </a:cubicBezTo>
                <a:cubicBezTo>
                  <a:pt x="887057" y="181638"/>
                  <a:pt x="894368" y="164249"/>
                  <a:pt x="907218" y="151401"/>
                </a:cubicBezTo>
                <a:cubicBezTo>
                  <a:pt x="968762" y="89866"/>
                  <a:pt x="953480" y="150801"/>
                  <a:pt x="1043301" y="90928"/>
                </a:cubicBezTo>
                <a:lnTo>
                  <a:pt x="1088661" y="60692"/>
                </a:lnTo>
                <a:cubicBezTo>
                  <a:pt x="1189463" y="65731"/>
                  <a:pt x="1290460" y="67763"/>
                  <a:pt x="1391067" y="75810"/>
                </a:cubicBezTo>
                <a:cubicBezTo>
                  <a:pt x="1416685" y="77859"/>
                  <a:pt x="1441581" y="85354"/>
                  <a:pt x="1466669" y="90928"/>
                </a:cubicBezTo>
                <a:cubicBezTo>
                  <a:pt x="1484104" y="94802"/>
                  <a:pt x="1552309" y="111065"/>
                  <a:pt x="1572511" y="121165"/>
                </a:cubicBezTo>
                <a:cubicBezTo>
                  <a:pt x="1689757" y="179779"/>
                  <a:pt x="1549215" y="128519"/>
                  <a:pt x="1663233" y="166519"/>
                </a:cubicBezTo>
                <a:cubicBezTo>
                  <a:pt x="1753955" y="161480"/>
                  <a:pt x="1844910" y="159626"/>
                  <a:pt x="1935398" y="151401"/>
                </a:cubicBezTo>
                <a:cubicBezTo>
                  <a:pt x="1961503" y="149028"/>
                  <a:pt x="2014389" y="130114"/>
                  <a:pt x="2041240" y="121165"/>
                </a:cubicBezTo>
                <a:cubicBezTo>
                  <a:pt x="2056360" y="111086"/>
                  <a:pt x="2070347" y="99054"/>
                  <a:pt x="2086601" y="90928"/>
                </a:cubicBezTo>
                <a:cubicBezTo>
                  <a:pt x="2100857" y="83801"/>
                  <a:pt x="2119516" y="85765"/>
                  <a:pt x="2131962" y="75810"/>
                </a:cubicBezTo>
                <a:cubicBezTo>
                  <a:pt x="2146152" y="64460"/>
                  <a:pt x="2146794" y="40085"/>
                  <a:pt x="2162203" y="30456"/>
                </a:cubicBezTo>
                <a:cubicBezTo>
                  <a:pt x="2218239" y="-4562"/>
                  <a:pt x="2244305" y="219"/>
                  <a:pt x="2298285" y="219"/>
                </a:cubicBez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2933338" y="4809706"/>
            <a:ext cx="2600691" cy="557260"/>
          </a:xfrm>
          <a:custGeom>
            <a:avLst/>
            <a:gdLst>
              <a:gd name="connsiteX0" fmla="*/ 0 w 2600691"/>
              <a:gd name="connsiteY0" fmla="*/ 557260 h 557260"/>
              <a:gd name="connsiteX1" fmla="*/ 120962 w 2600691"/>
              <a:gd name="connsiteY1" fmla="*/ 375842 h 557260"/>
              <a:gd name="connsiteX2" fmla="*/ 166323 w 2600691"/>
              <a:gd name="connsiteY2" fmla="*/ 345605 h 557260"/>
              <a:gd name="connsiteX3" fmla="*/ 211684 w 2600691"/>
              <a:gd name="connsiteY3" fmla="*/ 285132 h 557260"/>
              <a:gd name="connsiteX4" fmla="*/ 302406 w 2600691"/>
              <a:gd name="connsiteY4" fmla="*/ 239778 h 557260"/>
              <a:gd name="connsiteX5" fmla="*/ 347767 w 2600691"/>
              <a:gd name="connsiteY5" fmla="*/ 209541 h 557260"/>
              <a:gd name="connsiteX6" fmla="*/ 393127 w 2600691"/>
              <a:gd name="connsiteY6" fmla="*/ 164187 h 557260"/>
              <a:gd name="connsiteX7" fmla="*/ 438488 w 2600691"/>
              <a:gd name="connsiteY7" fmla="*/ 149068 h 557260"/>
              <a:gd name="connsiteX8" fmla="*/ 589691 w 2600691"/>
              <a:gd name="connsiteY8" fmla="*/ 118832 h 557260"/>
              <a:gd name="connsiteX9" fmla="*/ 680413 w 2600691"/>
              <a:gd name="connsiteY9" fmla="*/ 88595 h 557260"/>
              <a:gd name="connsiteX10" fmla="*/ 710654 w 2600691"/>
              <a:gd name="connsiteY10" fmla="*/ 43241 h 557260"/>
              <a:gd name="connsiteX11" fmla="*/ 1073541 w 2600691"/>
              <a:gd name="connsiteY11" fmla="*/ 43241 h 557260"/>
              <a:gd name="connsiteX12" fmla="*/ 1345706 w 2600691"/>
              <a:gd name="connsiteY12" fmla="*/ 58359 h 557260"/>
              <a:gd name="connsiteX13" fmla="*/ 1451548 w 2600691"/>
              <a:gd name="connsiteY13" fmla="*/ 73477 h 557260"/>
              <a:gd name="connsiteX14" fmla="*/ 1512030 w 2600691"/>
              <a:gd name="connsiteY14" fmla="*/ 58359 h 557260"/>
              <a:gd name="connsiteX15" fmla="*/ 1632992 w 2600691"/>
              <a:gd name="connsiteY15" fmla="*/ 43241 h 557260"/>
              <a:gd name="connsiteX16" fmla="*/ 1890037 w 2600691"/>
              <a:gd name="connsiteY16" fmla="*/ 28123 h 557260"/>
              <a:gd name="connsiteX17" fmla="*/ 2071481 w 2600691"/>
              <a:gd name="connsiteY17" fmla="*/ 58359 h 557260"/>
              <a:gd name="connsiteX18" fmla="*/ 2147082 w 2600691"/>
              <a:gd name="connsiteY18" fmla="*/ 88595 h 557260"/>
              <a:gd name="connsiteX19" fmla="*/ 2283165 w 2600691"/>
              <a:gd name="connsiteY19" fmla="*/ 103714 h 557260"/>
              <a:gd name="connsiteX20" fmla="*/ 2313405 w 2600691"/>
              <a:gd name="connsiteY20" fmla="*/ 149068 h 557260"/>
              <a:gd name="connsiteX21" fmla="*/ 2449488 w 2600691"/>
              <a:gd name="connsiteY21" fmla="*/ 224659 h 557260"/>
              <a:gd name="connsiteX22" fmla="*/ 2600691 w 2600691"/>
              <a:gd name="connsiteY22" fmla="*/ 224659 h 5572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2600691" h="557260">
                <a:moveTo>
                  <a:pt x="0" y="557260"/>
                </a:moveTo>
                <a:cubicBezTo>
                  <a:pt x="40456" y="486472"/>
                  <a:pt x="63719" y="433077"/>
                  <a:pt x="120962" y="375842"/>
                </a:cubicBezTo>
                <a:cubicBezTo>
                  <a:pt x="133812" y="362994"/>
                  <a:pt x="153473" y="358453"/>
                  <a:pt x="166323" y="345605"/>
                </a:cubicBezTo>
                <a:cubicBezTo>
                  <a:pt x="184142" y="327788"/>
                  <a:pt x="193865" y="302949"/>
                  <a:pt x="211684" y="285132"/>
                </a:cubicBezTo>
                <a:cubicBezTo>
                  <a:pt x="240995" y="255825"/>
                  <a:pt x="265515" y="252073"/>
                  <a:pt x="302406" y="239778"/>
                </a:cubicBezTo>
                <a:cubicBezTo>
                  <a:pt x="317526" y="229699"/>
                  <a:pt x="333806" y="221173"/>
                  <a:pt x="347767" y="209541"/>
                </a:cubicBezTo>
                <a:cubicBezTo>
                  <a:pt x="364194" y="195854"/>
                  <a:pt x="375336" y="176046"/>
                  <a:pt x="393127" y="164187"/>
                </a:cubicBezTo>
                <a:cubicBezTo>
                  <a:pt x="406389" y="155347"/>
                  <a:pt x="422958" y="152651"/>
                  <a:pt x="438488" y="149068"/>
                </a:cubicBezTo>
                <a:cubicBezTo>
                  <a:pt x="488571" y="137512"/>
                  <a:pt x="539826" y="131296"/>
                  <a:pt x="589691" y="118832"/>
                </a:cubicBezTo>
                <a:cubicBezTo>
                  <a:pt x="620616" y="111102"/>
                  <a:pt x="680413" y="88595"/>
                  <a:pt x="680413" y="88595"/>
                </a:cubicBezTo>
                <a:cubicBezTo>
                  <a:pt x="690493" y="73477"/>
                  <a:pt x="697805" y="56089"/>
                  <a:pt x="710654" y="43241"/>
                </a:cubicBezTo>
                <a:cubicBezTo>
                  <a:pt x="804037" y="-50129"/>
                  <a:pt x="974568" y="35629"/>
                  <a:pt x="1073541" y="43241"/>
                </a:cubicBezTo>
                <a:cubicBezTo>
                  <a:pt x="1164135" y="50209"/>
                  <a:pt x="1254984" y="53320"/>
                  <a:pt x="1345706" y="58359"/>
                </a:cubicBezTo>
                <a:cubicBezTo>
                  <a:pt x="1380987" y="63398"/>
                  <a:pt x="1415909" y="73477"/>
                  <a:pt x="1451548" y="73477"/>
                </a:cubicBezTo>
                <a:cubicBezTo>
                  <a:pt x="1472329" y="73477"/>
                  <a:pt x="1491532" y="61775"/>
                  <a:pt x="1512030" y="58359"/>
                </a:cubicBezTo>
                <a:cubicBezTo>
                  <a:pt x="1552112" y="51680"/>
                  <a:pt x="1592487" y="46481"/>
                  <a:pt x="1632992" y="43241"/>
                </a:cubicBezTo>
                <a:cubicBezTo>
                  <a:pt x="1718548" y="36398"/>
                  <a:pt x="1804355" y="33162"/>
                  <a:pt x="1890037" y="28123"/>
                </a:cubicBezTo>
                <a:cubicBezTo>
                  <a:pt x="1950518" y="38202"/>
                  <a:pt x="2011795" y="44317"/>
                  <a:pt x="2071481" y="58359"/>
                </a:cubicBezTo>
                <a:cubicBezTo>
                  <a:pt x="2097901" y="64574"/>
                  <a:pt x="2120543" y="82909"/>
                  <a:pt x="2147082" y="88595"/>
                </a:cubicBezTo>
                <a:cubicBezTo>
                  <a:pt x="2191709" y="98157"/>
                  <a:pt x="2237804" y="98674"/>
                  <a:pt x="2283165" y="103714"/>
                </a:cubicBezTo>
                <a:cubicBezTo>
                  <a:pt x="2293245" y="118832"/>
                  <a:pt x="2299730" y="137104"/>
                  <a:pt x="2313405" y="149068"/>
                </a:cubicBezTo>
                <a:cubicBezTo>
                  <a:pt x="2331753" y="165120"/>
                  <a:pt x="2407203" y="221407"/>
                  <a:pt x="2449488" y="224659"/>
                </a:cubicBezTo>
                <a:cubicBezTo>
                  <a:pt x="2499741" y="228524"/>
                  <a:pt x="2550290" y="224659"/>
                  <a:pt x="2600691" y="224659"/>
                </a:cubicBez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3916157" y="5457675"/>
            <a:ext cx="876977" cy="241892"/>
          </a:xfrm>
          <a:custGeom>
            <a:avLst/>
            <a:gdLst>
              <a:gd name="connsiteX0" fmla="*/ 0 w 876977"/>
              <a:gd name="connsiteY0" fmla="*/ 0 h 241892"/>
              <a:gd name="connsiteX1" fmla="*/ 90722 w 876977"/>
              <a:gd name="connsiteY1" fmla="*/ 30237 h 241892"/>
              <a:gd name="connsiteX2" fmla="*/ 136083 w 876977"/>
              <a:gd name="connsiteY2" fmla="*/ 60473 h 241892"/>
              <a:gd name="connsiteX3" fmla="*/ 196564 w 876977"/>
              <a:gd name="connsiteY3" fmla="*/ 90710 h 241892"/>
              <a:gd name="connsiteX4" fmla="*/ 241925 w 876977"/>
              <a:gd name="connsiteY4" fmla="*/ 120946 h 241892"/>
              <a:gd name="connsiteX5" fmla="*/ 302406 w 876977"/>
              <a:gd name="connsiteY5" fmla="*/ 151183 h 241892"/>
              <a:gd name="connsiteX6" fmla="*/ 347767 w 876977"/>
              <a:gd name="connsiteY6" fmla="*/ 166301 h 241892"/>
              <a:gd name="connsiteX7" fmla="*/ 498970 w 876977"/>
              <a:gd name="connsiteY7" fmla="*/ 241892 h 241892"/>
              <a:gd name="connsiteX8" fmla="*/ 680413 w 876977"/>
              <a:gd name="connsiteY8" fmla="*/ 226774 h 241892"/>
              <a:gd name="connsiteX9" fmla="*/ 725774 w 876977"/>
              <a:gd name="connsiteY9" fmla="*/ 211655 h 241892"/>
              <a:gd name="connsiteX10" fmla="*/ 801376 w 876977"/>
              <a:gd name="connsiteY10" fmla="*/ 136064 h 241892"/>
              <a:gd name="connsiteX11" fmla="*/ 876977 w 876977"/>
              <a:gd name="connsiteY11" fmla="*/ 90710 h 2418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76977" h="241892">
                <a:moveTo>
                  <a:pt x="0" y="0"/>
                </a:moveTo>
                <a:cubicBezTo>
                  <a:pt x="30241" y="10079"/>
                  <a:pt x="61593" y="17292"/>
                  <a:pt x="90722" y="30237"/>
                </a:cubicBezTo>
                <a:cubicBezTo>
                  <a:pt x="107328" y="37616"/>
                  <a:pt x="120305" y="51458"/>
                  <a:pt x="136083" y="60473"/>
                </a:cubicBezTo>
                <a:cubicBezTo>
                  <a:pt x="155653" y="71655"/>
                  <a:pt x="176994" y="79528"/>
                  <a:pt x="196564" y="90710"/>
                </a:cubicBezTo>
                <a:cubicBezTo>
                  <a:pt x="212342" y="99725"/>
                  <a:pt x="226147" y="111931"/>
                  <a:pt x="241925" y="120946"/>
                </a:cubicBezTo>
                <a:cubicBezTo>
                  <a:pt x="261495" y="132128"/>
                  <a:pt x="281689" y="142305"/>
                  <a:pt x="302406" y="151183"/>
                </a:cubicBezTo>
                <a:cubicBezTo>
                  <a:pt x="317056" y="157461"/>
                  <a:pt x="333834" y="158562"/>
                  <a:pt x="347767" y="166301"/>
                </a:cubicBezTo>
                <a:cubicBezTo>
                  <a:pt x="495058" y="248118"/>
                  <a:pt x="380772" y="212347"/>
                  <a:pt x="498970" y="241892"/>
                </a:cubicBezTo>
                <a:cubicBezTo>
                  <a:pt x="559451" y="236853"/>
                  <a:pt x="620255" y="234794"/>
                  <a:pt x="680413" y="226774"/>
                </a:cubicBezTo>
                <a:cubicBezTo>
                  <a:pt x="696211" y="224668"/>
                  <a:pt x="713023" y="221217"/>
                  <a:pt x="725774" y="211655"/>
                </a:cubicBezTo>
                <a:cubicBezTo>
                  <a:pt x="754285" y="190275"/>
                  <a:pt x="767568" y="147332"/>
                  <a:pt x="801376" y="136064"/>
                </a:cubicBezTo>
                <a:cubicBezTo>
                  <a:pt x="860260" y="116439"/>
                  <a:pt x="835466" y="132215"/>
                  <a:pt x="876977" y="90710"/>
                </a:cubicBez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3545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2268045" y="4414519"/>
            <a:ext cx="1710010" cy="1829304"/>
          </a:xfrm>
          <a:custGeom>
            <a:avLst/>
            <a:gdLst>
              <a:gd name="connsiteX0" fmla="*/ 1587631 w 1710010"/>
              <a:gd name="connsiteY0" fmla="*/ 695437 h 1829304"/>
              <a:gd name="connsiteX1" fmla="*/ 1436428 w 1710010"/>
              <a:gd name="connsiteY1" fmla="*/ 680319 h 1829304"/>
              <a:gd name="connsiteX2" fmla="*/ 1345706 w 1710010"/>
              <a:gd name="connsiteY2" fmla="*/ 604728 h 1829304"/>
              <a:gd name="connsiteX3" fmla="*/ 1285225 w 1710010"/>
              <a:gd name="connsiteY3" fmla="*/ 559374 h 1829304"/>
              <a:gd name="connsiteX4" fmla="*/ 1194503 w 1710010"/>
              <a:gd name="connsiteY4" fmla="*/ 468664 h 1829304"/>
              <a:gd name="connsiteX5" fmla="*/ 1088661 w 1710010"/>
              <a:gd name="connsiteY5" fmla="*/ 362837 h 1829304"/>
              <a:gd name="connsiteX6" fmla="*/ 997939 w 1710010"/>
              <a:gd name="connsiteY6" fmla="*/ 302364 h 1829304"/>
              <a:gd name="connsiteX7" fmla="*/ 952578 w 1710010"/>
              <a:gd name="connsiteY7" fmla="*/ 272127 h 1829304"/>
              <a:gd name="connsiteX8" fmla="*/ 892097 w 1710010"/>
              <a:gd name="connsiteY8" fmla="*/ 166300 h 1829304"/>
              <a:gd name="connsiteX9" fmla="*/ 876977 w 1710010"/>
              <a:gd name="connsiteY9" fmla="*/ 105827 h 1829304"/>
              <a:gd name="connsiteX10" fmla="*/ 816496 w 1710010"/>
              <a:gd name="connsiteY10" fmla="*/ 45354 h 1829304"/>
              <a:gd name="connsiteX11" fmla="*/ 514090 w 1710010"/>
              <a:gd name="connsiteY11" fmla="*/ 0 h 1829304"/>
              <a:gd name="connsiteX12" fmla="*/ 287285 w 1710010"/>
              <a:gd name="connsiteY12" fmla="*/ 30236 h 1829304"/>
              <a:gd name="connsiteX13" fmla="*/ 196564 w 1710010"/>
              <a:gd name="connsiteY13" fmla="*/ 90709 h 1829304"/>
              <a:gd name="connsiteX14" fmla="*/ 105842 w 1710010"/>
              <a:gd name="connsiteY14" fmla="*/ 136064 h 1829304"/>
              <a:gd name="connsiteX15" fmla="*/ 45361 w 1710010"/>
              <a:gd name="connsiteY15" fmla="*/ 196536 h 1829304"/>
              <a:gd name="connsiteX16" fmla="*/ 0 w 1710010"/>
              <a:gd name="connsiteY16" fmla="*/ 377955 h 1829304"/>
              <a:gd name="connsiteX17" fmla="*/ 30240 w 1710010"/>
              <a:gd name="connsiteY17" fmla="*/ 1118747 h 1829304"/>
              <a:gd name="connsiteX18" fmla="*/ 75601 w 1710010"/>
              <a:gd name="connsiteY18" fmla="*/ 1209457 h 1829304"/>
              <a:gd name="connsiteX19" fmla="*/ 241924 w 1710010"/>
              <a:gd name="connsiteY19" fmla="*/ 1390875 h 1829304"/>
              <a:gd name="connsiteX20" fmla="*/ 453609 w 1710010"/>
              <a:gd name="connsiteY20" fmla="*/ 1526939 h 1829304"/>
              <a:gd name="connsiteX21" fmla="*/ 544330 w 1710010"/>
              <a:gd name="connsiteY21" fmla="*/ 1587412 h 1829304"/>
              <a:gd name="connsiteX22" fmla="*/ 695533 w 1710010"/>
              <a:gd name="connsiteY22" fmla="*/ 1678121 h 1829304"/>
              <a:gd name="connsiteX23" fmla="*/ 786255 w 1710010"/>
              <a:gd name="connsiteY23" fmla="*/ 1753712 h 1829304"/>
              <a:gd name="connsiteX24" fmla="*/ 816496 w 1710010"/>
              <a:gd name="connsiteY24" fmla="*/ 1783949 h 1829304"/>
              <a:gd name="connsiteX25" fmla="*/ 907218 w 1710010"/>
              <a:gd name="connsiteY25" fmla="*/ 1829304 h 1829304"/>
              <a:gd name="connsiteX26" fmla="*/ 1164263 w 1710010"/>
              <a:gd name="connsiteY26" fmla="*/ 1814185 h 1829304"/>
              <a:gd name="connsiteX27" fmla="*/ 1224744 w 1710010"/>
              <a:gd name="connsiteY27" fmla="*/ 1799067 h 1829304"/>
              <a:gd name="connsiteX28" fmla="*/ 1300345 w 1710010"/>
              <a:gd name="connsiteY28" fmla="*/ 1768831 h 1829304"/>
              <a:gd name="connsiteX29" fmla="*/ 1406187 w 1710010"/>
              <a:gd name="connsiteY29" fmla="*/ 1678121 h 1829304"/>
              <a:gd name="connsiteX30" fmla="*/ 1512029 w 1710010"/>
              <a:gd name="connsiteY30" fmla="*/ 1542057 h 1829304"/>
              <a:gd name="connsiteX31" fmla="*/ 1587631 w 1710010"/>
              <a:gd name="connsiteY31" fmla="*/ 1421112 h 1829304"/>
              <a:gd name="connsiteX32" fmla="*/ 1602751 w 1710010"/>
              <a:gd name="connsiteY32" fmla="*/ 1375757 h 1829304"/>
              <a:gd name="connsiteX33" fmla="*/ 1617871 w 1710010"/>
              <a:gd name="connsiteY33" fmla="*/ 1300166 h 1829304"/>
              <a:gd name="connsiteX34" fmla="*/ 1648112 w 1710010"/>
              <a:gd name="connsiteY34" fmla="*/ 1254811 h 1829304"/>
              <a:gd name="connsiteX35" fmla="*/ 1663232 w 1710010"/>
              <a:gd name="connsiteY35" fmla="*/ 1209457 h 1829304"/>
              <a:gd name="connsiteX36" fmla="*/ 1678353 w 1710010"/>
              <a:gd name="connsiteY36" fmla="*/ 1148984 h 1829304"/>
              <a:gd name="connsiteX37" fmla="*/ 1708593 w 1710010"/>
              <a:gd name="connsiteY37" fmla="*/ 1058275 h 1829304"/>
              <a:gd name="connsiteX38" fmla="*/ 1693473 w 1710010"/>
              <a:gd name="connsiteY38" fmla="*/ 831501 h 1829304"/>
              <a:gd name="connsiteX39" fmla="*/ 1602751 w 1710010"/>
              <a:gd name="connsiteY39" fmla="*/ 801265 h 1829304"/>
              <a:gd name="connsiteX40" fmla="*/ 1572511 w 1710010"/>
              <a:gd name="connsiteY40" fmla="*/ 755910 h 1829304"/>
              <a:gd name="connsiteX41" fmla="*/ 1542270 w 1710010"/>
              <a:gd name="connsiteY41" fmla="*/ 650083 h 18293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1710010" h="1829304">
                <a:moveTo>
                  <a:pt x="1587631" y="695437"/>
                </a:moveTo>
                <a:cubicBezTo>
                  <a:pt x="1537230" y="690398"/>
                  <a:pt x="1485784" y="691707"/>
                  <a:pt x="1436428" y="680319"/>
                </a:cubicBezTo>
                <a:cubicBezTo>
                  <a:pt x="1405939" y="673284"/>
                  <a:pt x="1365482" y="621676"/>
                  <a:pt x="1345706" y="604728"/>
                </a:cubicBezTo>
                <a:cubicBezTo>
                  <a:pt x="1326572" y="588330"/>
                  <a:pt x="1303045" y="577191"/>
                  <a:pt x="1285225" y="559374"/>
                </a:cubicBezTo>
                <a:cubicBezTo>
                  <a:pt x="1172692" y="446857"/>
                  <a:pt x="1301409" y="539926"/>
                  <a:pt x="1194503" y="468664"/>
                </a:cubicBezTo>
                <a:cubicBezTo>
                  <a:pt x="1149178" y="378024"/>
                  <a:pt x="1186121" y="424848"/>
                  <a:pt x="1088661" y="362837"/>
                </a:cubicBezTo>
                <a:cubicBezTo>
                  <a:pt x="1057998" y="343327"/>
                  <a:pt x="1028180" y="322522"/>
                  <a:pt x="997939" y="302364"/>
                </a:cubicBezTo>
                <a:lnTo>
                  <a:pt x="952578" y="272127"/>
                </a:lnTo>
                <a:cubicBezTo>
                  <a:pt x="927512" y="234533"/>
                  <a:pt x="908540" y="210141"/>
                  <a:pt x="892097" y="166300"/>
                </a:cubicBezTo>
                <a:cubicBezTo>
                  <a:pt x="884800" y="146845"/>
                  <a:pt x="887990" y="123446"/>
                  <a:pt x="876977" y="105827"/>
                </a:cubicBezTo>
                <a:cubicBezTo>
                  <a:pt x="861866" y="81652"/>
                  <a:pt x="841996" y="58102"/>
                  <a:pt x="816496" y="45354"/>
                </a:cubicBezTo>
                <a:cubicBezTo>
                  <a:pt x="744561" y="9391"/>
                  <a:pt x="579380" y="5440"/>
                  <a:pt x="514090" y="0"/>
                </a:cubicBezTo>
                <a:cubicBezTo>
                  <a:pt x="438488" y="10079"/>
                  <a:pt x="360622" y="9286"/>
                  <a:pt x="287285" y="30236"/>
                </a:cubicBezTo>
                <a:cubicBezTo>
                  <a:pt x="252340" y="40219"/>
                  <a:pt x="226804" y="70551"/>
                  <a:pt x="196564" y="90709"/>
                </a:cubicBezTo>
                <a:cubicBezTo>
                  <a:pt x="137943" y="129784"/>
                  <a:pt x="168440" y="115200"/>
                  <a:pt x="105842" y="136064"/>
                </a:cubicBezTo>
                <a:cubicBezTo>
                  <a:pt x="85682" y="156221"/>
                  <a:pt x="60030" y="172091"/>
                  <a:pt x="45361" y="196536"/>
                </a:cubicBezTo>
                <a:cubicBezTo>
                  <a:pt x="17713" y="242610"/>
                  <a:pt x="8543" y="326703"/>
                  <a:pt x="0" y="377955"/>
                </a:cubicBezTo>
                <a:cubicBezTo>
                  <a:pt x="10080" y="624886"/>
                  <a:pt x="7862" y="872626"/>
                  <a:pt x="30240" y="1118747"/>
                </a:cubicBezTo>
                <a:cubicBezTo>
                  <a:pt x="33301" y="1152415"/>
                  <a:pt x="56847" y="1181329"/>
                  <a:pt x="75601" y="1209457"/>
                </a:cubicBezTo>
                <a:cubicBezTo>
                  <a:pt x="110028" y="1261091"/>
                  <a:pt x="197847" y="1350477"/>
                  <a:pt x="241924" y="1390875"/>
                </a:cubicBezTo>
                <a:cubicBezTo>
                  <a:pt x="365234" y="1503894"/>
                  <a:pt x="299780" y="1439048"/>
                  <a:pt x="453609" y="1526939"/>
                </a:cubicBezTo>
                <a:cubicBezTo>
                  <a:pt x="485165" y="1544968"/>
                  <a:pt x="513510" y="1568152"/>
                  <a:pt x="544330" y="1587412"/>
                </a:cubicBezTo>
                <a:cubicBezTo>
                  <a:pt x="594173" y="1618560"/>
                  <a:pt x="653970" y="1636564"/>
                  <a:pt x="695533" y="1678121"/>
                </a:cubicBezTo>
                <a:cubicBezTo>
                  <a:pt x="803285" y="1785858"/>
                  <a:pt x="681000" y="1669520"/>
                  <a:pt x="786255" y="1753712"/>
                </a:cubicBezTo>
                <a:cubicBezTo>
                  <a:pt x="797387" y="1762616"/>
                  <a:pt x="805364" y="1775045"/>
                  <a:pt x="816496" y="1783949"/>
                </a:cubicBezTo>
                <a:cubicBezTo>
                  <a:pt x="858368" y="1817442"/>
                  <a:pt x="859310" y="1813336"/>
                  <a:pt x="907218" y="1829304"/>
                </a:cubicBezTo>
                <a:cubicBezTo>
                  <a:pt x="992900" y="1824264"/>
                  <a:pt x="1078820" y="1822321"/>
                  <a:pt x="1164263" y="1814185"/>
                </a:cubicBezTo>
                <a:cubicBezTo>
                  <a:pt x="1184950" y="1812215"/>
                  <a:pt x="1205029" y="1805638"/>
                  <a:pt x="1224744" y="1799067"/>
                </a:cubicBezTo>
                <a:cubicBezTo>
                  <a:pt x="1250493" y="1790485"/>
                  <a:pt x="1276619" y="1782011"/>
                  <a:pt x="1300345" y="1768831"/>
                </a:cubicBezTo>
                <a:cubicBezTo>
                  <a:pt x="1331414" y="1751573"/>
                  <a:pt x="1382478" y="1706568"/>
                  <a:pt x="1406187" y="1678121"/>
                </a:cubicBezTo>
                <a:cubicBezTo>
                  <a:pt x="1442976" y="1633981"/>
                  <a:pt x="1486328" y="1593450"/>
                  <a:pt x="1512029" y="1542057"/>
                </a:cubicBezTo>
                <a:cubicBezTo>
                  <a:pt x="1553541" y="1459048"/>
                  <a:pt x="1528746" y="1499614"/>
                  <a:pt x="1587631" y="1421112"/>
                </a:cubicBezTo>
                <a:cubicBezTo>
                  <a:pt x="1592671" y="1405994"/>
                  <a:pt x="1598885" y="1391217"/>
                  <a:pt x="1602751" y="1375757"/>
                </a:cubicBezTo>
                <a:cubicBezTo>
                  <a:pt x="1608984" y="1350828"/>
                  <a:pt x="1608847" y="1324226"/>
                  <a:pt x="1617871" y="1300166"/>
                </a:cubicBezTo>
                <a:cubicBezTo>
                  <a:pt x="1624252" y="1283152"/>
                  <a:pt x="1638032" y="1269929"/>
                  <a:pt x="1648112" y="1254811"/>
                </a:cubicBezTo>
                <a:cubicBezTo>
                  <a:pt x="1653152" y="1239693"/>
                  <a:pt x="1658853" y="1224780"/>
                  <a:pt x="1663232" y="1209457"/>
                </a:cubicBezTo>
                <a:cubicBezTo>
                  <a:pt x="1668941" y="1189478"/>
                  <a:pt x="1672382" y="1168886"/>
                  <a:pt x="1678353" y="1148984"/>
                </a:cubicBezTo>
                <a:cubicBezTo>
                  <a:pt x="1687513" y="1118456"/>
                  <a:pt x="1708593" y="1058275"/>
                  <a:pt x="1708593" y="1058275"/>
                </a:cubicBezTo>
                <a:cubicBezTo>
                  <a:pt x="1703553" y="982684"/>
                  <a:pt x="1722322" y="901552"/>
                  <a:pt x="1693473" y="831501"/>
                </a:cubicBezTo>
                <a:cubicBezTo>
                  <a:pt x="1681335" y="802027"/>
                  <a:pt x="1602751" y="801265"/>
                  <a:pt x="1602751" y="801265"/>
                </a:cubicBezTo>
                <a:cubicBezTo>
                  <a:pt x="1592671" y="786147"/>
                  <a:pt x="1579892" y="772514"/>
                  <a:pt x="1572511" y="755910"/>
                </a:cubicBezTo>
                <a:cubicBezTo>
                  <a:pt x="1540676" y="684291"/>
                  <a:pt x="1542270" y="693299"/>
                  <a:pt x="1542270" y="650083"/>
                </a:cubicBezTo>
              </a:path>
            </a:pathLst>
          </a:custGeom>
          <a:solidFill>
            <a:schemeClr val="accent6">
              <a:lumMod val="75000"/>
            </a:schemeClr>
          </a:solidFill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3923213" y="3416716"/>
            <a:ext cx="2896041" cy="2615533"/>
          </a:xfrm>
          <a:custGeom>
            <a:avLst/>
            <a:gdLst>
              <a:gd name="connsiteX0" fmla="*/ 325591 w 2896041"/>
              <a:gd name="connsiteY0" fmla="*/ 393074 h 2615533"/>
              <a:gd name="connsiteX1" fmla="*/ 83666 w 2896041"/>
              <a:gd name="connsiteY1" fmla="*/ 453547 h 2615533"/>
              <a:gd name="connsiteX2" fmla="*/ 38305 w 2896041"/>
              <a:gd name="connsiteY2" fmla="*/ 498902 h 2615533"/>
              <a:gd name="connsiteX3" fmla="*/ 23185 w 2896041"/>
              <a:gd name="connsiteY3" fmla="*/ 544256 h 2615533"/>
              <a:gd name="connsiteX4" fmla="*/ 23185 w 2896041"/>
              <a:gd name="connsiteY4" fmla="*/ 891975 h 2615533"/>
              <a:gd name="connsiteX5" fmla="*/ 53425 w 2896041"/>
              <a:gd name="connsiteY5" fmla="*/ 952448 h 2615533"/>
              <a:gd name="connsiteX6" fmla="*/ 98786 w 2896041"/>
              <a:gd name="connsiteY6" fmla="*/ 1012921 h 2615533"/>
              <a:gd name="connsiteX7" fmla="*/ 129027 w 2896041"/>
              <a:gd name="connsiteY7" fmla="*/ 1058275 h 2615533"/>
              <a:gd name="connsiteX8" fmla="*/ 144147 w 2896041"/>
              <a:gd name="connsiteY8" fmla="*/ 1103630 h 2615533"/>
              <a:gd name="connsiteX9" fmla="*/ 219749 w 2896041"/>
              <a:gd name="connsiteY9" fmla="*/ 1164103 h 2615533"/>
              <a:gd name="connsiteX10" fmla="*/ 295350 w 2896041"/>
              <a:gd name="connsiteY10" fmla="*/ 1315285 h 2615533"/>
              <a:gd name="connsiteX11" fmla="*/ 310470 w 2896041"/>
              <a:gd name="connsiteY11" fmla="*/ 1980487 h 2615533"/>
              <a:gd name="connsiteX12" fmla="*/ 340711 w 2896041"/>
              <a:gd name="connsiteY12" fmla="*/ 2116550 h 2615533"/>
              <a:gd name="connsiteX13" fmla="*/ 310470 w 2896041"/>
              <a:gd name="connsiteY13" fmla="*/ 2343324 h 2615533"/>
              <a:gd name="connsiteX14" fmla="*/ 370952 w 2896041"/>
              <a:gd name="connsiteY14" fmla="*/ 2524742 h 2615533"/>
              <a:gd name="connsiteX15" fmla="*/ 416312 w 2896041"/>
              <a:gd name="connsiteY15" fmla="*/ 2554979 h 2615533"/>
              <a:gd name="connsiteX16" fmla="*/ 461673 w 2896041"/>
              <a:gd name="connsiteY16" fmla="*/ 2570097 h 2615533"/>
              <a:gd name="connsiteX17" fmla="*/ 1489854 w 2896041"/>
              <a:gd name="connsiteY17" fmla="*/ 2585215 h 2615533"/>
              <a:gd name="connsiteX18" fmla="*/ 1641057 w 2896041"/>
              <a:gd name="connsiteY18" fmla="*/ 2600333 h 2615533"/>
              <a:gd name="connsiteX19" fmla="*/ 1716658 w 2896041"/>
              <a:gd name="connsiteY19" fmla="*/ 2615452 h 2615533"/>
              <a:gd name="connsiteX20" fmla="*/ 1958583 w 2896041"/>
              <a:gd name="connsiteY20" fmla="*/ 2585215 h 2615533"/>
              <a:gd name="connsiteX21" fmla="*/ 2124906 w 2896041"/>
              <a:gd name="connsiteY21" fmla="*/ 2494506 h 2615533"/>
              <a:gd name="connsiteX22" fmla="*/ 2260989 w 2896041"/>
              <a:gd name="connsiteY22" fmla="*/ 2373560 h 2615533"/>
              <a:gd name="connsiteX23" fmla="*/ 2306350 w 2896041"/>
              <a:gd name="connsiteY23" fmla="*/ 2343324 h 2615533"/>
              <a:gd name="connsiteX24" fmla="*/ 2397071 w 2896041"/>
              <a:gd name="connsiteY24" fmla="*/ 2237496 h 2615533"/>
              <a:gd name="connsiteX25" fmla="*/ 2457553 w 2896041"/>
              <a:gd name="connsiteY25" fmla="*/ 2192142 h 2615533"/>
              <a:gd name="connsiteX26" fmla="*/ 2593635 w 2896041"/>
              <a:gd name="connsiteY26" fmla="*/ 2010723 h 2615533"/>
              <a:gd name="connsiteX27" fmla="*/ 2714598 w 2896041"/>
              <a:gd name="connsiteY27" fmla="*/ 1738595 h 2615533"/>
              <a:gd name="connsiteX28" fmla="*/ 2805319 w 2896041"/>
              <a:gd name="connsiteY28" fmla="*/ 1405994 h 2615533"/>
              <a:gd name="connsiteX29" fmla="*/ 2865801 w 2896041"/>
              <a:gd name="connsiteY29" fmla="*/ 1103630 h 2615533"/>
              <a:gd name="connsiteX30" fmla="*/ 2880921 w 2896041"/>
              <a:gd name="connsiteY30" fmla="*/ 982684 h 2615533"/>
              <a:gd name="connsiteX31" fmla="*/ 2896041 w 2896041"/>
              <a:gd name="connsiteY31" fmla="*/ 876857 h 2615533"/>
              <a:gd name="connsiteX32" fmla="*/ 2880921 w 2896041"/>
              <a:gd name="connsiteY32" fmla="*/ 317483 h 2615533"/>
              <a:gd name="connsiteX33" fmla="*/ 2805319 w 2896041"/>
              <a:gd name="connsiteY33" fmla="*/ 211655 h 2615533"/>
              <a:gd name="connsiteX34" fmla="*/ 2699477 w 2896041"/>
              <a:gd name="connsiteY34" fmla="*/ 151183 h 2615533"/>
              <a:gd name="connsiteX35" fmla="*/ 2381951 w 2896041"/>
              <a:gd name="connsiteY35" fmla="*/ 30237 h 2615533"/>
              <a:gd name="connsiteX36" fmla="*/ 2260989 w 2896041"/>
              <a:gd name="connsiteY36" fmla="*/ 15119 h 2615533"/>
              <a:gd name="connsiteX37" fmla="*/ 2155147 w 2896041"/>
              <a:gd name="connsiteY37" fmla="*/ 0 h 2615533"/>
              <a:gd name="connsiteX38" fmla="*/ 1792260 w 2896041"/>
              <a:gd name="connsiteY38" fmla="*/ 45355 h 2615533"/>
              <a:gd name="connsiteX39" fmla="*/ 1671297 w 2896041"/>
              <a:gd name="connsiteY39" fmla="*/ 90710 h 2615533"/>
              <a:gd name="connsiteX40" fmla="*/ 1610816 w 2896041"/>
              <a:gd name="connsiteY40" fmla="*/ 105828 h 2615533"/>
              <a:gd name="connsiteX41" fmla="*/ 1535214 w 2896041"/>
              <a:gd name="connsiteY41" fmla="*/ 136064 h 2615533"/>
              <a:gd name="connsiteX42" fmla="*/ 1338651 w 2896041"/>
              <a:gd name="connsiteY42" fmla="*/ 151183 h 2615533"/>
              <a:gd name="connsiteX43" fmla="*/ 1202568 w 2896041"/>
              <a:gd name="connsiteY43" fmla="*/ 166301 h 2615533"/>
              <a:gd name="connsiteX44" fmla="*/ 1126966 w 2896041"/>
              <a:gd name="connsiteY44" fmla="*/ 181419 h 2615533"/>
              <a:gd name="connsiteX45" fmla="*/ 1021124 w 2896041"/>
              <a:gd name="connsiteY45" fmla="*/ 196537 h 2615533"/>
              <a:gd name="connsiteX46" fmla="*/ 869921 w 2896041"/>
              <a:gd name="connsiteY46" fmla="*/ 226774 h 2615533"/>
              <a:gd name="connsiteX47" fmla="*/ 794320 w 2896041"/>
              <a:gd name="connsiteY47" fmla="*/ 241892 h 2615533"/>
              <a:gd name="connsiteX48" fmla="*/ 673357 w 2896041"/>
              <a:gd name="connsiteY48" fmla="*/ 257010 h 2615533"/>
              <a:gd name="connsiteX49" fmla="*/ 310470 w 2896041"/>
              <a:gd name="connsiteY49" fmla="*/ 302365 h 2615533"/>
              <a:gd name="connsiteX50" fmla="*/ 265109 w 2896041"/>
              <a:gd name="connsiteY50" fmla="*/ 377956 h 2615533"/>
              <a:gd name="connsiteX51" fmla="*/ 204628 w 2896041"/>
              <a:gd name="connsiteY51" fmla="*/ 377956 h 26155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2896041" h="2615533">
                <a:moveTo>
                  <a:pt x="325591" y="393074"/>
                </a:moveTo>
                <a:cubicBezTo>
                  <a:pt x="201012" y="412237"/>
                  <a:pt x="159532" y="390333"/>
                  <a:pt x="83666" y="453547"/>
                </a:cubicBezTo>
                <a:cubicBezTo>
                  <a:pt x="67239" y="467234"/>
                  <a:pt x="53425" y="483784"/>
                  <a:pt x="38305" y="498902"/>
                </a:cubicBezTo>
                <a:cubicBezTo>
                  <a:pt x="33265" y="514020"/>
                  <a:pt x="27564" y="528933"/>
                  <a:pt x="23185" y="544256"/>
                </a:cubicBezTo>
                <a:cubicBezTo>
                  <a:pt x="-13347" y="672098"/>
                  <a:pt x="-1554" y="702334"/>
                  <a:pt x="23185" y="891975"/>
                </a:cubicBezTo>
                <a:cubicBezTo>
                  <a:pt x="26100" y="914323"/>
                  <a:pt x="41479" y="933337"/>
                  <a:pt x="53425" y="952448"/>
                </a:cubicBezTo>
                <a:cubicBezTo>
                  <a:pt x="66781" y="973815"/>
                  <a:pt x="84138" y="992417"/>
                  <a:pt x="98786" y="1012921"/>
                </a:cubicBezTo>
                <a:cubicBezTo>
                  <a:pt x="109348" y="1027706"/>
                  <a:pt x="118947" y="1043157"/>
                  <a:pt x="129027" y="1058275"/>
                </a:cubicBezTo>
                <a:cubicBezTo>
                  <a:pt x="134067" y="1073393"/>
                  <a:pt x="135947" y="1089965"/>
                  <a:pt x="144147" y="1103630"/>
                </a:cubicBezTo>
                <a:cubicBezTo>
                  <a:pt x="158511" y="1127567"/>
                  <a:pt x="199147" y="1150370"/>
                  <a:pt x="219749" y="1164103"/>
                </a:cubicBezTo>
                <a:cubicBezTo>
                  <a:pt x="291757" y="1272100"/>
                  <a:pt x="271415" y="1219556"/>
                  <a:pt x="295350" y="1315285"/>
                </a:cubicBezTo>
                <a:cubicBezTo>
                  <a:pt x="300390" y="1537019"/>
                  <a:pt x="301423" y="1758880"/>
                  <a:pt x="310470" y="1980487"/>
                </a:cubicBezTo>
                <a:cubicBezTo>
                  <a:pt x="311406" y="2003420"/>
                  <a:pt x="334123" y="2090203"/>
                  <a:pt x="340711" y="2116550"/>
                </a:cubicBezTo>
                <a:cubicBezTo>
                  <a:pt x="330631" y="2192141"/>
                  <a:pt x="310470" y="2267064"/>
                  <a:pt x="310470" y="2343324"/>
                </a:cubicBezTo>
                <a:cubicBezTo>
                  <a:pt x="310470" y="2391348"/>
                  <a:pt x="328305" y="2482100"/>
                  <a:pt x="370952" y="2524742"/>
                </a:cubicBezTo>
                <a:cubicBezTo>
                  <a:pt x="383802" y="2537590"/>
                  <a:pt x="400059" y="2546853"/>
                  <a:pt x="416312" y="2554979"/>
                </a:cubicBezTo>
                <a:cubicBezTo>
                  <a:pt x="430568" y="2562106"/>
                  <a:pt x="445741" y="2569648"/>
                  <a:pt x="461673" y="2570097"/>
                </a:cubicBezTo>
                <a:cubicBezTo>
                  <a:pt x="804301" y="2579747"/>
                  <a:pt x="1147127" y="2580176"/>
                  <a:pt x="1489854" y="2585215"/>
                </a:cubicBezTo>
                <a:cubicBezTo>
                  <a:pt x="1540255" y="2590254"/>
                  <a:pt x="1590849" y="2593639"/>
                  <a:pt x="1641057" y="2600333"/>
                </a:cubicBezTo>
                <a:cubicBezTo>
                  <a:pt x="1666531" y="2603729"/>
                  <a:pt x="1690988" y="2616674"/>
                  <a:pt x="1716658" y="2615452"/>
                </a:cubicBezTo>
                <a:cubicBezTo>
                  <a:pt x="1797835" y="2611587"/>
                  <a:pt x="1877941" y="2595294"/>
                  <a:pt x="1958583" y="2585215"/>
                </a:cubicBezTo>
                <a:cubicBezTo>
                  <a:pt x="2015422" y="2556799"/>
                  <a:pt x="2072612" y="2531107"/>
                  <a:pt x="2124906" y="2494506"/>
                </a:cubicBezTo>
                <a:cubicBezTo>
                  <a:pt x="2246218" y="2409599"/>
                  <a:pt x="2156973" y="2462704"/>
                  <a:pt x="2260989" y="2373560"/>
                </a:cubicBezTo>
                <a:cubicBezTo>
                  <a:pt x="2274787" y="2361735"/>
                  <a:pt x="2291230" y="2353403"/>
                  <a:pt x="2306350" y="2343324"/>
                </a:cubicBezTo>
                <a:cubicBezTo>
                  <a:pt x="2342200" y="2295531"/>
                  <a:pt x="2352850" y="2275395"/>
                  <a:pt x="2397071" y="2237496"/>
                </a:cubicBezTo>
                <a:cubicBezTo>
                  <a:pt x="2416205" y="2221098"/>
                  <a:pt x="2439733" y="2209959"/>
                  <a:pt x="2457553" y="2192142"/>
                </a:cubicBezTo>
                <a:cubicBezTo>
                  <a:pt x="2510669" y="2139033"/>
                  <a:pt x="2553559" y="2073691"/>
                  <a:pt x="2593635" y="2010723"/>
                </a:cubicBezTo>
                <a:cubicBezTo>
                  <a:pt x="2653048" y="1917373"/>
                  <a:pt x="2681152" y="1861213"/>
                  <a:pt x="2714598" y="1738595"/>
                </a:cubicBezTo>
                <a:lnTo>
                  <a:pt x="2805319" y="1405994"/>
                </a:lnTo>
                <a:cubicBezTo>
                  <a:pt x="2840172" y="1127226"/>
                  <a:pt x="2792176" y="1471706"/>
                  <a:pt x="2865801" y="1103630"/>
                </a:cubicBezTo>
                <a:cubicBezTo>
                  <a:pt x="2873770" y="1063790"/>
                  <a:pt x="2875551" y="1022957"/>
                  <a:pt x="2880921" y="982684"/>
                </a:cubicBezTo>
                <a:cubicBezTo>
                  <a:pt x="2885631" y="947363"/>
                  <a:pt x="2891001" y="912133"/>
                  <a:pt x="2896041" y="876857"/>
                </a:cubicBezTo>
                <a:cubicBezTo>
                  <a:pt x="2891001" y="690399"/>
                  <a:pt x="2890237" y="503776"/>
                  <a:pt x="2880921" y="317483"/>
                </a:cubicBezTo>
                <a:cubicBezTo>
                  <a:pt x="2878518" y="269437"/>
                  <a:pt x="2838190" y="239826"/>
                  <a:pt x="2805319" y="211655"/>
                </a:cubicBezTo>
                <a:cubicBezTo>
                  <a:pt x="2779121" y="189202"/>
                  <a:pt x="2729181" y="164383"/>
                  <a:pt x="2699477" y="151183"/>
                </a:cubicBezTo>
                <a:cubicBezTo>
                  <a:pt x="2601796" y="107775"/>
                  <a:pt x="2490998" y="52043"/>
                  <a:pt x="2381951" y="30237"/>
                </a:cubicBezTo>
                <a:cubicBezTo>
                  <a:pt x="2342106" y="22269"/>
                  <a:pt x="2301267" y="20489"/>
                  <a:pt x="2260989" y="15119"/>
                </a:cubicBezTo>
                <a:lnTo>
                  <a:pt x="2155147" y="0"/>
                </a:lnTo>
                <a:cubicBezTo>
                  <a:pt x="2034185" y="15118"/>
                  <a:pt x="1912076" y="22892"/>
                  <a:pt x="1792260" y="45355"/>
                </a:cubicBezTo>
                <a:cubicBezTo>
                  <a:pt x="1749935" y="53290"/>
                  <a:pt x="1712150" y="77094"/>
                  <a:pt x="1671297" y="90710"/>
                </a:cubicBezTo>
                <a:cubicBezTo>
                  <a:pt x="1651583" y="97281"/>
                  <a:pt x="1630531" y="99258"/>
                  <a:pt x="1610816" y="105828"/>
                </a:cubicBezTo>
                <a:cubicBezTo>
                  <a:pt x="1585067" y="114410"/>
                  <a:pt x="1561986" y="131603"/>
                  <a:pt x="1535214" y="136064"/>
                </a:cubicBezTo>
                <a:cubicBezTo>
                  <a:pt x="1470393" y="146866"/>
                  <a:pt x="1404096" y="145234"/>
                  <a:pt x="1338651" y="151183"/>
                </a:cubicBezTo>
                <a:cubicBezTo>
                  <a:pt x="1293198" y="155315"/>
                  <a:pt x="1247749" y="159848"/>
                  <a:pt x="1202568" y="166301"/>
                </a:cubicBezTo>
                <a:cubicBezTo>
                  <a:pt x="1177127" y="169935"/>
                  <a:pt x="1152316" y="177195"/>
                  <a:pt x="1126966" y="181419"/>
                </a:cubicBezTo>
                <a:cubicBezTo>
                  <a:pt x="1091812" y="187277"/>
                  <a:pt x="1056221" y="190344"/>
                  <a:pt x="1021124" y="196537"/>
                </a:cubicBezTo>
                <a:cubicBezTo>
                  <a:pt x="970507" y="205468"/>
                  <a:pt x="920322" y="216695"/>
                  <a:pt x="869921" y="226774"/>
                </a:cubicBezTo>
                <a:cubicBezTo>
                  <a:pt x="844721" y="231813"/>
                  <a:pt x="819821" y="238705"/>
                  <a:pt x="794320" y="241892"/>
                </a:cubicBezTo>
                <a:lnTo>
                  <a:pt x="673357" y="257010"/>
                </a:lnTo>
                <a:cubicBezTo>
                  <a:pt x="474008" y="306841"/>
                  <a:pt x="593875" y="284655"/>
                  <a:pt x="310470" y="302365"/>
                </a:cubicBezTo>
                <a:cubicBezTo>
                  <a:pt x="302443" y="326443"/>
                  <a:pt x="296242" y="367580"/>
                  <a:pt x="265109" y="377956"/>
                </a:cubicBezTo>
                <a:cubicBezTo>
                  <a:pt x="245983" y="384331"/>
                  <a:pt x="224788" y="377956"/>
                  <a:pt x="204628" y="377956"/>
                </a:cubicBezTo>
              </a:path>
            </a:pathLst>
          </a:custGeom>
          <a:solidFill>
            <a:schemeClr val="accent6">
              <a:lumMod val="75000"/>
            </a:schemeClr>
          </a:solidFill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Well-linked Sets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 set </a:t>
            </a:r>
            <a:r>
              <a:rPr lang="en-US" dirty="0" smtClean="0">
                <a:solidFill>
                  <a:srgbClr val="FF0000"/>
                </a:solidFill>
              </a:rPr>
              <a:t>X</a:t>
            </a:r>
            <a:r>
              <a:rPr lang="en-US" dirty="0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µ</a:t>
            </a:r>
            <a:r>
              <a:rPr lang="en-US" dirty="0" smtClean="0">
                <a:solidFill>
                  <a:srgbClr val="FF0000"/>
                </a:solidFill>
              </a:rPr>
              <a:t> V</a:t>
            </a:r>
            <a:r>
              <a:rPr lang="en-US" dirty="0" smtClean="0"/>
              <a:t> is </a:t>
            </a:r>
            <a:r>
              <a:rPr lang="en-US" b="1" dirty="0" smtClean="0"/>
              <a:t>well-linked </a:t>
            </a:r>
            <a:r>
              <a:rPr lang="en-US" dirty="0" smtClean="0"/>
              <a:t>in </a:t>
            </a:r>
            <a:r>
              <a:rPr lang="en-US" dirty="0" smtClean="0">
                <a:solidFill>
                  <a:srgbClr val="FF0000"/>
                </a:solidFill>
              </a:rPr>
              <a:t>G</a:t>
            </a:r>
            <a:r>
              <a:rPr lang="en-US" dirty="0" smtClean="0"/>
              <a:t> if for all </a:t>
            </a:r>
            <a:r>
              <a:rPr lang="en-US" dirty="0" smtClean="0">
                <a:solidFill>
                  <a:srgbClr val="FF0000"/>
                </a:solidFill>
              </a:rPr>
              <a:t>A, B </a:t>
            </a:r>
            <a:r>
              <a:rPr lang="en-US" dirty="0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µ</a:t>
            </a:r>
            <a:r>
              <a:rPr lang="en-US" dirty="0" smtClean="0">
                <a:solidFill>
                  <a:srgbClr val="FF0000"/>
                </a:solidFill>
              </a:rPr>
              <a:t> X </a:t>
            </a:r>
            <a:r>
              <a:rPr lang="en-US" dirty="0" smtClean="0"/>
              <a:t>there are </a:t>
            </a:r>
            <a:r>
              <a:rPr lang="en-US" dirty="0" smtClean="0">
                <a:solidFill>
                  <a:srgbClr val="FF0000"/>
                </a:solidFill>
              </a:rPr>
              <a:t>min(|A|,|B|)</a:t>
            </a:r>
            <a:r>
              <a:rPr lang="en-US" dirty="0" smtClean="0"/>
              <a:t> node-disjoint </a:t>
            </a:r>
            <a:r>
              <a:rPr lang="en-US" dirty="0" smtClean="0">
                <a:solidFill>
                  <a:srgbClr val="FF0000"/>
                </a:solidFill>
              </a:rPr>
              <a:t>A-B</a:t>
            </a:r>
            <a:r>
              <a:rPr lang="en-US" dirty="0" smtClean="0"/>
              <a:t> paths </a:t>
            </a:r>
          </a:p>
          <a:p>
            <a:pPr marL="0" indent="0">
              <a:buNone/>
            </a:pPr>
            <a:r>
              <a:rPr lang="en-US" dirty="0" smtClean="0"/>
              <a:t>No sparse node-separators for </a:t>
            </a:r>
            <a:r>
              <a:rPr lang="en-US" dirty="0" smtClean="0">
                <a:solidFill>
                  <a:srgbClr val="FF0000"/>
                </a:solidFill>
              </a:rPr>
              <a:t>X</a:t>
            </a:r>
            <a:r>
              <a:rPr lang="en-US" dirty="0" smtClean="0"/>
              <a:t> in </a:t>
            </a:r>
            <a:r>
              <a:rPr lang="en-US" dirty="0" smtClean="0">
                <a:solidFill>
                  <a:srgbClr val="FF0000"/>
                </a:solidFill>
              </a:rPr>
              <a:t>G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Oval 4"/>
          <p:cNvSpPr>
            <a:spLocks noChangeAspect="1"/>
          </p:cNvSpPr>
          <p:nvPr/>
        </p:nvSpPr>
        <p:spPr>
          <a:xfrm>
            <a:off x="2803563" y="4453669"/>
            <a:ext cx="165364" cy="182880"/>
          </a:xfrm>
          <a:prstGeom prst="ellipse">
            <a:avLst/>
          </a:prstGeom>
          <a:solidFill>
            <a:srgbClr val="33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6" name="Oval 5"/>
          <p:cNvSpPr>
            <a:spLocks noChangeAspect="1"/>
          </p:cNvSpPr>
          <p:nvPr/>
        </p:nvSpPr>
        <p:spPr>
          <a:xfrm>
            <a:off x="3730962" y="5338778"/>
            <a:ext cx="165364" cy="182880"/>
          </a:xfrm>
          <a:prstGeom prst="ellipse">
            <a:avLst/>
          </a:prstGeom>
          <a:solidFill>
            <a:srgbClr val="33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7" name="Oval 6"/>
          <p:cNvSpPr>
            <a:spLocks noChangeAspect="1"/>
          </p:cNvSpPr>
          <p:nvPr/>
        </p:nvSpPr>
        <p:spPr>
          <a:xfrm>
            <a:off x="5231976" y="4004700"/>
            <a:ext cx="165364" cy="182880"/>
          </a:xfrm>
          <a:prstGeom prst="ellipse">
            <a:avLst/>
          </a:prstGeom>
          <a:solidFill>
            <a:srgbClr val="33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9" name="Oval 8"/>
          <p:cNvSpPr>
            <a:spLocks noChangeAspect="1"/>
          </p:cNvSpPr>
          <p:nvPr/>
        </p:nvSpPr>
        <p:spPr>
          <a:xfrm>
            <a:off x="4782955" y="5470559"/>
            <a:ext cx="165364" cy="182880"/>
          </a:xfrm>
          <a:prstGeom prst="ellipse">
            <a:avLst/>
          </a:prstGeom>
          <a:solidFill>
            <a:srgbClr val="33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10" name="Oval 9"/>
          <p:cNvSpPr>
            <a:spLocks noChangeAspect="1"/>
          </p:cNvSpPr>
          <p:nvPr/>
        </p:nvSpPr>
        <p:spPr>
          <a:xfrm>
            <a:off x="5470296" y="4987884"/>
            <a:ext cx="165364" cy="182880"/>
          </a:xfrm>
          <a:prstGeom prst="ellipse">
            <a:avLst/>
          </a:prstGeom>
          <a:solidFill>
            <a:srgbClr val="33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11" name="Oval 10"/>
          <p:cNvSpPr>
            <a:spLocks noChangeAspect="1"/>
          </p:cNvSpPr>
          <p:nvPr/>
        </p:nvSpPr>
        <p:spPr>
          <a:xfrm>
            <a:off x="2804930" y="5338777"/>
            <a:ext cx="165364" cy="182880"/>
          </a:xfrm>
          <a:prstGeom prst="ellipse">
            <a:avLst/>
          </a:prstGeom>
          <a:solidFill>
            <a:srgbClr val="33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14" name="Oval 13"/>
          <p:cNvSpPr>
            <a:spLocks noChangeAspect="1"/>
          </p:cNvSpPr>
          <p:nvPr/>
        </p:nvSpPr>
        <p:spPr>
          <a:xfrm>
            <a:off x="4663933" y="4134022"/>
            <a:ext cx="165364" cy="18288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15" name="Oval 14"/>
          <p:cNvSpPr>
            <a:spLocks noChangeAspect="1"/>
          </p:cNvSpPr>
          <p:nvPr/>
        </p:nvSpPr>
        <p:spPr>
          <a:xfrm>
            <a:off x="3262313" y="4896444"/>
            <a:ext cx="165364" cy="18288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16" name="Oval 15"/>
          <p:cNvSpPr>
            <a:spLocks noChangeAspect="1"/>
          </p:cNvSpPr>
          <p:nvPr/>
        </p:nvSpPr>
        <p:spPr>
          <a:xfrm>
            <a:off x="3427677" y="4316902"/>
            <a:ext cx="165364" cy="18288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17" name="Oval 16"/>
          <p:cNvSpPr>
            <a:spLocks noChangeAspect="1"/>
          </p:cNvSpPr>
          <p:nvPr/>
        </p:nvSpPr>
        <p:spPr>
          <a:xfrm>
            <a:off x="4379271" y="5081047"/>
            <a:ext cx="165364" cy="18288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18" name="Oval 17"/>
          <p:cNvSpPr>
            <a:spLocks noChangeAspect="1"/>
          </p:cNvSpPr>
          <p:nvPr/>
        </p:nvSpPr>
        <p:spPr>
          <a:xfrm>
            <a:off x="5304932" y="4554793"/>
            <a:ext cx="165364" cy="18288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19" name="Oval 18"/>
          <p:cNvSpPr>
            <a:spLocks noChangeAspect="1"/>
          </p:cNvSpPr>
          <p:nvPr/>
        </p:nvSpPr>
        <p:spPr>
          <a:xfrm>
            <a:off x="4296589" y="5653439"/>
            <a:ext cx="165364" cy="18288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20" name="Oval 19"/>
          <p:cNvSpPr>
            <a:spLocks noChangeAspect="1"/>
          </p:cNvSpPr>
          <p:nvPr/>
        </p:nvSpPr>
        <p:spPr>
          <a:xfrm>
            <a:off x="4048543" y="4134988"/>
            <a:ext cx="165364" cy="18288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21" name="Oval 20"/>
          <p:cNvSpPr>
            <a:spLocks noChangeAspect="1"/>
          </p:cNvSpPr>
          <p:nvPr/>
        </p:nvSpPr>
        <p:spPr>
          <a:xfrm>
            <a:off x="2638199" y="4904968"/>
            <a:ext cx="165364" cy="18288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23" name="Oval 22"/>
          <p:cNvSpPr>
            <a:spLocks noChangeAspect="1"/>
          </p:cNvSpPr>
          <p:nvPr/>
        </p:nvSpPr>
        <p:spPr>
          <a:xfrm>
            <a:off x="4283625" y="4691517"/>
            <a:ext cx="165364" cy="18288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24" name="Oval 23"/>
          <p:cNvSpPr>
            <a:spLocks noChangeAspect="1"/>
          </p:cNvSpPr>
          <p:nvPr/>
        </p:nvSpPr>
        <p:spPr>
          <a:xfrm>
            <a:off x="3813644" y="4747086"/>
            <a:ext cx="165364" cy="18288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25" name="Oval 24"/>
          <p:cNvSpPr>
            <a:spLocks noChangeAspect="1"/>
          </p:cNvSpPr>
          <p:nvPr/>
        </p:nvSpPr>
        <p:spPr>
          <a:xfrm>
            <a:off x="6089269" y="4782957"/>
            <a:ext cx="165364" cy="18288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26" name="Oval 25"/>
          <p:cNvSpPr>
            <a:spLocks noChangeAspect="1"/>
          </p:cNvSpPr>
          <p:nvPr/>
        </p:nvSpPr>
        <p:spPr>
          <a:xfrm>
            <a:off x="5731966" y="4042582"/>
            <a:ext cx="165364" cy="18288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27" name="Oval 26"/>
          <p:cNvSpPr>
            <a:spLocks noChangeAspect="1"/>
          </p:cNvSpPr>
          <p:nvPr/>
        </p:nvSpPr>
        <p:spPr>
          <a:xfrm>
            <a:off x="4948319" y="4782957"/>
            <a:ext cx="165364" cy="18288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28" name="Oval 27"/>
          <p:cNvSpPr>
            <a:spLocks noChangeAspect="1"/>
          </p:cNvSpPr>
          <p:nvPr/>
        </p:nvSpPr>
        <p:spPr>
          <a:xfrm>
            <a:off x="5450573" y="5470559"/>
            <a:ext cx="165364" cy="18288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29" name="Oval 28"/>
          <p:cNvSpPr>
            <a:spLocks noChangeAspect="1"/>
          </p:cNvSpPr>
          <p:nvPr/>
        </p:nvSpPr>
        <p:spPr>
          <a:xfrm>
            <a:off x="3262313" y="5653439"/>
            <a:ext cx="165364" cy="18288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617872" y="4691517"/>
            <a:ext cx="5140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A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170632" y="3842527"/>
            <a:ext cx="5140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B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956534" y="4004700"/>
            <a:ext cx="5140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C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21731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Treewidth</a:t>
            </a:r>
            <a:r>
              <a:rPr lang="en-US" dirty="0"/>
              <a:t> &amp; Well-linked Sets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 set </a:t>
            </a:r>
            <a:r>
              <a:rPr lang="en-US" dirty="0" smtClean="0">
                <a:solidFill>
                  <a:srgbClr val="FF0000"/>
                </a:solidFill>
              </a:rPr>
              <a:t>X</a:t>
            </a:r>
            <a:r>
              <a:rPr lang="en-US" dirty="0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µ</a:t>
            </a:r>
            <a:r>
              <a:rPr lang="en-US" dirty="0" smtClean="0">
                <a:solidFill>
                  <a:srgbClr val="FF0000"/>
                </a:solidFill>
              </a:rPr>
              <a:t> V</a:t>
            </a:r>
            <a:r>
              <a:rPr lang="en-US" dirty="0" smtClean="0"/>
              <a:t> is </a:t>
            </a:r>
            <a:r>
              <a:rPr lang="en-US" b="1" dirty="0" smtClean="0"/>
              <a:t>well-linked </a:t>
            </a:r>
            <a:r>
              <a:rPr lang="en-US" dirty="0" smtClean="0"/>
              <a:t>in </a:t>
            </a:r>
            <a:r>
              <a:rPr lang="en-US" dirty="0" smtClean="0">
                <a:solidFill>
                  <a:srgbClr val="FF0000"/>
                </a:solidFill>
              </a:rPr>
              <a:t>G</a:t>
            </a:r>
            <a:r>
              <a:rPr lang="en-US" dirty="0" smtClean="0"/>
              <a:t> if for all </a:t>
            </a:r>
            <a:r>
              <a:rPr lang="en-US" dirty="0" smtClean="0">
                <a:solidFill>
                  <a:srgbClr val="FF0000"/>
                </a:solidFill>
              </a:rPr>
              <a:t>A, B </a:t>
            </a:r>
            <a:r>
              <a:rPr lang="en-US" dirty="0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µ</a:t>
            </a:r>
            <a:r>
              <a:rPr lang="en-US" dirty="0" smtClean="0">
                <a:solidFill>
                  <a:srgbClr val="FF0000"/>
                </a:solidFill>
              </a:rPr>
              <a:t> X </a:t>
            </a:r>
            <a:r>
              <a:rPr lang="en-US" dirty="0" smtClean="0"/>
              <a:t>there are </a:t>
            </a:r>
            <a:r>
              <a:rPr lang="en-US" dirty="0" smtClean="0">
                <a:solidFill>
                  <a:srgbClr val="FF0000"/>
                </a:solidFill>
              </a:rPr>
              <a:t>min(|A|,|B|)</a:t>
            </a:r>
            <a:r>
              <a:rPr lang="en-US" dirty="0" smtClean="0"/>
              <a:t> node-disjoint </a:t>
            </a:r>
            <a:r>
              <a:rPr lang="en-US" dirty="0" smtClean="0">
                <a:solidFill>
                  <a:srgbClr val="FF0000"/>
                </a:solidFill>
              </a:rPr>
              <a:t>A-B</a:t>
            </a:r>
            <a:r>
              <a:rPr lang="en-US" dirty="0" smtClean="0"/>
              <a:t> paths </a:t>
            </a:r>
          </a:p>
          <a:p>
            <a:pPr marL="0" indent="0">
              <a:buNone/>
            </a:pPr>
            <a:r>
              <a:rPr lang="en-US" dirty="0" smtClean="0"/>
              <a:t>No sparse node-separators for </a:t>
            </a:r>
            <a:r>
              <a:rPr lang="en-US" dirty="0" smtClean="0">
                <a:solidFill>
                  <a:srgbClr val="FF0000"/>
                </a:solidFill>
              </a:rPr>
              <a:t>X</a:t>
            </a:r>
            <a:r>
              <a:rPr lang="en-US" dirty="0" smtClean="0"/>
              <a:t> in </a:t>
            </a:r>
            <a:r>
              <a:rPr lang="en-US" dirty="0" smtClean="0">
                <a:solidFill>
                  <a:srgbClr val="FF0000"/>
                </a:solidFill>
              </a:rPr>
              <a:t>G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 smtClean="0">
                <a:solidFill>
                  <a:srgbClr val="FF0000"/>
                </a:solidFill>
              </a:rPr>
              <a:t>wl</a:t>
            </a:r>
            <a:r>
              <a:rPr lang="en-US" dirty="0" smtClean="0">
                <a:solidFill>
                  <a:srgbClr val="FF0000"/>
                </a:solidFill>
              </a:rPr>
              <a:t>(G)</a:t>
            </a:r>
            <a:r>
              <a:rPr lang="en-US" dirty="0" smtClean="0"/>
              <a:t> = cardinality of the largest well-linked set in </a:t>
            </a:r>
            <a:r>
              <a:rPr lang="en-US" dirty="0" smtClean="0">
                <a:solidFill>
                  <a:srgbClr val="FF0000"/>
                </a:solidFill>
              </a:rPr>
              <a:t>G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chemeClr val="bg2">
                    <a:lumMod val="50000"/>
                  </a:schemeClr>
                </a:solidFill>
              </a:rPr>
              <a:t>Theorem: </a:t>
            </a:r>
            <a:r>
              <a:rPr lang="en-US" dirty="0" err="1" smtClean="0">
                <a:solidFill>
                  <a:srgbClr val="FF0000"/>
                </a:solidFill>
              </a:rPr>
              <a:t>wl</a:t>
            </a:r>
            <a:r>
              <a:rPr lang="en-US" dirty="0" smtClean="0">
                <a:solidFill>
                  <a:srgbClr val="FF0000"/>
                </a:solidFill>
              </a:rPr>
              <a:t>(G) </a:t>
            </a:r>
            <a:r>
              <a:rPr lang="en-US" dirty="0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·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tw</a:t>
            </a:r>
            <a:r>
              <a:rPr lang="en-US" dirty="0" smtClean="0">
                <a:solidFill>
                  <a:srgbClr val="FF0000"/>
                </a:solidFill>
              </a:rPr>
              <a:t>(G) </a:t>
            </a:r>
            <a:r>
              <a:rPr lang="en-US" dirty="0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·</a:t>
            </a:r>
            <a:r>
              <a:rPr lang="en-US" dirty="0" smtClean="0">
                <a:solidFill>
                  <a:srgbClr val="FF0000"/>
                </a:solidFill>
              </a:rPr>
              <a:t> 4 </a:t>
            </a:r>
            <a:r>
              <a:rPr lang="en-US" dirty="0" err="1" smtClean="0">
                <a:solidFill>
                  <a:srgbClr val="FF0000"/>
                </a:solidFill>
              </a:rPr>
              <a:t>wl</a:t>
            </a:r>
            <a:r>
              <a:rPr lang="en-US" dirty="0" smtClean="0">
                <a:solidFill>
                  <a:srgbClr val="FF0000"/>
                </a:solidFill>
              </a:rPr>
              <a:t>(G)</a:t>
            </a:r>
          </a:p>
        </p:txBody>
      </p:sp>
    </p:spTree>
    <p:extLst>
      <p:ext uri="{BB962C8B-B14F-4D97-AF65-F5344CB8AC3E}">
        <p14:creationId xmlns:p14="http://schemas.microsoft.com/office/powerpoint/2010/main" val="37627588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Structure of </a:t>
            </a:r>
            <a:r>
              <a:rPr lang="en-US" dirty="0"/>
              <a:t>g</a:t>
            </a:r>
            <a:r>
              <a:rPr lang="en-US" dirty="0" smtClean="0"/>
              <a:t>raphs with “large” </a:t>
            </a:r>
            <a:r>
              <a:rPr lang="en-US" dirty="0" err="1" smtClean="0"/>
              <a:t>treewidth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How large can a graph’s </a:t>
            </a:r>
            <a:r>
              <a:rPr lang="en-US" dirty="0" err="1" smtClean="0"/>
              <a:t>treewidth</a:t>
            </a:r>
            <a:r>
              <a:rPr lang="en-US" dirty="0" smtClean="0"/>
              <a:t> be?</a:t>
            </a:r>
          </a:p>
          <a:p>
            <a:pPr lvl="1"/>
            <a:r>
              <a:rPr lang="en-US" dirty="0" smtClean="0"/>
              <a:t>for specific classes of graphs, say planar graphs?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What can we say about a graph with “large” </a:t>
            </a:r>
            <a:r>
              <a:rPr lang="en-US" dirty="0" err="1" smtClean="0"/>
              <a:t>treewidth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14702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>
                <a:solidFill>
                  <a:srgbClr val="FF0000"/>
                </a:solidFill>
              </a:rPr>
              <a:t>tw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dirty="0" err="1" smtClean="0">
                <a:solidFill>
                  <a:srgbClr val="FF0000"/>
                </a:solidFill>
                <a:latin typeface="Calisto MT"/>
              </a:rPr>
              <a:t>K</a:t>
            </a:r>
            <a:r>
              <a:rPr lang="en-US" baseline="-25000" dirty="0" err="1" smtClean="0">
                <a:solidFill>
                  <a:srgbClr val="FF0000"/>
                </a:solidFill>
                <a:latin typeface="Calisto MT"/>
              </a:rPr>
              <a:t>n</a:t>
            </a:r>
            <a:r>
              <a:rPr lang="en-US" dirty="0" smtClean="0">
                <a:solidFill>
                  <a:srgbClr val="FF0000"/>
                </a:solidFill>
              </a:rPr>
              <a:t>) = n-1</a:t>
            </a:r>
            <a:r>
              <a:rPr lang="en-US" dirty="0" smtClean="0"/>
              <a:t> </a:t>
            </a:r>
          </a:p>
          <a:p>
            <a:endParaRPr lang="en-US" dirty="0"/>
          </a:p>
        </p:txBody>
      </p:sp>
      <p:grpSp>
        <p:nvGrpSpPr>
          <p:cNvPr id="20" name="Group 19"/>
          <p:cNvGrpSpPr/>
          <p:nvPr/>
        </p:nvGrpSpPr>
        <p:grpSpPr>
          <a:xfrm>
            <a:off x="3257057" y="2965027"/>
            <a:ext cx="1938528" cy="1950900"/>
            <a:chOff x="1373393" y="3488016"/>
            <a:chExt cx="1938528" cy="1950900"/>
          </a:xfrm>
        </p:grpSpPr>
        <p:cxnSp>
          <p:nvCxnSpPr>
            <p:cNvPr id="22" name="Straight Connector 21"/>
            <p:cNvCxnSpPr/>
            <p:nvPr/>
          </p:nvCxnSpPr>
          <p:spPr>
            <a:xfrm>
              <a:off x="2317820" y="3552024"/>
              <a:ext cx="922212" cy="692762"/>
            </a:xfrm>
            <a:prstGeom prst="line">
              <a:avLst/>
            </a:prstGeom>
            <a:ln>
              <a:solidFill>
                <a:schemeClr val="accent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flipV="1">
              <a:off x="1771904" y="4244786"/>
              <a:ext cx="1479527" cy="1130257"/>
            </a:xfrm>
            <a:prstGeom prst="line">
              <a:avLst/>
            </a:prstGeom>
            <a:ln>
              <a:solidFill>
                <a:schemeClr val="accent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>
              <a:endCxn id="42" idx="1"/>
            </p:cNvCxnSpPr>
            <p:nvPr/>
          </p:nvCxnSpPr>
          <p:spPr>
            <a:xfrm>
              <a:off x="1422635" y="4244787"/>
              <a:ext cx="1779558" cy="19128"/>
            </a:xfrm>
            <a:prstGeom prst="line">
              <a:avLst/>
            </a:prstGeom>
            <a:ln>
              <a:solidFill>
                <a:schemeClr val="accent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>
              <a:stCxn id="38" idx="0"/>
              <a:endCxn id="42" idx="0"/>
            </p:cNvCxnSpPr>
            <p:nvPr/>
          </p:nvCxnSpPr>
          <p:spPr>
            <a:xfrm flipV="1">
              <a:off x="2869367" y="4209051"/>
              <a:ext cx="387690" cy="1120137"/>
            </a:xfrm>
            <a:prstGeom prst="line">
              <a:avLst/>
            </a:prstGeom>
            <a:ln>
              <a:solidFill>
                <a:schemeClr val="accent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>
              <a:stCxn id="39" idx="3"/>
            </p:cNvCxnSpPr>
            <p:nvPr/>
          </p:nvCxnSpPr>
          <p:spPr>
            <a:xfrm>
              <a:off x="1483121" y="4263915"/>
              <a:ext cx="1419041" cy="1111128"/>
            </a:xfrm>
            <a:prstGeom prst="line">
              <a:avLst/>
            </a:prstGeom>
            <a:ln>
              <a:solidFill>
                <a:schemeClr val="accent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>
              <a:endCxn id="38" idx="0"/>
            </p:cNvCxnSpPr>
            <p:nvPr/>
          </p:nvCxnSpPr>
          <p:spPr>
            <a:xfrm>
              <a:off x="2337033" y="3546248"/>
              <a:ext cx="532334" cy="1782940"/>
            </a:xfrm>
            <a:prstGeom prst="line">
              <a:avLst/>
            </a:prstGeom>
            <a:ln>
              <a:solidFill>
                <a:schemeClr val="accent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>
              <a:endCxn id="37" idx="0"/>
            </p:cNvCxnSpPr>
            <p:nvPr/>
          </p:nvCxnSpPr>
          <p:spPr>
            <a:xfrm flipH="1">
              <a:off x="1750760" y="3546248"/>
              <a:ext cx="586276" cy="1782940"/>
            </a:xfrm>
            <a:prstGeom prst="line">
              <a:avLst/>
            </a:prstGeom>
            <a:ln>
              <a:solidFill>
                <a:schemeClr val="accent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flipV="1">
              <a:off x="1422633" y="3562149"/>
              <a:ext cx="906588" cy="692762"/>
            </a:xfrm>
            <a:prstGeom prst="line">
              <a:avLst/>
            </a:prstGeom>
            <a:ln>
              <a:solidFill>
                <a:schemeClr val="accent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>
              <a:stCxn id="39" idx="0"/>
              <a:endCxn id="37" idx="0"/>
            </p:cNvCxnSpPr>
            <p:nvPr/>
          </p:nvCxnSpPr>
          <p:spPr>
            <a:xfrm>
              <a:off x="1428257" y="4209051"/>
              <a:ext cx="322503" cy="1120137"/>
            </a:xfrm>
            <a:prstGeom prst="line">
              <a:avLst/>
            </a:prstGeom>
            <a:ln>
              <a:solidFill>
                <a:schemeClr val="accent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Rectangle 172"/>
            <p:cNvSpPr>
              <a:spLocks noChangeAspect="1" noChangeArrowheads="1"/>
            </p:cNvSpPr>
            <p:nvPr/>
          </p:nvSpPr>
          <p:spPr bwMode="auto">
            <a:xfrm>
              <a:off x="1695896" y="5329188"/>
              <a:ext cx="109728" cy="109728"/>
            </a:xfrm>
            <a:prstGeom prst="rect">
              <a:avLst/>
            </a:prstGeom>
            <a:solidFill>
              <a:schemeClr val="tx1"/>
            </a:solidFill>
            <a:ln w="19050">
              <a:noFill/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" name="Rectangle 172"/>
            <p:cNvSpPr>
              <a:spLocks noChangeAspect="1" noChangeArrowheads="1"/>
            </p:cNvSpPr>
            <p:nvPr/>
          </p:nvSpPr>
          <p:spPr bwMode="auto">
            <a:xfrm>
              <a:off x="2814503" y="5329188"/>
              <a:ext cx="109728" cy="109728"/>
            </a:xfrm>
            <a:prstGeom prst="rect">
              <a:avLst/>
            </a:prstGeom>
            <a:solidFill>
              <a:schemeClr val="tx1"/>
            </a:solidFill>
            <a:ln w="19050">
              <a:noFill/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" name="Rectangle 172"/>
            <p:cNvSpPr>
              <a:spLocks noChangeAspect="1" noChangeArrowheads="1"/>
            </p:cNvSpPr>
            <p:nvPr/>
          </p:nvSpPr>
          <p:spPr bwMode="auto">
            <a:xfrm>
              <a:off x="1373393" y="4209051"/>
              <a:ext cx="109728" cy="109728"/>
            </a:xfrm>
            <a:prstGeom prst="rect">
              <a:avLst/>
            </a:prstGeom>
            <a:solidFill>
              <a:schemeClr val="tx1"/>
            </a:solidFill>
            <a:ln w="19050">
              <a:noFill/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" name="Rectangle 172"/>
            <p:cNvSpPr>
              <a:spLocks noChangeAspect="1" noChangeArrowheads="1"/>
            </p:cNvSpPr>
            <p:nvPr/>
          </p:nvSpPr>
          <p:spPr bwMode="auto">
            <a:xfrm>
              <a:off x="2265213" y="3488016"/>
              <a:ext cx="109728" cy="109728"/>
            </a:xfrm>
            <a:prstGeom prst="rect">
              <a:avLst/>
            </a:prstGeom>
            <a:solidFill>
              <a:schemeClr val="tx1"/>
            </a:solidFill>
            <a:ln w="19050">
              <a:noFill/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" name="Rectangle 172"/>
            <p:cNvSpPr>
              <a:spLocks noChangeAspect="1" noChangeArrowheads="1"/>
            </p:cNvSpPr>
            <p:nvPr/>
          </p:nvSpPr>
          <p:spPr bwMode="auto">
            <a:xfrm>
              <a:off x="3202193" y="4209051"/>
              <a:ext cx="109728" cy="109728"/>
            </a:xfrm>
            <a:prstGeom prst="rect">
              <a:avLst/>
            </a:prstGeom>
            <a:solidFill>
              <a:schemeClr val="tx1"/>
            </a:solidFill>
            <a:ln w="19050">
              <a:noFill/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43" name="Straight Connector 42"/>
            <p:cNvCxnSpPr>
              <a:stCxn id="37" idx="3"/>
              <a:endCxn id="38" idx="1"/>
            </p:cNvCxnSpPr>
            <p:nvPr/>
          </p:nvCxnSpPr>
          <p:spPr>
            <a:xfrm>
              <a:off x="1805624" y="5384052"/>
              <a:ext cx="1008879" cy="0"/>
            </a:xfrm>
            <a:prstGeom prst="line">
              <a:avLst/>
            </a:prstGeom>
            <a:ln>
              <a:solidFill>
                <a:schemeClr val="accent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4361800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k x k </a:t>
            </a:r>
            <a:r>
              <a:rPr lang="en-US" dirty="0" smtClean="0"/>
              <a:t>grid: </a:t>
            </a:r>
            <a:r>
              <a:rPr lang="en-US" dirty="0" err="1" smtClean="0">
                <a:solidFill>
                  <a:srgbClr val="FF0000"/>
                </a:solidFill>
              </a:rPr>
              <a:t>tw</a:t>
            </a:r>
            <a:r>
              <a:rPr lang="en-US" dirty="0" smtClean="0">
                <a:solidFill>
                  <a:srgbClr val="FF0000"/>
                </a:solidFill>
              </a:rPr>
              <a:t>(G) = k-1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err="1" smtClean="0">
                <a:solidFill>
                  <a:srgbClr val="FF0000"/>
                </a:solidFill>
              </a:rPr>
              <a:t>tw</a:t>
            </a:r>
            <a:r>
              <a:rPr lang="en-US" dirty="0">
                <a:solidFill>
                  <a:srgbClr val="FF0000"/>
                </a:solidFill>
              </a:rPr>
              <a:t>(G) = </a:t>
            </a:r>
            <a:r>
              <a:rPr lang="en-US" dirty="0" smtClean="0">
                <a:solidFill>
                  <a:srgbClr val="FF0000"/>
                </a:solidFill>
              </a:rPr>
              <a:t>O(</a:t>
            </a:r>
            <a:r>
              <a:rPr lang="en-US" dirty="0" smtClean="0">
                <a:solidFill>
                  <a:srgbClr val="FF0000"/>
                </a:solidFill>
                <a:latin typeface="Calisto MT"/>
              </a:rPr>
              <a:t>n</a:t>
            </a:r>
            <a:r>
              <a:rPr lang="en-US" baseline="30000" dirty="0" smtClean="0">
                <a:solidFill>
                  <a:srgbClr val="FF0000"/>
                </a:solidFill>
                <a:latin typeface="Calisto MT"/>
              </a:rPr>
              <a:t>1</a:t>
            </a:r>
            <a:r>
              <a:rPr lang="en-US" baseline="30000" dirty="0" smtClean="0">
                <a:solidFill>
                  <a:srgbClr val="FF0000"/>
                </a:solidFill>
              </a:rPr>
              <a:t>/2</a:t>
            </a:r>
            <a:r>
              <a:rPr lang="en-US" dirty="0" smtClean="0">
                <a:solidFill>
                  <a:srgbClr val="FF0000"/>
                </a:solidFill>
              </a:rPr>
              <a:t>) 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for any planar </a:t>
            </a:r>
            <a:r>
              <a:rPr lang="en-US" dirty="0" smtClean="0">
                <a:solidFill>
                  <a:srgbClr val="FF0000"/>
                </a:solidFill>
              </a:rPr>
              <a:t>G</a:t>
            </a:r>
            <a:endParaRPr lang="en-US" dirty="0">
              <a:solidFill>
                <a:srgbClr val="FF0000"/>
              </a:solidFill>
            </a:endParaRPr>
          </a:p>
          <a:p>
            <a:endParaRPr lang="en-US" dirty="0"/>
          </a:p>
        </p:txBody>
      </p:sp>
      <p:grpSp>
        <p:nvGrpSpPr>
          <p:cNvPr id="113" name="Group 112"/>
          <p:cNvGrpSpPr>
            <a:grpSpLocks noChangeAspect="1"/>
          </p:cNvGrpSpPr>
          <p:nvPr/>
        </p:nvGrpSpPr>
        <p:grpSpPr>
          <a:xfrm>
            <a:off x="2908480" y="2858273"/>
            <a:ext cx="2547802" cy="2264203"/>
            <a:chOff x="2716838" y="2920430"/>
            <a:chExt cx="2902080" cy="2579046"/>
          </a:xfrm>
        </p:grpSpPr>
        <p:sp>
          <p:nvSpPr>
            <p:cNvPr id="114" name="Line 112"/>
            <p:cNvSpPr>
              <a:spLocks noChangeShapeType="1"/>
            </p:cNvSpPr>
            <p:nvPr/>
          </p:nvSpPr>
          <p:spPr bwMode="auto">
            <a:xfrm>
              <a:off x="2815318" y="3620050"/>
              <a:ext cx="274521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5" name="Line 112"/>
            <p:cNvSpPr>
              <a:spLocks noChangeShapeType="1"/>
            </p:cNvSpPr>
            <p:nvPr/>
          </p:nvSpPr>
          <p:spPr bwMode="auto">
            <a:xfrm>
              <a:off x="2815318" y="4845191"/>
              <a:ext cx="274521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6" name="Line 112"/>
            <p:cNvSpPr>
              <a:spLocks noChangeShapeType="1"/>
            </p:cNvSpPr>
            <p:nvPr/>
          </p:nvSpPr>
          <p:spPr bwMode="auto">
            <a:xfrm>
              <a:off x="2815318" y="4212963"/>
              <a:ext cx="274521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7" name="Line 112"/>
            <p:cNvSpPr>
              <a:spLocks noChangeShapeType="1"/>
            </p:cNvSpPr>
            <p:nvPr/>
          </p:nvSpPr>
          <p:spPr bwMode="auto">
            <a:xfrm>
              <a:off x="2775785" y="5453350"/>
              <a:ext cx="274521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8" name="Line 106"/>
            <p:cNvSpPr>
              <a:spLocks noChangeShapeType="1"/>
            </p:cNvSpPr>
            <p:nvPr/>
          </p:nvSpPr>
          <p:spPr bwMode="auto">
            <a:xfrm flipH="1">
              <a:off x="3500697" y="2954104"/>
              <a:ext cx="484" cy="25453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9" name="Line 106"/>
            <p:cNvSpPr>
              <a:spLocks noChangeShapeType="1"/>
            </p:cNvSpPr>
            <p:nvPr/>
          </p:nvSpPr>
          <p:spPr bwMode="auto">
            <a:xfrm flipH="1">
              <a:off x="4185744" y="2954104"/>
              <a:ext cx="484" cy="25453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0" name="Line 106"/>
            <p:cNvSpPr>
              <a:spLocks noChangeShapeType="1"/>
            </p:cNvSpPr>
            <p:nvPr/>
          </p:nvSpPr>
          <p:spPr bwMode="auto">
            <a:xfrm flipH="1">
              <a:off x="4870419" y="2920430"/>
              <a:ext cx="484" cy="25453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1" name="Line 106"/>
            <p:cNvSpPr>
              <a:spLocks noChangeShapeType="1"/>
            </p:cNvSpPr>
            <p:nvPr/>
          </p:nvSpPr>
          <p:spPr bwMode="auto">
            <a:xfrm flipH="1">
              <a:off x="5578949" y="2920430"/>
              <a:ext cx="484" cy="25453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2" name="Line 106"/>
            <p:cNvSpPr>
              <a:spLocks noChangeShapeType="1"/>
            </p:cNvSpPr>
            <p:nvPr/>
          </p:nvSpPr>
          <p:spPr bwMode="auto">
            <a:xfrm flipH="1">
              <a:off x="2768152" y="2920430"/>
              <a:ext cx="484" cy="25453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" name="Line 112"/>
            <p:cNvSpPr>
              <a:spLocks noChangeShapeType="1"/>
            </p:cNvSpPr>
            <p:nvPr/>
          </p:nvSpPr>
          <p:spPr bwMode="auto">
            <a:xfrm>
              <a:off x="2819399" y="2971800"/>
              <a:ext cx="274521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" name="Rectangle 173"/>
            <p:cNvSpPr>
              <a:spLocks noChangeAspect="1" noChangeArrowheads="1"/>
            </p:cNvSpPr>
            <p:nvPr/>
          </p:nvSpPr>
          <p:spPr bwMode="auto">
            <a:xfrm>
              <a:off x="3459026" y="2920430"/>
              <a:ext cx="98480" cy="9172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5" name="Rectangle 175"/>
            <p:cNvSpPr>
              <a:spLocks noChangeAspect="1" noChangeArrowheads="1"/>
            </p:cNvSpPr>
            <p:nvPr/>
          </p:nvSpPr>
          <p:spPr bwMode="auto">
            <a:xfrm>
              <a:off x="4148391" y="2920430"/>
              <a:ext cx="98480" cy="9172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6" name="Rectangle 178"/>
            <p:cNvSpPr>
              <a:spLocks noChangeAspect="1" noChangeArrowheads="1"/>
            </p:cNvSpPr>
            <p:nvPr/>
          </p:nvSpPr>
          <p:spPr bwMode="auto">
            <a:xfrm>
              <a:off x="4832627" y="2920430"/>
              <a:ext cx="98480" cy="9172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7" name="Rectangle 172"/>
            <p:cNvSpPr>
              <a:spLocks noChangeAspect="1" noChangeArrowheads="1"/>
            </p:cNvSpPr>
            <p:nvPr/>
          </p:nvSpPr>
          <p:spPr bwMode="auto">
            <a:xfrm>
              <a:off x="2735810" y="2920430"/>
              <a:ext cx="98480" cy="9172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8" name="Rectangle 173"/>
            <p:cNvSpPr>
              <a:spLocks noChangeAspect="1" noChangeArrowheads="1"/>
            </p:cNvSpPr>
            <p:nvPr/>
          </p:nvSpPr>
          <p:spPr bwMode="auto">
            <a:xfrm>
              <a:off x="3454396" y="3579418"/>
              <a:ext cx="98480" cy="9172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9" name="Rectangle 175"/>
            <p:cNvSpPr>
              <a:spLocks noChangeAspect="1" noChangeArrowheads="1"/>
            </p:cNvSpPr>
            <p:nvPr/>
          </p:nvSpPr>
          <p:spPr bwMode="auto">
            <a:xfrm>
              <a:off x="4143761" y="3579418"/>
              <a:ext cx="98480" cy="9172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0" name="Rectangle 178"/>
            <p:cNvSpPr>
              <a:spLocks noChangeAspect="1" noChangeArrowheads="1"/>
            </p:cNvSpPr>
            <p:nvPr/>
          </p:nvSpPr>
          <p:spPr bwMode="auto">
            <a:xfrm>
              <a:off x="4827997" y="3579418"/>
              <a:ext cx="98480" cy="9172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1" name="Rectangle 172"/>
            <p:cNvSpPr>
              <a:spLocks noChangeAspect="1" noChangeArrowheads="1"/>
            </p:cNvSpPr>
            <p:nvPr/>
          </p:nvSpPr>
          <p:spPr bwMode="auto">
            <a:xfrm>
              <a:off x="2731180" y="3579418"/>
              <a:ext cx="98480" cy="9172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2" name="Rectangle 173"/>
            <p:cNvSpPr>
              <a:spLocks noChangeAspect="1" noChangeArrowheads="1"/>
            </p:cNvSpPr>
            <p:nvPr/>
          </p:nvSpPr>
          <p:spPr bwMode="auto">
            <a:xfrm>
              <a:off x="3459026" y="4156164"/>
              <a:ext cx="98480" cy="9172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" name="Rectangle 175"/>
            <p:cNvSpPr>
              <a:spLocks noChangeAspect="1" noChangeArrowheads="1"/>
            </p:cNvSpPr>
            <p:nvPr/>
          </p:nvSpPr>
          <p:spPr bwMode="auto">
            <a:xfrm>
              <a:off x="4148391" y="4156164"/>
              <a:ext cx="98480" cy="9172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4" name="Rectangle 178"/>
            <p:cNvSpPr>
              <a:spLocks noChangeAspect="1" noChangeArrowheads="1"/>
            </p:cNvSpPr>
            <p:nvPr/>
          </p:nvSpPr>
          <p:spPr bwMode="auto">
            <a:xfrm>
              <a:off x="4832627" y="4156164"/>
              <a:ext cx="98480" cy="9172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5" name="Rectangle 172"/>
            <p:cNvSpPr>
              <a:spLocks noChangeAspect="1" noChangeArrowheads="1"/>
            </p:cNvSpPr>
            <p:nvPr/>
          </p:nvSpPr>
          <p:spPr bwMode="auto">
            <a:xfrm>
              <a:off x="2735810" y="4156164"/>
              <a:ext cx="98480" cy="9172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6" name="Rectangle 173"/>
            <p:cNvSpPr>
              <a:spLocks noChangeAspect="1" noChangeArrowheads="1"/>
            </p:cNvSpPr>
            <p:nvPr/>
          </p:nvSpPr>
          <p:spPr bwMode="auto">
            <a:xfrm>
              <a:off x="3450315" y="4795922"/>
              <a:ext cx="98480" cy="9172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7" name="Rectangle 175"/>
            <p:cNvSpPr>
              <a:spLocks noChangeAspect="1" noChangeArrowheads="1"/>
            </p:cNvSpPr>
            <p:nvPr/>
          </p:nvSpPr>
          <p:spPr bwMode="auto">
            <a:xfrm>
              <a:off x="4139680" y="4795922"/>
              <a:ext cx="98480" cy="9172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8" name="Rectangle 178"/>
            <p:cNvSpPr>
              <a:spLocks noChangeAspect="1" noChangeArrowheads="1"/>
            </p:cNvSpPr>
            <p:nvPr/>
          </p:nvSpPr>
          <p:spPr bwMode="auto">
            <a:xfrm>
              <a:off x="4823916" y="4795922"/>
              <a:ext cx="98480" cy="9172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9" name="Rectangle 172"/>
            <p:cNvSpPr>
              <a:spLocks noChangeAspect="1" noChangeArrowheads="1"/>
            </p:cNvSpPr>
            <p:nvPr/>
          </p:nvSpPr>
          <p:spPr bwMode="auto">
            <a:xfrm>
              <a:off x="2727099" y="4795922"/>
              <a:ext cx="98480" cy="9172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0" name="Rectangle 178"/>
            <p:cNvSpPr>
              <a:spLocks noChangeAspect="1" noChangeArrowheads="1"/>
            </p:cNvSpPr>
            <p:nvPr/>
          </p:nvSpPr>
          <p:spPr bwMode="auto">
            <a:xfrm>
              <a:off x="5520438" y="2920430"/>
              <a:ext cx="98480" cy="9172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1" name="Rectangle 178"/>
            <p:cNvSpPr>
              <a:spLocks noChangeAspect="1" noChangeArrowheads="1"/>
            </p:cNvSpPr>
            <p:nvPr/>
          </p:nvSpPr>
          <p:spPr bwMode="auto">
            <a:xfrm>
              <a:off x="5515808" y="3579418"/>
              <a:ext cx="98480" cy="9172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2" name="Rectangle 178"/>
            <p:cNvSpPr>
              <a:spLocks noChangeAspect="1" noChangeArrowheads="1"/>
            </p:cNvSpPr>
            <p:nvPr/>
          </p:nvSpPr>
          <p:spPr bwMode="auto">
            <a:xfrm>
              <a:off x="5520438" y="4156164"/>
              <a:ext cx="98480" cy="9172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" name="Rectangle 178"/>
            <p:cNvSpPr>
              <a:spLocks noChangeAspect="1" noChangeArrowheads="1"/>
            </p:cNvSpPr>
            <p:nvPr/>
          </p:nvSpPr>
          <p:spPr bwMode="auto">
            <a:xfrm>
              <a:off x="5511727" y="4795922"/>
              <a:ext cx="98480" cy="9172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" name="Rectangle 173"/>
            <p:cNvSpPr>
              <a:spLocks noChangeAspect="1" noChangeArrowheads="1"/>
            </p:cNvSpPr>
            <p:nvPr/>
          </p:nvSpPr>
          <p:spPr bwMode="auto">
            <a:xfrm>
              <a:off x="3440054" y="5407756"/>
              <a:ext cx="98480" cy="9172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5" name="Rectangle 175"/>
            <p:cNvSpPr>
              <a:spLocks noChangeAspect="1" noChangeArrowheads="1"/>
            </p:cNvSpPr>
            <p:nvPr/>
          </p:nvSpPr>
          <p:spPr bwMode="auto">
            <a:xfrm>
              <a:off x="4129419" y="5407756"/>
              <a:ext cx="98480" cy="9172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6" name="Rectangle 178"/>
            <p:cNvSpPr>
              <a:spLocks noChangeAspect="1" noChangeArrowheads="1"/>
            </p:cNvSpPr>
            <p:nvPr/>
          </p:nvSpPr>
          <p:spPr bwMode="auto">
            <a:xfrm>
              <a:off x="4813655" y="5407756"/>
              <a:ext cx="98480" cy="9172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7" name="Rectangle 172"/>
            <p:cNvSpPr>
              <a:spLocks noChangeAspect="1" noChangeArrowheads="1"/>
            </p:cNvSpPr>
            <p:nvPr/>
          </p:nvSpPr>
          <p:spPr bwMode="auto">
            <a:xfrm>
              <a:off x="2716838" y="5407756"/>
              <a:ext cx="98480" cy="9172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8" name="Rectangle 178"/>
            <p:cNvSpPr>
              <a:spLocks noChangeAspect="1" noChangeArrowheads="1"/>
            </p:cNvSpPr>
            <p:nvPr/>
          </p:nvSpPr>
          <p:spPr bwMode="auto">
            <a:xfrm>
              <a:off x="5501466" y="5407756"/>
              <a:ext cx="98480" cy="9172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5213321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k x k </a:t>
            </a:r>
            <a:r>
              <a:rPr lang="en-US" dirty="0" smtClean="0"/>
              <a:t>wall: </a:t>
            </a:r>
            <a:r>
              <a:rPr lang="en-US" dirty="0" err="1" smtClean="0">
                <a:solidFill>
                  <a:srgbClr val="FF0000"/>
                </a:solidFill>
              </a:rPr>
              <a:t>tw</a:t>
            </a:r>
            <a:r>
              <a:rPr lang="en-US" dirty="0" smtClean="0">
                <a:solidFill>
                  <a:srgbClr val="FF0000"/>
                </a:solidFill>
              </a:rPr>
              <a:t>(G) = </a:t>
            </a:r>
            <a:r>
              <a:rPr lang="en-US" dirty="0" smtClean="0">
                <a:solidFill>
                  <a:srgbClr val="FF0000"/>
                </a:solidFill>
                <a:latin typeface="cmmi10"/>
                <a:ea typeface="cmmi10"/>
                <a:cs typeface="cmmi10"/>
              </a:rPr>
              <a:t>£</a:t>
            </a:r>
            <a:r>
              <a:rPr lang="en-US" dirty="0" smtClean="0">
                <a:solidFill>
                  <a:srgbClr val="FF0000"/>
                </a:solidFill>
              </a:rPr>
              <a:t>(k)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grpSp>
        <p:nvGrpSpPr>
          <p:cNvPr id="45" name="Group 44"/>
          <p:cNvGrpSpPr>
            <a:grpSpLocks noChangeAspect="1"/>
          </p:cNvGrpSpPr>
          <p:nvPr/>
        </p:nvGrpSpPr>
        <p:grpSpPr>
          <a:xfrm>
            <a:off x="2866609" y="3010769"/>
            <a:ext cx="2608558" cy="2318196"/>
            <a:chOff x="2597196" y="2928326"/>
            <a:chExt cx="2902080" cy="2579046"/>
          </a:xfrm>
        </p:grpSpPr>
        <p:sp>
          <p:nvSpPr>
            <p:cNvPr id="293" name="Line 106"/>
            <p:cNvSpPr>
              <a:spLocks noChangeShapeType="1"/>
            </p:cNvSpPr>
            <p:nvPr/>
          </p:nvSpPr>
          <p:spPr bwMode="auto">
            <a:xfrm flipH="1">
              <a:off x="4753202" y="2979696"/>
              <a:ext cx="0" cy="65021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4" name="Line 106"/>
            <p:cNvSpPr>
              <a:spLocks noChangeShapeType="1"/>
            </p:cNvSpPr>
            <p:nvPr/>
          </p:nvSpPr>
          <p:spPr bwMode="auto">
            <a:xfrm flipH="1">
              <a:off x="4068966" y="3627946"/>
              <a:ext cx="0" cy="65021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5" name="Line 106"/>
            <p:cNvSpPr>
              <a:spLocks noChangeShapeType="1"/>
            </p:cNvSpPr>
            <p:nvPr/>
          </p:nvSpPr>
          <p:spPr bwMode="auto">
            <a:xfrm flipH="1">
              <a:off x="2656143" y="3605562"/>
              <a:ext cx="0" cy="65021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6" name="Line 106"/>
            <p:cNvSpPr>
              <a:spLocks noChangeShapeType="1"/>
            </p:cNvSpPr>
            <p:nvPr/>
          </p:nvSpPr>
          <p:spPr bwMode="auto">
            <a:xfrm flipH="1">
              <a:off x="5443750" y="3605562"/>
              <a:ext cx="0" cy="65021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8" name="Line 106"/>
            <p:cNvSpPr>
              <a:spLocks noChangeShapeType="1"/>
            </p:cNvSpPr>
            <p:nvPr/>
          </p:nvSpPr>
          <p:spPr bwMode="auto">
            <a:xfrm flipH="1">
              <a:off x="4761024" y="4202869"/>
              <a:ext cx="0" cy="65021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9" name="Line 106"/>
            <p:cNvSpPr>
              <a:spLocks noChangeShapeType="1"/>
            </p:cNvSpPr>
            <p:nvPr/>
          </p:nvSpPr>
          <p:spPr bwMode="auto">
            <a:xfrm flipH="1">
              <a:off x="2656143" y="4853087"/>
              <a:ext cx="0" cy="65021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0" name="Line 106"/>
            <p:cNvSpPr>
              <a:spLocks noChangeShapeType="1"/>
            </p:cNvSpPr>
            <p:nvPr/>
          </p:nvSpPr>
          <p:spPr bwMode="auto">
            <a:xfrm flipH="1">
              <a:off x="4068966" y="4857154"/>
              <a:ext cx="0" cy="65021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1" name="Line 106"/>
            <p:cNvSpPr>
              <a:spLocks noChangeShapeType="1"/>
            </p:cNvSpPr>
            <p:nvPr/>
          </p:nvSpPr>
          <p:spPr bwMode="auto">
            <a:xfrm flipH="1">
              <a:off x="5447831" y="4811028"/>
              <a:ext cx="0" cy="65021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8" name="Line 112"/>
            <p:cNvSpPr>
              <a:spLocks noChangeShapeType="1"/>
            </p:cNvSpPr>
            <p:nvPr/>
          </p:nvSpPr>
          <p:spPr bwMode="auto">
            <a:xfrm>
              <a:off x="2695676" y="3627946"/>
              <a:ext cx="274521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9" name="Line 112"/>
            <p:cNvSpPr>
              <a:spLocks noChangeShapeType="1"/>
            </p:cNvSpPr>
            <p:nvPr/>
          </p:nvSpPr>
          <p:spPr bwMode="auto">
            <a:xfrm>
              <a:off x="2695676" y="4853087"/>
              <a:ext cx="274521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0" name="Line 112"/>
            <p:cNvSpPr>
              <a:spLocks noChangeShapeType="1"/>
            </p:cNvSpPr>
            <p:nvPr/>
          </p:nvSpPr>
          <p:spPr bwMode="auto">
            <a:xfrm>
              <a:off x="2695676" y="4220859"/>
              <a:ext cx="274521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1" name="Line 112"/>
            <p:cNvSpPr>
              <a:spLocks noChangeShapeType="1"/>
            </p:cNvSpPr>
            <p:nvPr/>
          </p:nvSpPr>
          <p:spPr bwMode="auto">
            <a:xfrm>
              <a:off x="2656143" y="5461246"/>
              <a:ext cx="274521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" name="Line 106"/>
            <p:cNvSpPr>
              <a:spLocks noChangeShapeType="1"/>
            </p:cNvSpPr>
            <p:nvPr/>
          </p:nvSpPr>
          <p:spPr bwMode="auto">
            <a:xfrm flipH="1">
              <a:off x="3386662" y="2937096"/>
              <a:ext cx="0" cy="65021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7" name="Line 112"/>
            <p:cNvSpPr>
              <a:spLocks noChangeShapeType="1"/>
            </p:cNvSpPr>
            <p:nvPr/>
          </p:nvSpPr>
          <p:spPr bwMode="auto">
            <a:xfrm>
              <a:off x="2699757" y="2979696"/>
              <a:ext cx="274521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8" name="Rectangle 173"/>
            <p:cNvSpPr>
              <a:spLocks noChangeAspect="1" noChangeArrowheads="1"/>
            </p:cNvSpPr>
            <p:nvPr/>
          </p:nvSpPr>
          <p:spPr bwMode="auto">
            <a:xfrm>
              <a:off x="3339384" y="2928326"/>
              <a:ext cx="98480" cy="9172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9" name="Rectangle 175"/>
            <p:cNvSpPr>
              <a:spLocks noChangeAspect="1" noChangeArrowheads="1"/>
            </p:cNvSpPr>
            <p:nvPr/>
          </p:nvSpPr>
          <p:spPr bwMode="auto">
            <a:xfrm>
              <a:off x="4028749" y="2928326"/>
              <a:ext cx="98480" cy="9172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0" name="Rectangle 178"/>
            <p:cNvSpPr>
              <a:spLocks noChangeAspect="1" noChangeArrowheads="1"/>
            </p:cNvSpPr>
            <p:nvPr/>
          </p:nvSpPr>
          <p:spPr bwMode="auto">
            <a:xfrm>
              <a:off x="4712985" y="2928326"/>
              <a:ext cx="98480" cy="9172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1" name="Rectangle 172"/>
            <p:cNvSpPr>
              <a:spLocks noChangeAspect="1" noChangeArrowheads="1"/>
            </p:cNvSpPr>
            <p:nvPr/>
          </p:nvSpPr>
          <p:spPr bwMode="auto">
            <a:xfrm>
              <a:off x="2616168" y="2928326"/>
              <a:ext cx="98480" cy="9172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2" name="Rectangle 173"/>
            <p:cNvSpPr>
              <a:spLocks noChangeAspect="1" noChangeArrowheads="1"/>
            </p:cNvSpPr>
            <p:nvPr/>
          </p:nvSpPr>
          <p:spPr bwMode="auto">
            <a:xfrm>
              <a:off x="3334754" y="3587314"/>
              <a:ext cx="98480" cy="9172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3" name="Rectangle 175"/>
            <p:cNvSpPr>
              <a:spLocks noChangeAspect="1" noChangeArrowheads="1"/>
            </p:cNvSpPr>
            <p:nvPr/>
          </p:nvSpPr>
          <p:spPr bwMode="auto">
            <a:xfrm>
              <a:off x="4024119" y="3587314"/>
              <a:ext cx="98480" cy="9172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4" name="Rectangle 178"/>
            <p:cNvSpPr>
              <a:spLocks noChangeAspect="1" noChangeArrowheads="1"/>
            </p:cNvSpPr>
            <p:nvPr/>
          </p:nvSpPr>
          <p:spPr bwMode="auto">
            <a:xfrm>
              <a:off x="4708355" y="3587314"/>
              <a:ext cx="98480" cy="9172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5" name="Rectangle 172"/>
            <p:cNvSpPr>
              <a:spLocks noChangeAspect="1" noChangeArrowheads="1"/>
            </p:cNvSpPr>
            <p:nvPr/>
          </p:nvSpPr>
          <p:spPr bwMode="auto">
            <a:xfrm>
              <a:off x="2611538" y="3587314"/>
              <a:ext cx="98480" cy="9172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" name="Rectangle 173"/>
            <p:cNvSpPr>
              <a:spLocks noChangeAspect="1" noChangeArrowheads="1"/>
            </p:cNvSpPr>
            <p:nvPr/>
          </p:nvSpPr>
          <p:spPr bwMode="auto">
            <a:xfrm>
              <a:off x="3339384" y="4164060"/>
              <a:ext cx="98480" cy="9172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" name="Rectangle 175"/>
            <p:cNvSpPr>
              <a:spLocks noChangeAspect="1" noChangeArrowheads="1"/>
            </p:cNvSpPr>
            <p:nvPr/>
          </p:nvSpPr>
          <p:spPr bwMode="auto">
            <a:xfrm>
              <a:off x="4028749" y="4164060"/>
              <a:ext cx="98480" cy="9172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8" name="Rectangle 178"/>
            <p:cNvSpPr>
              <a:spLocks noChangeAspect="1" noChangeArrowheads="1"/>
            </p:cNvSpPr>
            <p:nvPr/>
          </p:nvSpPr>
          <p:spPr bwMode="auto">
            <a:xfrm>
              <a:off x="4712985" y="4164060"/>
              <a:ext cx="98480" cy="9172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9" name="Rectangle 172"/>
            <p:cNvSpPr>
              <a:spLocks noChangeAspect="1" noChangeArrowheads="1"/>
            </p:cNvSpPr>
            <p:nvPr/>
          </p:nvSpPr>
          <p:spPr bwMode="auto">
            <a:xfrm>
              <a:off x="2616168" y="4164060"/>
              <a:ext cx="98480" cy="9172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0" name="Rectangle 173"/>
            <p:cNvSpPr>
              <a:spLocks noChangeAspect="1" noChangeArrowheads="1"/>
            </p:cNvSpPr>
            <p:nvPr/>
          </p:nvSpPr>
          <p:spPr bwMode="auto">
            <a:xfrm>
              <a:off x="3330673" y="4803818"/>
              <a:ext cx="98480" cy="9172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1" name="Rectangle 175"/>
            <p:cNvSpPr>
              <a:spLocks noChangeAspect="1" noChangeArrowheads="1"/>
            </p:cNvSpPr>
            <p:nvPr/>
          </p:nvSpPr>
          <p:spPr bwMode="auto">
            <a:xfrm>
              <a:off x="4020038" y="4803818"/>
              <a:ext cx="98480" cy="9172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2" name="Rectangle 178"/>
            <p:cNvSpPr>
              <a:spLocks noChangeAspect="1" noChangeArrowheads="1"/>
            </p:cNvSpPr>
            <p:nvPr/>
          </p:nvSpPr>
          <p:spPr bwMode="auto">
            <a:xfrm>
              <a:off x="4704274" y="4803818"/>
              <a:ext cx="98480" cy="9172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3" name="Rectangle 172"/>
            <p:cNvSpPr>
              <a:spLocks noChangeAspect="1" noChangeArrowheads="1"/>
            </p:cNvSpPr>
            <p:nvPr/>
          </p:nvSpPr>
          <p:spPr bwMode="auto">
            <a:xfrm>
              <a:off x="2607457" y="4803818"/>
              <a:ext cx="98480" cy="9172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4" name="Rectangle 178"/>
            <p:cNvSpPr>
              <a:spLocks noChangeAspect="1" noChangeArrowheads="1"/>
            </p:cNvSpPr>
            <p:nvPr/>
          </p:nvSpPr>
          <p:spPr bwMode="auto">
            <a:xfrm>
              <a:off x="5400796" y="2928326"/>
              <a:ext cx="98480" cy="9172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5" name="Rectangle 178"/>
            <p:cNvSpPr>
              <a:spLocks noChangeAspect="1" noChangeArrowheads="1"/>
            </p:cNvSpPr>
            <p:nvPr/>
          </p:nvSpPr>
          <p:spPr bwMode="auto">
            <a:xfrm>
              <a:off x="5396166" y="3587314"/>
              <a:ext cx="98480" cy="9172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" name="Rectangle 178"/>
            <p:cNvSpPr>
              <a:spLocks noChangeAspect="1" noChangeArrowheads="1"/>
            </p:cNvSpPr>
            <p:nvPr/>
          </p:nvSpPr>
          <p:spPr bwMode="auto">
            <a:xfrm>
              <a:off x="5400796" y="4164060"/>
              <a:ext cx="98480" cy="9172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" name="Rectangle 178"/>
            <p:cNvSpPr>
              <a:spLocks noChangeAspect="1" noChangeArrowheads="1"/>
            </p:cNvSpPr>
            <p:nvPr/>
          </p:nvSpPr>
          <p:spPr bwMode="auto">
            <a:xfrm>
              <a:off x="5392085" y="4803818"/>
              <a:ext cx="98480" cy="9172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8" name="Rectangle 173"/>
            <p:cNvSpPr>
              <a:spLocks noChangeAspect="1" noChangeArrowheads="1"/>
            </p:cNvSpPr>
            <p:nvPr/>
          </p:nvSpPr>
          <p:spPr bwMode="auto">
            <a:xfrm>
              <a:off x="3320412" y="5415652"/>
              <a:ext cx="98480" cy="9172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9" name="Rectangle 175"/>
            <p:cNvSpPr>
              <a:spLocks noChangeAspect="1" noChangeArrowheads="1"/>
            </p:cNvSpPr>
            <p:nvPr/>
          </p:nvSpPr>
          <p:spPr bwMode="auto">
            <a:xfrm>
              <a:off x="4009777" y="5415652"/>
              <a:ext cx="98480" cy="9172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0" name="Rectangle 178"/>
            <p:cNvSpPr>
              <a:spLocks noChangeAspect="1" noChangeArrowheads="1"/>
            </p:cNvSpPr>
            <p:nvPr/>
          </p:nvSpPr>
          <p:spPr bwMode="auto">
            <a:xfrm>
              <a:off x="4694013" y="5415652"/>
              <a:ext cx="98480" cy="9172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1" name="Rectangle 172"/>
            <p:cNvSpPr>
              <a:spLocks noChangeAspect="1" noChangeArrowheads="1"/>
            </p:cNvSpPr>
            <p:nvPr/>
          </p:nvSpPr>
          <p:spPr bwMode="auto">
            <a:xfrm>
              <a:off x="2597196" y="5415652"/>
              <a:ext cx="98480" cy="9172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2" name="Rectangle 178"/>
            <p:cNvSpPr>
              <a:spLocks noChangeAspect="1" noChangeArrowheads="1"/>
            </p:cNvSpPr>
            <p:nvPr/>
          </p:nvSpPr>
          <p:spPr bwMode="auto">
            <a:xfrm>
              <a:off x="5381824" y="5415652"/>
              <a:ext cx="98480" cy="9172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" name="Line 106"/>
            <p:cNvSpPr>
              <a:spLocks noChangeShapeType="1"/>
            </p:cNvSpPr>
            <p:nvPr/>
          </p:nvSpPr>
          <p:spPr bwMode="auto">
            <a:xfrm flipH="1">
              <a:off x="3386662" y="4202869"/>
              <a:ext cx="0" cy="65021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2256857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0112" y="2147712"/>
            <a:ext cx="7345363" cy="393192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Constant degree expander: </a:t>
            </a:r>
            <a:r>
              <a:rPr lang="en-US" dirty="0" err="1" smtClean="0">
                <a:solidFill>
                  <a:srgbClr val="FF0000"/>
                </a:solidFill>
              </a:rPr>
              <a:t>tw</a:t>
            </a:r>
            <a:r>
              <a:rPr lang="en-US" dirty="0" smtClean="0">
                <a:solidFill>
                  <a:srgbClr val="FF0000"/>
                </a:solidFill>
              </a:rPr>
              <a:t>(G) = </a:t>
            </a:r>
            <a:r>
              <a:rPr lang="en-US" dirty="0" smtClean="0">
                <a:solidFill>
                  <a:srgbClr val="FF0000"/>
                </a:solidFill>
                <a:latin typeface="cmmi10"/>
                <a:ea typeface="cmmi10"/>
                <a:cs typeface="cmmi10"/>
              </a:rPr>
              <a:t>£</a:t>
            </a:r>
            <a:r>
              <a:rPr lang="en-US" dirty="0" smtClean="0">
                <a:solidFill>
                  <a:srgbClr val="FF0000"/>
                </a:solidFill>
              </a:rPr>
              <a:t>(n)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|</a:t>
            </a:r>
            <a:r>
              <a:rPr lang="en-US" dirty="0" smtClean="0">
                <a:solidFill>
                  <a:srgbClr val="FF0000"/>
                </a:solidFill>
                <a:latin typeface="cmmi10"/>
                <a:ea typeface="cmmi10"/>
                <a:cs typeface="cmmi10"/>
              </a:rPr>
              <a:t>±</a:t>
            </a:r>
            <a:r>
              <a:rPr lang="en-US" dirty="0">
                <a:solidFill>
                  <a:srgbClr val="FF0000"/>
                </a:solidFill>
              </a:rPr>
              <a:t>(S</a:t>
            </a:r>
            <a:r>
              <a:rPr lang="en-US" dirty="0" smtClean="0">
                <a:solidFill>
                  <a:srgbClr val="FF0000"/>
                </a:solidFill>
              </a:rPr>
              <a:t>)| </a:t>
            </a:r>
            <a:r>
              <a:rPr lang="en-US" dirty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¸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  <a:latin typeface="cmmi10"/>
                <a:ea typeface="cmmi10"/>
                <a:cs typeface="cmmi10"/>
              </a:rPr>
              <a:t>®</a:t>
            </a:r>
            <a:r>
              <a:rPr lang="en-US" dirty="0">
                <a:solidFill>
                  <a:srgbClr val="FF0000"/>
                </a:solidFill>
              </a:rPr>
              <a:t> |S| </a:t>
            </a:r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for all </a:t>
            </a:r>
            <a:r>
              <a:rPr lang="en-US" dirty="0">
                <a:solidFill>
                  <a:srgbClr val="FF0000"/>
                </a:solidFill>
              </a:rPr>
              <a:t>|S|</a:t>
            </a:r>
            <a:r>
              <a:rPr lang="en-US" dirty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·</a:t>
            </a:r>
            <a:r>
              <a:rPr lang="en-US" dirty="0">
                <a:solidFill>
                  <a:srgbClr val="FF0000"/>
                </a:solidFill>
              </a:rPr>
              <a:t> n/2</a:t>
            </a:r>
          </a:p>
          <a:p>
            <a:pPr marL="0" indent="0">
              <a:buNone/>
            </a:pPr>
            <a:r>
              <a:rPr lang="en-US" dirty="0" smtClean="0"/>
              <a:t>and max degree </a:t>
            </a:r>
            <a:r>
              <a:rPr lang="en-US" dirty="0" smtClean="0">
                <a:solidFill>
                  <a:srgbClr val="FF0000"/>
                </a:solidFill>
                <a:latin typeface="cmmi10"/>
                <a:ea typeface="cmmi10"/>
                <a:cs typeface="cmmi10"/>
              </a:rPr>
              <a:t>¢</a:t>
            </a:r>
            <a:r>
              <a:rPr lang="en-US" dirty="0" smtClean="0">
                <a:solidFill>
                  <a:srgbClr val="FF0000"/>
                </a:solidFill>
              </a:rPr>
              <a:t> = O(1)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Recall </a:t>
            </a:r>
            <a:r>
              <a:rPr lang="en-US" dirty="0" err="1" smtClean="0"/>
              <a:t>treewidth</a:t>
            </a:r>
            <a:r>
              <a:rPr lang="en-US" dirty="0" smtClean="0"/>
              <a:t> of complete graph = </a:t>
            </a:r>
            <a:r>
              <a:rPr lang="en-US" dirty="0" smtClean="0">
                <a:solidFill>
                  <a:srgbClr val="FF0000"/>
                </a:solidFill>
              </a:rPr>
              <a:t>n-1</a:t>
            </a: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35772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Recent Progress on Disjoint Paths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008000"/>
                </a:solidFill>
              </a:rPr>
              <a:t>[Chuzhoy’11] </a:t>
            </a:r>
            <a:r>
              <a:rPr lang="en-US" dirty="0" smtClean="0"/>
              <a:t>“Routing in Undirected Graphs with Constant Congestion”</a:t>
            </a:r>
            <a:endParaRPr lang="en-US" dirty="0"/>
          </a:p>
          <a:p>
            <a:pPr marL="0" indent="0">
              <a:buNone/>
            </a:pPr>
            <a:r>
              <a:rPr lang="en-US" dirty="0" smtClean="0">
                <a:solidFill>
                  <a:srgbClr val="008000"/>
                </a:solidFill>
              </a:rPr>
              <a:t>[Chuzhoy-Li’12] </a:t>
            </a:r>
            <a:r>
              <a:rPr lang="en-US" dirty="0" smtClean="0"/>
              <a:t>“A </a:t>
            </a:r>
            <a:r>
              <a:rPr lang="en-US" dirty="0" err="1" smtClean="0"/>
              <a:t>Polylogarithmic</a:t>
            </a:r>
            <a:r>
              <a:rPr lang="en-US" dirty="0" smtClean="0"/>
              <a:t> Approximation for Edge-Disjoint Paths with Congestion 2”</a:t>
            </a:r>
            <a:endParaRPr lang="en-US" dirty="0"/>
          </a:p>
          <a:p>
            <a:pPr marL="0" indent="0">
              <a:buNone/>
            </a:pPr>
            <a:r>
              <a:rPr lang="en-US" dirty="0" smtClean="0">
                <a:solidFill>
                  <a:srgbClr val="008000"/>
                </a:solidFill>
              </a:rPr>
              <a:t>[C-Ene’13] “</a:t>
            </a:r>
            <a:r>
              <a:rPr lang="en-US" dirty="0" err="1" smtClean="0"/>
              <a:t>Polylogarithmic</a:t>
            </a:r>
            <a:r>
              <a:rPr lang="en-US" dirty="0" smtClean="0"/>
              <a:t> </a:t>
            </a:r>
            <a:r>
              <a:rPr lang="en-US" dirty="0"/>
              <a:t>Approximation for Maximum Node Disjoint Paths with Constant </a:t>
            </a:r>
            <a:r>
              <a:rPr lang="en-US" dirty="0" smtClean="0"/>
              <a:t>Congestion”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893487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 Minors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H</a:t>
            </a:r>
            <a:r>
              <a:rPr lang="en-US" dirty="0" smtClean="0"/>
              <a:t> is a minor of </a:t>
            </a:r>
            <a:r>
              <a:rPr lang="en-US" dirty="0" smtClean="0">
                <a:solidFill>
                  <a:srgbClr val="FF0000"/>
                </a:solidFill>
              </a:rPr>
              <a:t>G</a:t>
            </a:r>
            <a:r>
              <a:rPr lang="en-US" dirty="0" smtClean="0"/>
              <a:t> if it is obtained from </a:t>
            </a:r>
            <a:r>
              <a:rPr lang="en-US" dirty="0" smtClean="0">
                <a:solidFill>
                  <a:srgbClr val="FF0000"/>
                </a:solidFill>
              </a:rPr>
              <a:t>G</a:t>
            </a:r>
            <a:r>
              <a:rPr lang="en-US" dirty="0" smtClean="0"/>
              <a:t> by </a:t>
            </a:r>
          </a:p>
          <a:p>
            <a:r>
              <a:rPr lang="en-US" dirty="0" smtClean="0"/>
              <a:t>edge and vertex deletions</a:t>
            </a:r>
          </a:p>
          <a:p>
            <a:r>
              <a:rPr lang="en-US" dirty="0" smtClean="0"/>
              <a:t>edge contractions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G</a:t>
            </a:r>
            <a:r>
              <a:rPr lang="en-US" dirty="0" smtClean="0"/>
              <a:t> is minor closed family of graphs if for each </a:t>
            </a:r>
            <a:r>
              <a:rPr lang="en-US" dirty="0" smtClean="0">
                <a:solidFill>
                  <a:srgbClr val="FF0000"/>
                </a:solidFill>
              </a:rPr>
              <a:t>G </a:t>
            </a:r>
            <a:r>
              <a:rPr lang="en-US" dirty="0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2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G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all minors of </a:t>
            </a:r>
            <a:r>
              <a:rPr lang="en-US" dirty="0" smtClean="0">
                <a:solidFill>
                  <a:srgbClr val="FF0000"/>
                </a:solidFill>
              </a:rPr>
              <a:t>G</a:t>
            </a:r>
            <a:r>
              <a:rPr lang="en-US" dirty="0" smtClean="0"/>
              <a:t> are also in </a:t>
            </a:r>
            <a:r>
              <a:rPr lang="en-US" dirty="0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G </a:t>
            </a:r>
            <a:r>
              <a:rPr lang="en-US" dirty="0" smtClean="0"/>
              <a:t>n</a:t>
            </a:r>
          </a:p>
          <a:p>
            <a:pPr marL="0" indent="0">
              <a:buNone/>
            </a:pPr>
            <a:r>
              <a:rPr lang="en-US" dirty="0" smtClean="0"/>
              <a:t>planar graphs, genus </a:t>
            </a:r>
            <a:r>
              <a:rPr lang="en-US" dirty="0" smtClean="0">
                <a:latin typeface="cmsy10"/>
                <a:ea typeface="cmsy10"/>
                <a:cs typeface="cmsy10"/>
              </a:rPr>
              <a:t>·</a:t>
            </a:r>
            <a:r>
              <a:rPr lang="en-US" dirty="0" smtClean="0"/>
              <a:t> g graphs, </a:t>
            </a:r>
            <a:r>
              <a:rPr lang="en-US" dirty="0" err="1" smtClean="0"/>
              <a:t>tw</a:t>
            </a:r>
            <a:r>
              <a:rPr lang="en-US" dirty="0" smtClean="0"/>
              <a:t> </a:t>
            </a:r>
            <a:r>
              <a:rPr lang="en-US" dirty="0" smtClean="0">
                <a:latin typeface="cmsy10"/>
                <a:ea typeface="cmsy10"/>
                <a:cs typeface="cmsy10"/>
              </a:rPr>
              <a:t>·</a:t>
            </a:r>
            <a:r>
              <a:rPr lang="en-US" dirty="0" smtClean="0"/>
              <a:t> k graphs</a:t>
            </a:r>
            <a:endParaRPr lang="en-US" dirty="0" smtClean="0">
              <a:solidFill>
                <a:srgbClr val="FF0000"/>
              </a:solidFill>
              <a:latin typeface="cmsy1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5708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 Minors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008000"/>
                </a:solidFill>
              </a:rPr>
              <a:t>[</a:t>
            </a:r>
            <a:r>
              <a:rPr lang="en-US" dirty="0" err="1" smtClean="0">
                <a:solidFill>
                  <a:srgbClr val="008000"/>
                </a:solidFill>
              </a:rPr>
              <a:t>Kuratowski</a:t>
            </a:r>
            <a:r>
              <a:rPr lang="en-US" dirty="0" smtClean="0">
                <a:solidFill>
                  <a:srgbClr val="008000"/>
                </a:solidFill>
              </a:rPr>
              <a:t>, Wagner]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G</a:t>
            </a:r>
            <a:r>
              <a:rPr lang="en-US" dirty="0" smtClean="0"/>
              <a:t> is planar </a:t>
            </a:r>
            <a:r>
              <a:rPr lang="en-US" dirty="0" err="1" smtClean="0"/>
              <a:t>iff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G</a:t>
            </a:r>
            <a:r>
              <a:rPr lang="en-US" dirty="0" smtClean="0"/>
              <a:t> excludes </a:t>
            </a:r>
            <a:r>
              <a:rPr lang="en-US" dirty="0" smtClean="0">
                <a:solidFill>
                  <a:srgbClr val="FF0000"/>
                </a:solidFill>
                <a:latin typeface="Calisto MT"/>
              </a:rPr>
              <a:t>K</a:t>
            </a:r>
            <a:r>
              <a:rPr lang="en-US" baseline="-25000" dirty="0" smtClean="0">
                <a:solidFill>
                  <a:srgbClr val="FF0000"/>
                </a:solidFill>
                <a:latin typeface="Calisto MT"/>
              </a:rPr>
              <a:t>5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and </a:t>
            </a:r>
            <a:r>
              <a:rPr lang="en-US" dirty="0" smtClean="0">
                <a:solidFill>
                  <a:srgbClr val="FF0000"/>
                </a:solidFill>
                <a:latin typeface="Calisto MT"/>
              </a:rPr>
              <a:t>K</a:t>
            </a:r>
            <a:r>
              <a:rPr lang="en-US" baseline="-25000" dirty="0" smtClean="0">
                <a:solidFill>
                  <a:srgbClr val="FF0000"/>
                </a:solidFill>
                <a:latin typeface="Calisto MT"/>
              </a:rPr>
              <a:t>3,3</a:t>
            </a:r>
            <a:r>
              <a:rPr lang="en-US" dirty="0" smtClean="0"/>
              <a:t> as a sub-division/minor.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H</a:t>
            </a:r>
            <a:r>
              <a:rPr lang="en-US" dirty="0" smtClean="0"/>
              <a:t> a fixed graph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G</a:t>
            </a:r>
            <a:r>
              <a:rPr lang="en-US" baseline="-25000" dirty="0" smtClean="0">
                <a:solidFill>
                  <a:srgbClr val="FF0000"/>
                </a:solidFill>
                <a:latin typeface="Calisto MT"/>
                <a:ea typeface="cmsy10"/>
                <a:cs typeface="cmsy10"/>
              </a:rPr>
              <a:t>H</a:t>
            </a:r>
            <a:r>
              <a:rPr lang="en-US" dirty="0" smtClean="0"/>
              <a:t> = {</a:t>
            </a:r>
            <a:r>
              <a:rPr lang="en-US" dirty="0" smtClean="0">
                <a:solidFill>
                  <a:srgbClr val="FF0000"/>
                </a:solidFill>
              </a:rPr>
              <a:t>G</a:t>
            </a:r>
            <a:r>
              <a:rPr lang="en-US" dirty="0" smtClean="0"/>
              <a:t> | </a:t>
            </a:r>
            <a:r>
              <a:rPr lang="en-US" dirty="0" smtClean="0">
                <a:solidFill>
                  <a:srgbClr val="FF0000"/>
                </a:solidFill>
              </a:rPr>
              <a:t>G</a:t>
            </a:r>
            <a:r>
              <a:rPr lang="en-US" dirty="0" smtClean="0"/>
              <a:t> excludes </a:t>
            </a:r>
            <a:r>
              <a:rPr lang="en-US" dirty="0" smtClean="0">
                <a:solidFill>
                  <a:srgbClr val="FF0000"/>
                </a:solidFill>
              </a:rPr>
              <a:t>H</a:t>
            </a:r>
            <a:r>
              <a:rPr lang="en-US" dirty="0" smtClean="0"/>
              <a:t> as a minor }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G</a:t>
            </a:r>
            <a:r>
              <a:rPr lang="en-US" baseline="-25000" dirty="0">
                <a:solidFill>
                  <a:srgbClr val="FF0000"/>
                </a:solidFill>
                <a:ea typeface="cmsy10"/>
                <a:cs typeface="cmsy10"/>
              </a:rPr>
              <a:t>H</a:t>
            </a:r>
            <a:r>
              <a:rPr lang="en-US" dirty="0" smtClean="0"/>
              <a:t> is minor closed</a:t>
            </a:r>
          </a:p>
          <a:p>
            <a:pPr marL="0" indent="0">
              <a:buNone/>
            </a:pPr>
            <a:r>
              <a:rPr lang="en-US" dirty="0" smtClean="0"/>
              <a:t>What is the structure of </a:t>
            </a:r>
            <a:r>
              <a:rPr lang="en-US" dirty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G</a:t>
            </a:r>
            <a:r>
              <a:rPr lang="en-US" baseline="-25000" dirty="0">
                <a:solidFill>
                  <a:srgbClr val="FF0000"/>
                </a:solidFill>
                <a:ea typeface="cmsy10"/>
                <a:cs typeface="cmsy10"/>
              </a:rPr>
              <a:t>H</a:t>
            </a:r>
            <a:r>
              <a:rPr lang="en-US" dirty="0" smtClean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0849595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Theorem: </a:t>
            </a:r>
            <a:r>
              <a:rPr lang="en-US" dirty="0" err="1" smtClean="0">
                <a:solidFill>
                  <a:srgbClr val="FF0000"/>
                </a:solidFill>
              </a:rPr>
              <a:t>tw</a:t>
            </a:r>
            <a:r>
              <a:rPr lang="en-US" dirty="0" smtClean="0">
                <a:solidFill>
                  <a:srgbClr val="FF0000"/>
                </a:solidFill>
              </a:rPr>
              <a:t>(G) </a:t>
            </a:r>
            <a:r>
              <a:rPr lang="en-US" dirty="0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¸</a:t>
            </a:r>
            <a:r>
              <a:rPr lang="en-US" dirty="0" smtClean="0">
                <a:solidFill>
                  <a:srgbClr val="FF0000"/>
                </a:solidFill>
              </a:rPr>
              <a:t> f(k) </a:t>
            </a:r>
            <a:r>
              <a:rPr lang="en-US" dirty="0" smtClean="0"/>
              <a:t>implies </a:t>
            </a:r>
            <a:r>
              <a:rPr lang="en-US" dirty="0" smtClean="0">
                <a:solidFill>
                  <a:srgbClr val="FF0000"/>
                </a:solidFill>
              </a:rPr>
              <a:t>G</a:t>
            </a:r>
            <a:r>
              <a:rPr lang="en-US" dirty="0" smtClean="0"/>
              <a:t> contains a clique minor of size </a:t>
            </a:r>
            <a:r>
              <a:rPr lang="en-US" dirty="0" smtClean="0">
                <a:solidFill>
                  <a:srgbClr val="FF0000"/>
                </a:solidFill>
              </a:rPr>
              <a:t>k</a:t>
            </a:r>
            <a:r>
              <a:rPr lang="en-US" dirty="0" smtClean="0"/>
              <a:t> or a grid minor of size </a:t>
            </a:r>
            <a:r>
              <a:rPr lang="en-US" dirty="0" smtClean="0">
                <a:solidFill>
                  <a:srgbClr val="FF0000"/>
                </a:solidFill>
              </a:rPr>
              <a:t>k</a:t>
            </a: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Robertson-Seymour Grid-Minor Theorem(s)</a:t>
            </a:r>
            <a:endParaRPr lang="en-US" dirty="0"/>
          </a:p>
        </p:txBody>
      </p:sp>
      <p:grpSp>
        <p:nvGrpSpPr>
          <p:cNvPr id="57" name="Group 56"/>
          <p:cNvGrpSpPr/>
          <p:nvPr/>
        </p:nvGrpSpPr>
        <p:grpSpPr>
          <a:xfrm>
            <a:off x="1373393" y="3488016"/>
            <a:ext cx="1938528" cy="1950900"/>
            <a:chOff x="1373393" y="3488016"/>
            <a:chExt cx="1938528" cy="1950900"/>
          </a:xfrm>
        </p:grpSpPr>
        <p:cxnSp>
          <p:nvCxnSpPr>
            <p:cNvPr id="18" name="Straight Connector 17"/>
            <p:cNvCxnSpPr/>
            <p:nvPr/>
          </p:nvCxnSpPr>
          <p:spPr>
            <a:xfrm>
              <a:off x="2317820" y="3552024"/>
              <a:ext cx="922212" cy="692762"/>
            </a:xfrm>
            <a:prstGeom prst="line">
              <a:avLst/>
            </a:prstGeom>
            <a:ln>
              <a:solidFill>
                <a:schemeClr val="accent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V="1">
              <a:off x="1771904" y="4244786"/>
              <a:ext cx="1479527" cy="1130257"/>
            </a:xfrm>
            <a:prstGeom prst="line">
              <a:avLst/>
            </a:prstGeom>
            <a:ln>
              <a:solidFill>
                <a:schemeClr val="accent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>
              <a:endCxn id="9" idx="1"/>
            </p:cNvCxnSpPr>
            <p:nvPr/>
          </p:nvCxnSpPr>
          <p:spPr>
            <a:xfrm>
              <a:off x="1422635" y="4244787"/>
              <a:ext cx="1779558" cy="19128"/>
            </a:xfrm>
            <a:prstGeom prst="line">
              <a:avLst/>
            </a:prstGeom>
            <a:ln>
              <a:solidFill>
                <a:schemeClr val="accent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>
              <a:stCxn id="6" idx="0"/>
              <a:endCxn id="9" idx="0"/>
            </p:cNvCxnSpPr>
            <p:nvPr/>
          </p:nvCxnSpPr>
          <p:spPr>
            <a:xfrm flipV="1">
              <a:off x="2869367" y="4209051"/>
              <a:ext cx="387690" cy="1120137"/>
            </a:xfrm>
            <a:prstGeom prst="line">
              <a:avLst/>
            </a:prstGeom>
            <a:ln>
              <a:solidFill>
                <a:schemeClr val="accent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>
              <a:stCxn id="7" idx="3"/>
            </p:cNvCxnSpPr>
            <p:nvPr/>
          </p:nvCxnSpPr>
          <p:spPr>
            <a:xfrm>
              <a:off x="1483121" y="4263915"/>
              <a:ext cx="1419041" cy="1111128"/>
            </a:xfrm>
            <a:prstGeom prst="line">
              <a:avLst/>
            </a:prstGeom>
            <a:ln>
              <a:solidFill>
                <a:schemeClr val="accent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>
              <a:endCxn id="6" idx="0"/>
            </p:cNvCxnSpPr>
            <p:nvPr/>
          </p:nvCxnSpPr>
          <p:spPr>
            <a:xfrm>
              <a:off x="2337033" y="3546248"/>
              <a:ext cx="532334" cy="1782940"/>
            </a:xfrm>
            <a:prstGeom prst="line">
              <a:avLst/>
            </a:prstGeom>
            <a:ln>
              <a:solidFill>
                <a:schemeClr val="accent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>
              <a:endCxn id="5" idx="0"/>
            </p:cNvCxnSpPr>
            <p:nvPr/>
          </p:nvCxnSpPr>
          <p:spPr>
            <a:xfrm flipH="1">
              <a:off x="1750760" y="3546248"/>
              <a:ext cx="586276" cy="1782940"/>
            </a:xfrm>
            <a:prstGeom prst="line">
              <a:avLst/>
            </a:prstGeom>
            <a:ln>
              <a:solidFill>
                <a:schemeClr val="accent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flipV="1">
              <a:off x="1422633" y="3562149"/>
              <a:ext cx="906588" cy="692762"/>
            </a:xfrm>
            <a:prstGeom prst="line">
              <a:avLst/>
            </a:prstGeom>
            <a:ln>
              <a:solidFill>
                <a:schemeClr val="accent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>
              <a:stCxn id="7" idx="0"/>
              <a:endCxn id="5" idx="0"/>
            </p:cNvCxnSpPr>
            <p:nvPr/>
          </p:nvCxnSpPr>
          <p:spPr>
            <a:xfrm>
              <a:off x="1428257" y="4209051"/>
              <a:ext cx="322503" cy="1120137"/>
            </a:xfrm>
            <a:prstGeom prst="line">
              <a:avLst/>
            </a:prstGeom>
            <a:ln>
              <a:solidFill>
                <a:schemeClr val="accent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Rectangle 172"/>
            <p:cNvSpPr>
              <a:spLocks noChangeAspect="1" noChangeArrowheads="1"/>
            </p:cNvSpPr>
            <p:nvPr/>
          </p:nvSpPr>
          <p:spPr bwMode="auto">
            <a:xfrm>
              <a:off x="1695896" y="5329188"/>
              <a:ext cx="109728" cy="109728"/>
            </a:xfrm>
            <a:prstGeom prst="rect">
              <a:avLst/>
            </a:prstGeom>
            <a:solidFill>
              <a:schemeClr val="tx1"/>
            </a:solidFill>
            <a:ln w="19050">
              <a:noFill/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" name="Rectangle 172"/>
            <p:cNvSpPr>
              <a:spLocks noChangeAspect="1" noChangeArrowheads="1"/>
            </p:cNvSpPr>
            <p:nvPr/>
          </p:nvSpPr>
          <p:spPr bwMode="auto">
            <a:xfrm>
              <a:off x="2814503" y="5329188"/>
              <a:ext cx="109728" cy="109728"/>
            </a:xfrm>
            <a:prstGeom prst="rect">
              <a:avLst/>
            </a:prstGeom>
            <a:solidFill>
              <a:schemeClr val="tx1"/>
            </a:solidFill>
            <a:ln w="19050">
              <a:noFill/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Rectangle 172"/>
            <p:cNvSpPr>
              <a:spLocks noChangeAspect="1" noChangeArrowheads="1"/>
            </p:cNvSpPr>
            <p:nvPr/>
          </p:nvSpPr>
          <p:spPr bwMode="auto">
            <a:xfrm>
              <a:off x="1373393" y="4209051"/>
              <a:ext cx="109728" cy="109728"/>
            </a:xfrm>
            <a:prstGeom prst="rect">
              <a:avLst/>
            </a:prstGeom>
            <a:solidFill>
              <a:schemeClr val="tx1"/>
            </a:solidFill>
            <a:ln w="19050">
              <a:noFill/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Rectangle 172"/>
            <p:cNvSpPr>
              <a:spLocks noChangeAspect="1" noChangeArrowheads="1"/>
            </p:cNvSpPr>
            <p:nvPr/>
          </p:nvSpPr>
          <p:spPr bwMode="auto">
            <a:xfrm>
              <a:off x="2265213" y="3488016"/>
              <a:ext cx="109728" cy="109728"/>
            </a:xfrm>
            <a:prstGeom prst="rect">
              <a:avLst/>
            </a:prstGeom>
            <a:solidFill>
              <a:schemeClr val="tx1"/>
            </a:solidFill>
            <a:ln w="19050">
              <a:noFill/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Rectangle 172"/>
            <p:cNvSpPr>
              <a:spLocks noChangeAspect="1" noChangeArrowheads="1"/>
            </p:cNvSpPr>
            <p:nvPr/>
          </p:nvSpPr>
          <p:spPr bwMode="auto">
            <a:xfrm>
              <a:off x="3202193" y="4209051"/>
              <a:ext cx="109728" cy="109728"/>
            </a:xfrm>
            <a:prstGeom prst="rect">
              <a:avLst/>
            </a:prstGeom>
            <a:solidFill>
              <a:schemeClr val="tx1"/>
            </a:solidFill>
            <a:ln w="19050">
              <a:noFill/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6" name="Straight Connector 15"/>
            <p:cNvCxnSpPr>
              <a:stCxn id="5" idx="3"/>
              <a:endCxn id="6" idx="1"/>
            </p:cNvCxnSpPr>
            <p:nvPr/>
          </p:nvCxnSpPr>
          <p:spPr>
            <a:xfrm>
              <a:off x="1805624" y="5384052"/>
              <a:ext cx="1008879" cy="0"/>
            </a:xfrm>
            <a:prstGeom prst="line">
              <a:avLst/>
            </a:prstGeom>
            <a:ln>
              <a:solidFill>
                <a:schemeClr val="accent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" name="Group 19"/>
          <p:cNvGrpSpPr/>
          <p:nvPr/>
        </p:nvGrpSpPr>
        <p:grpSpPr>
          <a:xfrm>
            <a:off x="5133613" y="3459345"/>
            <a:ext cx="2395300" cy="2013808"/>
            <a:chOff x="2716838" y="2920430"/>
            <a:chExt cx="2902080" cy="2579046"/>
          </a:xfrm>
        </p:grpSpPr>
        <p:sp>
          <p:nvSpPr>
            <p:cNvPr id="21" name="Line 112"/>
            <p:cNvSpPr>
              <a:spLocks noChangeShapeType="1"/>
            </p:cNvSpPr>
            <p:nvPr/>
          </p:nvSpPr>
          <p:spPr bwMode="auto">
            <a:xfrm>
              <a:off x="2815318" y="3620050"/>
              <a:ext cx="274521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Line 112"/>
            <p:cNvSpPr>
              <a:spLocks noChangeShapeType="1"/>
            </p:cNvSpPr>
            <p:nvPr/>
          </p:nvSpPr>
          <p:spPr bwMode="auto">
            <a:xfrm>
              <a:off x="2815318" y="4845191"/>
              <a:ext cx="274521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Line 112"/>
            <p:cNvSpPr>
              <a:spLocks noChangeShapeType="1"/>
            </p:cNvSpPr>
            <p:nvPr/>
          </p:nvSpPr>
          <p:spPr bwMode="auto">
            <a:xfrm>
              <a:off x="2815318" y="4212963"/>
              <a:ext cx="274521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Line 112"/>
            <p:cNvSpPr>
              <a:spLocks noChangeShapeType="1"/>
            </p:cNvSpPr>
            <p:nvPr/>
          </p:nvSpPr>
          <p:spPr bwMode="auto">
            <a:xfrm>
              <a:off x="2775785" y="5453350"/>
              <a:ext cx="274521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Line 106"/>
            <p:cNvSpPr>
              <a:spLocks noChangeShapeType="1"/>
            </p:cNvSpPr>
            <p:nvPr/>
          </p:nvSpPr>
          <p:spPr bwMode="auto">
            <a:xfrm flipH="1">
              <a:off x="3500697" y="2954104"/>
              <a:ext cx="484" cy="25453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Line 106"/>
            <p:cNvSpPr>
              <a:spLocks noChangeShapeType="1"/>
            </p:cNvSpPr>
            <p:nvPr/>
          </p:nvSpPr>
          <p:spPr bwMode="auto">
            <a:xfrm flipH="1">
              <a:off x="4185744" y="2954104"/>
              <a:ext cx="484" cy="25453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Line 106"/>
            <p:cNvSpPr>
              <a:spLocks noChangeShapeType="1"/>
            </p:cNvSpPr>
            <p:nvPr/>
          </p:nvSpPr>
          <p:spPr bwMode="auto">
            <a:xfrm flipH="1">
              <a:off x="4870419" y="2920430"/>
              <a:ext cx="484" cy="25453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" name="Line 106"/>
            <p:cNvSpPr>
              <a:spLocks noChangeShapeType="1"/>
            </p:cNvSpPr>
            <p:nvPr/>
          </p:nvSpPr>
          <p:spPr bwMode="auto">
            <a:xfrm flipH="1">
              <a:off x="5578949" y="2920430"/>
              <a:ext cx="484" cy="25453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Line 106"/>
            <p:cNvSpPr>
              <a:spLocks noChangeShapeType="1"/>
            </p:cNvSpPr>
            <p:nvPr/>
          </p:nvSpPr>
          <p:spPr bwMode="auto">
            <a:xfrm flipH="1">
              <a:off x="2768152" y="2920430"/>
              <a:ext cx="484" cy="25453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" name="Line 112"/>
            <p:cNvSpPr>
              <a:spLocks noChangeShapeType="1"/>
            </p:cNvSpPr>
            <p:nvPr/>
          </p:nvSpPr>
          <p:spPr bwMode="auto">
            <a:xfrm>
              <a:off x="2819399" y="2971800"/>
              <a:ext cx="274521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Rectangle 173"/>
            <p:cNvSpPr>
              <a:spLocks noChangeAspect="1" noChangeArrowheads="1"/>
            </p:cNvSpPr>
            <p:nvPr/>
          </p:nvSpPr>
          <p:spPr bwMode="auto">
            <a:xfrm>
              <a:off x="3459026" y="2920430"/>
              <a:ext cx="98480" cy="9172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" name="Rectangle 175"/>
            <p:cNvSpPr>
              <a:spLocks noChangeAspect="1" noChangeArrowheads="1"/>
            </p:cNvSpPr>
            <p:nvPr/>
          </p:nvSpPr>
          <p:spPr bwMode="auto">
            <a:xfrm>
              <a:off x="4148391" y="2920430"/>
              <a:ext cx="98480" cy="9172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" name="Rectangle 178"/>
            <p:cNvSpPr>
              <a:spLocks noChangeAspect="1" noChangeArrowheads="1"/>
            </p:cNvSpPr>
            <p:nvPr/>
          </p:nvSpPr>
          <p:spPr bwMode="auto">
            <a:xfrm>
              <a:off x="4832627" y="2920430"/>
              <a:ext cx="98480" cy="9172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" name="Rectangle 172"/>
            <p:cNvSpPr>
              <a:spLocks noChangeAspect="1" noChangeArrowheads="1"/>
            </p:cNvSpPr>
            <p:nvPr/>
          </p:nvSpPr>
          <p:spPr bwMode="auto">
            <a:xfrm>
              <a:off x="2735810" y="2920430"/>
              <a:ext cx="98480" cy="9172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" name="Rectangle 173"/>
            <p:cNvSpPr>
              <a:spLocks noChangeAspect="1" noChangeArrowheads="1"/>
            </p:cNvSpPr>
            <p:nvPr/>
          </p:nvSpPr>
          <p:spPr bwMode="auto">
            <a:xfrm>
              <a:off x="3454396" y="3579418"/>
              <a:ext cx="98480" cy="9172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" name="Rectangle 175"/>
            <p:cNvSpPr>
              <a:spLocks noChangeAspect="1" noChangeArrowheads="1"/>
            </p:cNvSpPr>
            <p:nvPr/>
          </p:nvSpPr>
          <p:spPr bwMode="auto">
            <a:xfrm>
              <a:off x="4143761" y="3579418"/>
              <a:ext cx="98480" cy="9172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" name="Rectangle 178"/>
            <p:cNvSpPr>
              <a:spLocks noChangeAspect="1" noChangeArrowheads="1"/>
            </p:cNvSpPr>
            <p:nvPr/>
          </p:nvSpPr>
          <p:spPr bwMode="auto">
            <a:xfrm>
              <a:off x="4827997" y="3579418"/>
              <a:ext cx="98480" cy="9172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" name="Rectangle 172"/>
            <p:cNvSpPr>
              <a:spLocks noChangeAspect="1" noChangeArrowheads="1"/>
            </p:cNvSpPr>
            <p:nvPr/>
          </p:nvSpPr>
          <p:spPr bwMode="auto">
            <a:xfrm>
              <a:off x="2731180" y="3579418"/>
              <a:ext cx="98480" cy="9172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" name="Rectangle 173"/>
            <p:cNvSpPr>
              <a:spLocks noChangeAspect="1" noChangeArrowheads="1"/>
            </p:cNvSpPr>
            <p:nvPr/>
          </p:nvSpPr>
          <p:spPr bwMode="auto">
            <a:xfrm>
              <a:off x="3459026" y="4156164"/>
              <a:ext cx="98480" cy="9172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" name="Rectangle 175"/>
            <p:cNvSpPr>
              <a:spLocks noChangeAspect="1" noChangeArrowheads="1"/>
            </p:cNvSpPr>
            <p:nvPr/>
          </p:nvSpPr>
          <p:spPr bwMode="auto">
            <a:xfrm>
              <a:off x="4148391" y="4156164"/>
              <a:ext cx="98480" cy="9172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" name="Rectangle 178"/>
            <p:cNvSpPr>
              <a:spLocks noChangeAspect="1" noChangeArrowheads="1"/>
            </p:cNvSpPr>
            <p:nvPr/>
          </p:nvSpPr>
          <p:spPr bwMode="auto">
            <a:xfrm>
              <a:off x="4832627" y="4156164"/>
              <a:ext cx="98480" cy="9172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" name="Rectangle 172"/>
            <p:cNvSpPr>
              <a:spLocks noChangeAspect="1" noChangeArrowheads="1"/>
            </p:cNvSpPr>
            <p:nvPr/>
          </p:nvSpPr>
          <p:spPr bwMode="auto">
            <a:xfrm>
              <a:off x="2735810" y="4156164"/>
              <a:ext cx="98480" cy="9172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" name="Rectangle 173"/>
            <p:cNvSpPr>
              <a:spLocks noChangeAspect="1" noChangeArrowheads="1"/>
            </p:cNvSpPr>
            <p:nvPr/>
          </p:nvSpPr>
          <p:spPr bwMode="auto">
            <a:xfrm>
              <a:off x="3450315" y="4795922"/>
              <a:ext cx="98480" cy="9172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" name="Rectangle 175"/>
            <p:cNvSpPr>
              <a:spLocks noChangeAspect="1" noChangeArrowheads="1"/>
            </p:cNvSpPr>
            <p:nvPr/>
          </p:nvSpPr>
          <p:spPr bwMode="auto">
            <a:xfrm>
              <a:off x="4139680" y="4795922"/>
              <a:ext cx="98480" cy="9172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" name="Rectangle 178"/>
            <p:cNvSpPr>
              <a:spLocks noChangeAspect="1" noChangeArrowheads="1"/>
            </p:cNvSpPr>
            <p:nvPr/>
          </p:nvSpPr>
          <p:spPr bwMode="auto">
            <a:xfrm>
              <a:off x="4823916" y="4795922"/>
              <a:ext cx="98480" cy="9172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" name="Rectangle 172"/>
            <p:cNvSpPr>
              <a:spLocks noChangeAspect="1" noChangeArrowheads="1"/>
            </p:cNvSpPr>
            <p:nvPr/>
          </p:nvSpPr>
          <p:spPr bwMode="auto">
            <a:xfrm>
              <a:off x="2727099" y="4795922"/>
              <a:ext cx="98480" cy="9172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" name="Rectangle 178"/>
            <p:cNvSpPr>
              <a:spLocks noChangeAspect="1" noChangeArrowheads="1"/>
            </p:cNvSpPr>
            <p:nvPr/>
          </p:nvSpPr>
          <p:spPr bwMode="auto">
            <a:xfrm>
              <a:off x="5520438" y="2920430"/>
              <a:ext cx="98480" cy="9172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" name="Rectangle 178"/>
            <p:cNvSpPr>
              <a:spLocks noChangeAspect="1" noChangeArrowheads="1"/>
            </p:cNvSpPr>
            <p:nvPr/>
          </p:nvSpPr>
          <p:spPr bwMode="auto">
            <a:xfrm>
              <a:off x="5515808" y="3579418"/>
              <a:ext cx="98480" cy="9172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" name="Rectangle 178"/>
            <p:cNvSpPr>
              <a:spLocks noChangeAspect="1" noChangeArrowheads="1"/>
            </p:cNvSpPr>
            <p:nvPr/>
          </p:nvSpPr>
          <p:spPr bwMode="auto">
            <a:xfrm>
              <a:off x="5520438" y="4156164"/>
              <a:ext cx="98480" cy="9172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" name="Rectangle 178"/>
            <p:cNvSpPr>
              <a:spLocks noChangeAspect="1" noChangeArrowheads="1"/>
            </p:cNvSpPr>
            <p:nvPr/>
          </p:nvSpPr>
          <p:spPr bwMode="auto">
            <a:xfrm>
              <a:off x="5511727" y="4795922"/>
              <a:ext cx="98480" cy="9172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" name="Rectangle 173"/>
            <p:cNvSpPr>
              <a:spLocks noChangeAspect="1" noChangeArrowheads="1"/>
            </p:cNvSpPr>
            <p:nvPr/>
          </p:nvSpPr>
          <p:spPr bwMode="auto">
            <a:xfrm>
              <a:off x="3440054" y="5407756"/>
              <a:ext cx="98480" cy="9172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" name="Rectangle 175"/>
            <p:cNvSpPr>
              <a:spLocks noChangeAspect="1" noChangeArrowheads="1"/>
            </p:cNvSpPr>
            <p:nvPr/>
          </p:nvSpPr>
          <p:spPr bwMode="auto">
            <a:xfrm>
              <a:off x="4129419" y="5407756"/>
              <a:ext cx="98480" cy="9172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" name="Rectangle 178"/>
            <p:cNvSpPr>
              <a:spLocks noChangeAspect="1" noChangeArrowheads="1"/>
            </p:cNvSpPr>
            <p:nvPr/>
          </p:nvSpPr>
          <p:spPr bwMode="auto">
            <a:xfrm>
              <a:off x="4813655" y="5407756"/>
              <a:ext cx="98480" cy="9172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" name="Rectangle 172"/>
            <p:cNvSpPr>
              <a:spLocks noChangeAspect="1" noChangeArrowheads="1"/>
            </p:cNvSpPr>
            <p:nvPr/>
          </p:nvSpPr>
          <p:spPr bwMode="auto">
            <a:xfrm>
              <a:off x="2716838" y="5407756"/>
              <a:ext cx="98480" cy="9172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" name="Rectangle 178"/>
            <p:cNvSpPr>
              <a:spLocks noChangeAspect="1" noChangeArrowheads="1"/>
            </p:cNvSpPr>
            <p:nvPr/>
          </p:nvSpPr>
          <p:spPr bwMode="auto">
            <a:xfrm>
              <a:off x="5501466" y="5407756"/>
              <a:ext cx="98480" cy="9172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537066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Robertson-Seymour Grid-Minor Theorem(s)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Theorem: </a:t>
            </a:r>
            <a:r>
              <a:rPr lang="en-US" dirty="0" err="1" smtClean="0">
                <a:solidFill>
                  <a:srgbClr val="FF0000"/>
                </a:solidFill>
              </a:rPr>
              <a:t>tw</a:t>
            </a:r>
            <a:r>
              <a:rPr lang="en-US" dirty="0" smtClean="0">
                <a:solidFill>
                  <a:srgbClr val="FF0000"/>
                </a:solidFill>
              </a:rPr>
              <a:t>(G) </a:t>
            </a:r>
            <a:r>
              <a:rPr lang="en-US" dirty="0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¸</a:t>
            </a:r>
            <a:r>
              <a:rPr lang="en-US" dirty="0" smtClean="0">
                <a:solidFill>
                  <a:srgbClr val="FF0000"/>
                </a:solidFill>
              </a:rPr>
              <a:t> f(k) </a:t>
            </a:r>
            <a:r>
              <a:rPr lang="en-US" dirty="0" smtClean="0"/>
              <a:t>implies </a:t>
            </a:r>
            <a:r>
              <a:rPr lang="en-US" dirty="0" smtClean="0">
                <a:solidFill>
                  <a:srgbClr val="FF0000"/>
                </a:solidFill>
              </a:rPr>
              <a:t>G</a:t>
            </a:r>
            <a:r>
              <a:rPr lang="en-US" dirty="0" smtClean="0"/>
              <a:t> contains a clique minor of size </a:t>
            </a:r>
            <a:r>
              <a:rPr lang="en-US" dirty="0" smtClean="0">
                <a:solidFill>
                  <a:srgbClr val="FF0000"/>
                </a:solidFill>
              </a:rPr>
              <a:t>k</a:t>
            </a:r>
            <a:r>
              <a:rPr lang="en-US" dirty="0" smtClean="0"/>
              <a:t> or a grid minor of size </a:t>
            </a:r>
            <a:r>
              <a:rPr lang="en-US" dirty="0" smtClean="0">
                <a:solidFill>
                  <a:srgbClr val="FF0000"/>
                </a:solidFill>
              </a:rPr>
              <a:t>k</a:t>
            </a:r>
          </a:p>
          <a:p>
            <a:pPr marL="0" indent="0">
              <a:buNone/>
            </a:pPr>
            <a:r>
              <a:rPr lang="en-US" b="1" dirty="0" smtClean="0"/>
              <a:t>Corollary (Grid-minor theorem): </a:t>
            </a:r>
            <a:r>
              <a:rPr lang="en-US" dirty="0" err="1">
                <a:solidFill>
                  <a:srgbClr val="FF0000"/>
                </a:solidFill>
              </a:rPr>
              <a:t>tw</a:t>
            </a:r>
            <a:r>
              <a:rPr lang="en-US" dirty="0">
                <a:solidFill>
                  <a:srgbClr val="FF0000"/>
                </a:solidFill>
              </a:rPr>
              <a:t>(G) </a:t>
            </a:r>
            <a:r>
              <a:rPr lang="en-US" dirty="0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¸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f(k) </a:t>
            </a:r>
            <a:r>
              <a:rPr lang="en-US" dirty="0"/>
              <a:t>implies </a:t>
            </a:r>
            <a:r>
              <a:rPr lang="en-US" dirty="0">
                <a:solidFill>
                  <a:srgbClr val="FF0000"/>
                </a:solidFill>
              </a:rPr>
              <a:t>G</a:t>
            </a:r>
            <a:r>
              <a:rPr lang="en-US" dirty="0"/>
              <a:t> contains </a:t>
            </a:r>
            <a:r>
              <a:rPr lang="en-US" dirty="0" smtClean="0"/>
              <a:t>a </a:t>
            </a:r>
            <a:r>
              <a:rPr lang="en-US" dirty="0"/>
              <a:t>grid minor of size </a:t>
            </a:r>
            <a:r>
              <a:rPr lang="en-US" dirty="0" smtClean="0">
                <a:solidFill>
                  <a:srgbClr val="FF0000"/>
                </a:solidFill>
              </a:rPr>
              <a:t>k</a:t>
            </a:r>
          </a:p>
          <a:p>
            <a:pPr marL="0" indent="0">
              <a:buNone/>
            </a:pPr>
            <a:r>
              <a:rPr lang="en-US" dirty="0" smtClean="0"/>
              <a:t>Current best bound: </a:t>
            </a:r>
            <a:r>
              <a:rPr lang="en-US" dirty="0" smtClean="0">
                <a:solidFill>
                  <a:srgbClr val="FF0000"/>
                </a:solidFill>
              </a:rPr>
              <a:t>f(k) = </a:t>
            </a:r>
            <a:r>
              <a:rPr lang="en-US" dirty="0" smtClean="0">
                <a:solidFill>
                  <a:srgbClr val="FF0000"/>
                </a:solidFill>
                <a:latin typeface="Calisto MT"/>
              </a:rPr>
              <a:t>2</a:t>
            </a:r>
            <a:r>
              <a:rPr lang="en-US" baseline="30000" dirty="0" smtClean="0">
                <a:solidFill>
                  <a:srgbClr val="FF0000"/>
                </a:solidFill>
                <a:latin typeface="Calisto MT"/>
              </a:rPr>
              <a:t>O</a:t>
            </a:r>
            <a:r>
              <a:rPr lang="en-US" baseline="30000" dirty="0" smtClean="0">
                <a:solidFill>
                  <a:srgbClr val="FF0000"/>
                </a:solidFill>
              </a:rPr>
              <a:t>(</a:t>
            </a:r>
            <a:r>
              <a:rPr lang="en-US" baseline="30000" dirty="0" smtClean="0">
                <a:solidFill>
                  <a:srgbClr val="FF0000"/>
                </a:solidFill>
                <a:latin typeface="Calisto MT"/>
              </a:rPr>
              <a:t>k</a:t>
            </a:r>
            <a:r>
              <a:rPr lang="en-US" baseline="55000" dirty="0" smtClean="0">
                <a:solidFill>
                  <a:srgbClr val="FF0000"/>
                </a:solidFill>
                <a:latin typeface="Calisto MT"/>
              </a:rPr>
              <a:t>2 </a:t>
            </a:r>
            <a:r>
              <a:rPr lang="en-US" baseline="30000" dirty="0" smtClean="0">
                <a:solidFill>
                  <a:srgbClr val="FF0000"/>
                </a:solidFill>
                <a:latin typeface="Calisto MT"/>
              </a:rPr>
              <a:t>log k)</a:t>
            </a:r>
            <a:r>
              <a:rPr lang="en-US" dirty="0" smtClean="0">
                <a:solidFill>
                  <a:srgbClr val="FF0000"/>
                </a:solidFill>
                <a:latin typeface="Calisto MT"/>
              </a:rPr>
              <a:t> </a:t>
            </a:r>
            <a:endParaRPr lang="en-US" baseline="55000" dirty="0" smtClean="0">
              <a:solidFill>
                <a:srgbClr val="FF0000"/>
              </a:solidFill>
              <a:latin typeface="Calisto MT"/>
            </a:endParaRPr>
          </a:p>
          <a:p>
            <a:pPr marL="0" indent="0">
              <a:buNone/>
            </a:pPr>
            <a:r>
              <a:rPr lang="en-US" dirty="0" err="1" smtClean="0">
                <a:solidFill>
                  <a:srgbClr val="FF0000"/>
                </a:solidFill>
              </a:rPr>
              <a:t>tw</a:t>
            </a:r>
            <a:r>
              <a:rPr lang="en-US" dirty="0" smtClean="0">
                <a:solidFill>
                  <a:srgbClr val="FF0000"/>
                </a:solidFill>
              </a:rPr>
              <a:t>(G) </a:t>
            </a:r>
            <a:r>
              <a:rPr lang="en-US" dirty="0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¸</a:t>
            </a:r>
            <a:r>
              <a:rPr lang="en-US" dirty="0" smtClean="0">
                <a:solidFill>
                  <a:srgbClr val="FF0000"/>
                </a:solidFill>
              </a:rPr>
              <a:t> h </a:t>
            </a:r>
            <a:r>
              <a:rPr lang="en-US" dirty="0" smtClean="0"/>
              <a:t>implies grid minor of size at least </a:t>
            </a:r>
            <a:r>
              <a:rPr lang="en-US" dirty="0" smtClean="0">
                <a:solidFill>
                  <a:srgbClr val="FF0000"/>
                </a:solidFill>
              </a:rPr>
              <a:t>(log h)</a:t>
            </a:r>
            <a:r>
              <a:rPr lang="en-US" baseline="30000" dirty="0" smtClean="0">
                <a:solidFill>
                  <a:srgbClr val="FF0000"/>
                </a:solidFill>
              </a:rPr>
              <a:t>1/2</a:t>
            </a:r>
          </a:p>
        </p:txBody>
      </p:sp>
    </p:spTree>
    <p:extLst>
      <p:ext uri="{BB962C8B-B14F-4D97-AF65-F5344CB8AC3E}">
        <p14:creationId xmlns:p14="http://schemas.microsoft.com/office/powerpoint/2010/main" val="3681992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Robertson-Seymour Grid-Minor Theorem(s)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 smtClean="0"/>
              <a:t>Theorem: </a:t>
            </a:r>
            <a:r>
              <a:rPr lang="en-US" dirty="0" err="1" smtClean="0">
                <a:solidFill>
                  <a:srgbClr val="FF0000"/>
                </a:solidFill>
              </a:rPr>
              <a:t>tw</a:t>
            </a:r>
            <a:r>
              <a:rPr lang="en-US" dirty="0" smtClean="0">
                <a:solidFill>
                  <a:srgbClr val="FF0000"/>
                </a:solidFill>
              </a:rPr>
              <a:t>(G) </a:t>
            </a:r>
            <a:r>
              <a:rPr lang="en-US" dirty="0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¸</a:t>
            </a:r>
            <a:r>
              <a:rPr lang="en-US" dirty="0" smtClean="0">
                <a:solidFill>
                  <a:srgbClr val="FF0000"/>
                </a:solidFill>
              </a:rPr>
              <a:t> f(k) </a:t>
            </a:r>
            <a:r>
              <a:rPr lang="en-US" dirty="0" smtClean="0"/>
              <a:t>implies </a:t>
            </a:r>
            <a:r>
              <a:rPr lang="en-US" dirty="0" smtClean="0">
                <a:solidFill>
                  <a:srgbClr val="FF0000"/>
                </a:solidFill>
              </a:rPr>
              <a:t>G</a:t>
            </a:r>
            <a:r>
              <a:rPr lang="en-US" dirty="0" smtClean="0"/>
              <a:t> contains a clique minor of size </a:t>
            </a:r>
            <a:r>
              <a:rPr lang="en-US" dirty="0" smtClean="0">
                <a:solidFill>
                  <a:srgbClr val="FF0000"/>
                </a:solidFill>
              </a:rPr>
              <a:t>k</a:t>
            </a:r>
            <a:r>
              <a:rPr lang="en-US" dirty="0" smtClean="0"/>
              <a:t> or a grid minor of size </a:t>
            </a:r>
            <a:r>
              <a:rPr lang="en-US" dirty="0" smtClean="0">
                <a:solidFill>
                  <a:srgbClr val="FF0000"/>
                </a:solidFill>
              </a:rPr>
              <a:t>k</a:t>
            </a:r>
          </a:p>
          <a:p>
            <a:pPr marL="0" indent="0">
              <a:buNone/>
            </a:pPr>
            <a:r>
              <a:rPr lang="en-US" b="1" dirty="0" smtClean="0"/>
              <a:t>Corollary (Grid-minor theorem): </a:t>
            </a:r>
            <a:r>
              <a:rPr lang="en-US" dirty="0" err="1">
                <a:solidFill>
                  <a:srgbClr val="FF0000"/>
                </a:solidFill>
              </a:rPr>
              <a:t>tw</a:t>
            </a:r>
            <a:r>
              <a:rPr lang="en-US" dirty="0">
                <a:solidFill>
                  <a:srgbClr val="FF0000"/>
                </a:solidFill>
              </a:rPr>
              <a:t>(G) </a:t>
            </a:r>
            <a:r>
              <a:rPr lang="en-US" dirty="0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¸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f(k) </a:t>
            </a:r>
            <a:r>
              <a:rPr lang="en-US" dirty="0"/>
              <a:t>implies </a:t>
            </a:r>
            <a:r>
              <a:rPr lang="en-US" dirty="0">
                <a:solidFill>
                  <a:srgbClr val="FF0000"/>
                </a:solidFill>
              </a:rPr>
              <a:t>G</a:t>
            </a:r>
            <a:r>
              <a:rPr lang="en-US" dirty="0"/>
              <a:t> contains </a:t>
            </a:r>
            <a:r>
              <a:rPr lang="en-US" dirty="0" smtClean="0"/>
              <a:t>a </a:t>
            </a:r>
            <a:r>
              <a:rPr lang="en-US" dirty="0"/>
              <a:t>grid minor of size </a:t>
            </a:r>
            <a:r>
              <a:rPr lang="en-US" dirty="0" smtClean="0">
                <a:solidFill>
                  <a:srgbClr val="FF0000"/>
                </a:solidFill>
              </a:rPr>
              <a:t>k</a:t>
            </a:r>
          </a:p>
          <a:p>
            <a:pPr marL="0" indent="0">
              <a:buNone/>
            </a:pPr>
            <a:r>
              <a:rPr lang="en-US" dirty="0" smtClean="0"/>
              <a:t>Current best bound: </a:t>
            </a:r>
            <a:r>
              <a:rPr lang="en-US" dirty="0" smtClean="0">
                <a:solidFill>
                  <a:srgbClr val="FF0000"/>
                </a:solidFill>
              </a:rPr>
              <a:t>f(k) = </a:t>
            </a:r>
            <a:r>
              <a:rPr lang="en-US" dirty="0" smtClean="0">
                <a:solidFill>
                  <a:srgbClr val="FF0000"/>
                </a:solidFill>
                <a:latin typeface="Calisto MT"/>
              </a:rPr>
              <a:t>2</a:t>
            </a:r>
            <a:r>
              <a:rPr lang="en-US" baseline="30000" dirty="0" smtClean="0">
                <a:solidFill>
                  <a:srgbClr val="FF0000"/>
                </a:solidFill>
                <a:latin typeface="Calisto MT"/>
              </a:rPr>
              <a:t>O</a:t>
            </a:r>
            <a:r>
              <a:rPr lang="en-US" baseline="30000" dirty="0" smtClean="0">
                <a:solidFill>
                  <a:srgbClr val="FF0000"/>
                </a:solidFill>
              </a:rPr>
              <a:t>(</a:t>
            </a:r>
            <a:r>
              <a:rPr lang="en-US" baseline="30000" dirty="0" smtClean="0">
                <a:solidFill>
                  <a:srgbClr val="FF0000"/>
                </a:solidFill>
                <a:latin typeface="Calisto MT"/>
              </a:rPr>
              <a:t>k</a:t>
            </a:r>
            <a:r>
              <a:rPr lang="en-US" baseline="55000" dirty="0" smtClean="0">
                <a:solidFill>
                  <a:srgbClr val="FF0000"/>
                </a:solidFill>
                <a:latin typeface="Calisto MT"/>
              </a:rPr>
              <a:t>2 </a:t>
            </a:r>
            <a:r>
              <a:rPr lang="en-US" baseline="30000" dirty="0" smtClean="0">
                <a:solidFill>
                  <a:srgbClr val="FF0000"/>
                </a:solidFill>
                <a:latin typeface="Calisto MT"/>
              </a:rPr>
              <a:t>log k)</a:t>
            </a:r>
            <a:r>
              <a:rPr lang="en-US" dirty="0" smtClean="0">
                <a:solidFill>
                  <a:srgbClr val="FF0000"/>
                </a:solidFill>
                <a:latin typeface="Calisto MT"/>
              </a:rPr>
              <a:t> </a:t>
            </a:r>
            <a:endParaRPr lang="en-US" baseline="55000" dirty="0" smtClean="0">
              <a:solidFill>
                <a:srgbClr val="FF0000"/>
              </a:solidFill>
              <a:latin typeface="Calisto MT"/>
            </a:endParaRPr>
          </a:p>
          <a:p>
            <a:pPr marL="0" indent="0">
              <a:buNone/>
            </a:pPr>
            <a:r>
              <a:rPr lang="en-US" dirty="0" err="1" smtClean="0">
                <a:solidFill>
                  <a:srgbClr val="FF0000"/>
                </a:solidFill>
              </a:rPr>
              <a:t>tw</a:t>
            </a:r>
            <a:r>
              <a:rPr lang="en-US" dirty="0" smtClean="0">
                <a:solidFill>
                  <a:srgbClr val="FF0000"/>
                </a:solidFill>
              </a:rPr>
              <a:t>(G) </a:t>
            </a:r>
            <a:r>
              <a:rPr lang="en-US" dirty="0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¸</a:t>
            </a:r>
            <a:r>
              <a:rPr lang="en-US" dirty="0" smtClean="0">
                <a:solidFill>
                  <a:srgbClr val="FF0000"/>
                </a:solidFill>
              </a:rPr>
              <a:t> h </a:t>
            </a:r>
            <a:r>
              <a:rPr lang="en-US" dirty="0" smtClean="0"/>
              <a:t>implies grid minor of size at least </a:t>
            </a:r>
            <a:r>
              <a:rPr lang="en-US" dirty="0" smtClean="0">
                <a:solidFill>
                  <a:srgbClr val="FF0000"/>
                </a:solidFill>
              </a:rPr>
              <a:t>(log h)</a:t>
            </a:r>
            <a:r>
              <a:rPr lang="en-US" baseline="30000" dirty="0" smtClean="0">
                <a:solidFill>
                  <a:srgbClr val="FF0000"/>
                </a:solidFill>
              </a:rPr>
              <a:t>1/2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chemeClr val="bg2">
                    <a:lumMod val="50000"/>
                  </a:schemeClr>
                </a:solidFill>
              </a:rPr>
              <a:t>Theorem (Robertson-Seymour-Thomas): </a:t>
            </a:r>
            <a:r>
              <a:rPr lang="en-US" dirty="0" smtClean="0">
                <a:solidFill>
                  <a:srgbClr val="FF0000"/>
                </a:solidFill>
              </a:rPr>
              <a:t>G </a:t>
            </a:r>
            <a:r>
              <a:rPr lang="en-US" dirty="0" smtClean="0">
                <a:solidFill>
                  <a:srgbClr val="3D484D"/>
                </a:solidFill>
              </a:rPr>
              <a:t>is </a:t>
            </a:r>
            <a:r>
              <a:rPr lang="en-US" i="1" dirty="0" smtClean="0">
                <a:solidFill>
                  <a:srgbClr val="3D484D"/>
                </a:solidFill>
              </a:rPr>
              <a:t>planar</a:t>
            </a:r>
            <a:r>
              <a:rPr lang="en-US" dirty="0" smtClean="0">
                <a:solidFill>
                  <a:srgbClr val="3D484D"/>
                </a:solidFill>
              </a:rPr>
              <a:t> implies grid minor of size </a:t>
            </a:r>
            <a:r>
              <a:rPr lang="en-US" dirty="0" smtClean="0">
                <a:solidFill>
                  <a:srgbClr val="FF0000"/>
                </a:solidFill>
                <a:latin typeface="Symbol"/>
                <a:sym typeface="Symbol"/>
              </a:rPr>
              <a:t>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dirty="0" err="1" smtClean="0">
                <a:solidFill>
                  <a:srgbClr val="FF0000"/>
                </a:solidFill>
              </a:rPr>
              <a:t>tw</a:t>
            </a:r>
            <a:r>
              <a:rPr lang="en-US" dirty="0" smtClean="0">
                <a:solidFill>
                  <a:srgbClr val="FF0000"/>
                </a:solidFill>
              </a:rPr>
              <a:t>(G))</a:t>
            </a: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80447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Conjecture on Grid-Minors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>
                <a:solidFill>
                  <a:srgbClr val="FF0000"/>
                </a:solidFill>
              </a:rPr>
              <a:t>tw</a:t>
            </a:r>
            <a:r>
              <a:rPr lang="en-US" dirty="0" smtClean="0">
                <a:solidFill>
                  <a:srgbClr val="FF0000"/>
                </a:solidFill>
              </a:rPr>
              <a:t>(G) </a:t>
            </a:r>
            <a:r>
              <a:rPr lang="en-US" dirty="0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¸</a:t>
            </a:r>
            <a:r>
              <a:rPr lang="en-US" dirty="0" smtClean="0">
                <a:solidFill>
                  <a:srgbClr val="FF0000"/>
                </a:solidFill>
              </a:rPr>
              <a:t> k </a:t>
            </a:r>
            <a:r>
              <a:rPr lang="en-US" dirty="0" smtClean="0"/>
              <a:t>implies </a:t>
            </a:r>
            <a:r>
              <a:rPr lang="en-US" dirty="0" smtClean="0">
                <a:solidFill>
                  <a:srgbClr val="FF0000"/>
                </a:solidFill>
              </a:rPr>
              <a:t>G</a:t>
            </a:r>
            <a:r>
              <a:rPr lang="en-US" dirty="0" smtClean="0"/>
              <a:t> has grid-minor of size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Symbol"/>
                <a:sym typeface="Symbol"/>
              </a:rPr>
              <a:t></a:t>
            </a:r>
            <a:r>
              <a:rPr lang="en-US" baseline="55000" dirty="0" smtClean="0">
                <a:solidFill>
                  <a:srgbClr val="FF0000"/>
                </a:solidFill>
                <a:latin typeface="Symbol"/>
                <a:sym typeface="Symbol"/>
              </a:rPr>
              <a:t>~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dirty="0" smtClean="0">
                <a:solidFill>
                  <a:srgbClr val="FF0000"/>
                </a:solidFill>
                <a:latin typeface="Calisto MT"/>
              </a:rPr>
              <a:t>k</a:t>
            </a:r>
            <a:r>
              <a:rPr lang="en-US" baseline="30000" dirty="0" smtClean="0">
                <a:solidFill>
                  <a:srgbClr val="FF0000"/>
                </a:solidFill>
                <a:latin typeface="Calisto MT"/>
              </a:rPr>
              <a:t>1</a:t>
            </a:r>
            <a:r>
              <a:rPr lang="en-US" baseline="30000" dirty="0" smtClean="0">
                <a:solidFill>
                  <a:srgbClr val="FF0000"/>
                </a:solidFill>
              </a:rPr>
              <a:t>/2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Currently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  <a:latin typeface="Symbol"/>
                <a:sym typeface="Symbol"/>
              </a:rPr>
              <a:t></a:t>
            </a:r>
            <a:r>
              <a:rPr lang="en-US" baseline="55000" dirty="0">
                <a:solidFill>
                  <a:srgbClr val="FF0000"/>
                </a:solidFill>
                <a:latin typeface="Symbol"/>
                <a:sym typeface="Symbol"/>
              </a:rPr>
              <a:t>~ 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dirty="0" smtClean="0">
                <a:solidFill>
                  <a:srgbClr val="FF0000"/>
                </a:solidFill>
                <a:latin typeface="Calisto MT"/>
              </a:rPr>
              <a:t>log</a:t>
            </a:r>
            <a:r>
              <a:rPr lang="en-US" baseline="30000" dirty="0" smtClean="0">
                <a:solidFill>
                  <a:srgbClr val="FF0000"/>
                </a:solidFill>
                <a:latin typeface="Calisto MT"/>
              </a:rPr>
              <a:t>1</a:t>
            </a:r>
            <a:r>
              <a:rPr lang="en-US" baseline="30000" dirty="0" smtClean="0">
                <a:solidFill>
                  <a:srgbClr val="FF0000"/>
                </a:solidFill>
              </a:rPr>
              <a:t>/2</a:t>
            </a:r>
            <a:r>
              <a:rPr lang="en-US" dirty="0" smtClean="0">
                <a:solidFill>
                  <a:srgbClr val="FF0000"/>
                </a:solidFill>
              </a:rPr>
              <a:t> k)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60749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Robertson-Seymour Structure Theorem(s)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H</a:t>
            </a:r>
            <a:r>
              <a:rPr lang="en-US" dirty="0" smtClean="0"/>
              <a:t> a fixed graph</a:t>
            </a:r>
          </a:p>
          <a:p>
            <a:pPr marL="0" indent="0">
              <a:buNone/>
            </a:pPr>
            <a:r>
              <a:rPr lang="en-US" b="1" dirty="0" smtClean="0"/>
              <a:t>Theorem:</a:t>
            </a:r>
            <a:r>
              <a:rPr lang="en-US" dirty="0" smtClean="0"/>
              <a:t> If </a:t>
            </a:r>
            <a:r>
              <a:rPr lang="en-US" dirty="0" smtClean="0">
                <a:solidFill>
                  <a:srgbClr val="FF0000"/>
                </a:solidFill>
              </a:rPr>
              <a:t>G</a:t>
            </a:r>
            <a:r>
              <a:rPr lang="en-US" dirty="0" smtClean="0"/>
              <a:t> excludes </a:t>
            </a:r>
            <a:r>
              <a:rPr lang="en-US" dirty="0" smtClean="0">
                <a:solidFill>
                  <a:srgbClr val="FF0000"/>
                </a:solidFill>
              </a:rPr>
              <a:t>H</a:t>
            </a:r>
            <a:r>
              <a:rPr lang="en-US" dirty="0" smtClean="0"/>
              <a:t> as a minor and </a:t>
            </a:r>
            <a:r>
              <a:rPr lang="en-US" dirty="0" smtClean="0">
                <a:solidFill>
                  <a:srgbClr val="FF0000"/>
                </a:solidFill>
              </a:rPr>
              <a:t>H</a:t>
            </a:r>
            <a:r>
              <a:rPr lang="en-US" dirty="0" smtClean="0"/>
              <a:t> is planar then </a:t>
            </a:r>
            <a:r>
              <a:rPr lang="en-US" dirty="0" smtClean="0">
                <a:solidFill>
                  <a:srgbClr val="FF0000"/>
                </a:solidFill>
              </a:rPr>
              <a:t>G</a:t>
            </a:r>
            <a:r>
              <a:rPr lang="en-US" dirty="0" smtClean="0"/>
              <a:t> has </a:t>
            </a:r>
            <a:r>
              <a:rPr lang="en-US" dirty="0" err="1" smtClean="0"/>
              <a:t>treewidth</a:t>
            </a:r>
            <a:r>
              <a:rPr lang="en-US" dirty="0" smtClean="0"/>
              <a:t> at most </a:t>
            </a:r>
            <a:r>
              <a:rPr lang="en-US" dirty="0" smtClean="0">
                <a:solidFill>
                  <a:srgbClr val="FF0000"/>
                </a:solidFill>
              </a:rPr>
              <a:t>f(|V(H)|)</a:t>
            </a:r>
            <a:endParaRPr lang="en-US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b="1" dirty="0" smtClean="0"/>
              <a:t>Theorem: </a:t>
            </a:r>
            <a:r>
              <a:rPr lang="en-US" dirty="0" smtClean="0"/>
              <a:t>If </a:t>
            </a:r>
            <a:r>
              <a:rPr lang="en-US" dirty="0" smtClean="0">
                <a:solidFill>
                  <a:srgbClr val="FF0000"/>
                </a:solidFill>
              </a:rPr>
              <a:t>G</a:t>
            </a:r>
            <a:r>
              <a:rPr lang="en-US" dirty="0" smtClean="0"/>
              <a:t> excludes </a:t>
            </a:r>
            <a:r>
              <a:rPr lang="en-US" dirty="0" smtClean="0">
                <a:solidFill>
                  <a:srgbClr val="FF0000"/>
                </a:solidFill>
              </a:rPr>
              <a:t>H</a:t>
            </a:r>
            <a:r>
              <a:rPr lang="en-US" dirty="0" smtClean="0"/>
              <a:t> as a minor then </a:t>
            </a:r>
            <a:r>
              <a:rPr lang="en-US" dirty="0" smtClean="0">
                <a:solidFill>
                  <a:srgbClr val="FF0000"/>
                </a:solidFill>
              </a:rPr>
              <a:t>G</a:t>
            </a:r>
            <a:r>
              <a:rPr lang="en-US" dirty="0" smtClean="0"/>
              <a:t> can be glued together via </a:t>
            </a:r>
            <a:r>
              <a:rPr lang="en-US" i="1" dirty="0" smtClean="0"/>
              <a:t>k-sums </a:t>
            </a:r>
            <a:r>
              <a:rPr lang="en-US" dirty="0" smtClean="0"/>
              <a:t>over “almost”-embeddable graphs.</a:t>
            </a: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489186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Algorithmic Application of Structure Theorem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008000"/>
                </a:solidFill>
              </a:rPr>
              <a:t>[Robertson-Seymour</a:t>
            </a:r>
            <a:r>
              <a:rPr lang="en-US" dirty="0" smtClean="0">
                <a:solidFill>
                  <a:srgbClr val="008000"/>
                </a:solidFill>
              </a:rPr>
              <a:t>]</a:t>
            </a:r>
            <a:endParaRPr lang="en-US" dirty="0"/>
          </a:p>
          <a:p>
            <a:pPr marL="0" indent="0">
              <a:buNone/>
            </a:pPr>
            <a:r>
              <a:rPr lang="en-US" b="1" dirty="0" smtClean="0"/>
              <a:t>Theorem: </a:t>
            </a:r>
            <a:r>
              <a:rPr lang="en-US" dirty="0" smtClean="0"/>
              <a:t>A polynomial time algorithm to check if fixed </a:t>
            </a:r>
            <a:r>
              <a:rPr lang="en-US" dirty="0" smtClean="0">
                <a:solidFill>
                  <a:srgbClr val="FF0000"/>
                </a:solidFill>
              </a:rPr>
              <a:t>H</a:t>
            </a:r>
            <a:r>
              <a:rPr lang="en-US" dirty="0" smtClean="0"/>
              <a:t> is a minor of given </a:t>
            </a:r>
            <a:r>
              <a:rPr lang="en-US" dirty="0" smtClean="0">
                <a:solidFill>
                  <a:srgbClr val="FF0000"/>
                </a:solidFill>
              </a:rPr>
              <a:t>G</a:t>
            </a:r>
            <a:r>
              <a:rPr lang="en-US" dirty="0" smtClean="0"/>
              <a:t> in time </a:t>
            </a:r>
            <a:r>
              <a:rPr lang="en-US" dirty="0" smtClean="0">
                <a:solidFill>
                  <a:srgbClr val="FF0000"/>
                </a:solidFill>
              </a:rPr>
              <a:t>O(f(|V(H)|)</a:t>
            </a:r>
            <a:r>
              <a:rPr lang="en-US" dirty="0" smtClean="0">
                <a:solidFill>
                  <a:srgbClr val="FF0000"/>
                </a:solidFill>
                <a:latin typeface="Calisto MT"/>
              </a:rPr>
              <a:t>n</a:t>
            </a:r>
            <a:r>
              <a:rPr lang="en-US" baseline="30000" dirty="0" smtClean="0">
                <a:solidFill>
                  <a:srgbClr val="FF0000"/>
                </a:solidFill>
                <a:latin typeface="Calisto MT"/>
              </a:rPr>
              <a:t>3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6578977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8" name="Straight Connector 37"/>
          <p:cNvCxnSpPr>
            <a:stCxn id="8" idx="0"/>
            <a:endCxn id="20" idx="3"/>
          </p:cNvCxnSpPr>
          <p:nvPr/>
        </p:nvCxnSpPr>
        <p:spPr>
          <a:xfrm flipV="1">
            <a:off x="5673086" y="5056586"/>
            <a:ext cx="768518" cy="30656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flipV="1">
            <a:off x="6411595" y="4300700"/>
            <a:ext cx="1090531" cy="74773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>
            <a:stCxn id="5" idx="0"/>
            <a:endCxn id="8" idx="1"/>
          </p:cNvCxnSpPr>
          <p:nvPr/>
        </p:nvCxnSpPr>
        <p:spPr>
          <a:xfrm flipV="1">
            <a:off x="5156129" y="5431730"/>
            <a:ext cx="448377" cy="58793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endCxn id="6" idx="1"/>
          </p:cNvCxnSpPr>
          <p:nvPr/>
        </p:nvCxnSpPr>
        <p:spPr>
          <a:xfrm>
            <a:off x="5233329" y="6088242"/>
            <a:ext cx="1827103" cy="4814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stCxn id="6" idx="3"/>
            <a:endCxn id="24" idx="1"/>
          </p:cNvCxnSpPr>
          <p:nvPr/>
        </p:nvCxnSpPr>
        <p:spPr>
          <a:xfrm flipV="1">
            <a:off x="7197592" y="6090531"/>
            <a:ext cx="850923" cy="458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5" idx="0"/>
            <a:endCxn id="7" idx="2"/>
          </p:cNvCxnSpPr>
          <p:nvPr/>
        </p:nvCxnSpPr>
        <p:spPr>
          <a:xfrm flipV="1">
            <a:off x="5156129" y="4723723"/>
            <a:ext cx="145780" cy="129593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7" idx="0"/>
            <a:endCxn id="9" idx="1"/>
          </p:cNvCxnSpPr>
          <p:nvPr/>
        </p:nvCxnSpPr>
        <p:spPr>
          <a:xfrm flipV="1">
            <a:off x="5301909" y="4194415"/>
            <a:ext cx="751655" cy="39214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stCxn id="9" idx="3"/>
            <a:endCxn id="21" idx="1"/>
          </p:cNvCxnSpPr>
          <p:nvPr/>
        </p:nvCxnSpPr>
        <p:spPr>
          <a:xfrm>
            <a:off x="6190724" y="4194415"/>
            <a:ext cx="1272831" cy="458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endCxn id="22" idx="0"/>
          </p:cNvCxnSpPr>
          <p:nvPr/>
        </p:nvCxnSpPr>
        <p:spPr>
          <a:xfrm flipV="1">
            <a:off x="8146995" y="5024625"/>
            <a:ext cx="68580" cy="99503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>
            <a:stCxn id="8" idx="3"/>
            <a:endCxn id="23" idx="1"/>
          </p:cNvCxnSpPr>
          <p:nvPr/>
        </p:nvCxnSpPr>
        <p:spPr>
          <a:xfrm flipV="1">
            <a:off x="5741666" y="5340010"/>
            <a:ext cx="1433731" cy="9172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>
            <a:stCxn id="23" idx="3"/>
            <a:endCxn id="24" idx="0"/>
          </p:cNvCxnSpPr>
          <p:nvPr/>
        </p:nvCxnSpPr>
        <p:spPr>
          <a:xfrm>
            <a:off x="7312557" y="5340010"/>
            <a:ext cx="804538" cy="68194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>
            <a:stCxn id="8" idx="2"/>
            <a:endCxn id="6" idx="0"/>
          </p:cNvCxnSpPr>
          <p:nvPr/>
        </p:nvCxnSpPr>
        <p:spPr>
          <a:xfrm>
            <a:off x="5673086" y="5500310"/>
            <a:ext cx="1455926" cy="56750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Disjoint Paths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Given </a:t>
            </a:r>
            <a:r>
              <a:rPr lang="en-US" dirty="0" smtClean="0">
                <a:solidFill>
                  <a:srgbClr val="FF0000"/>
                </a:solidFill>
              </a:rPr>
              <a:t>G=(V,E)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FF0000"/>
                </a:solidFill>
              </a:rPr>
              <a:t>k</a:t>
            </a:r>
            <a:r>
              <a:rPr lang="en-US" dirty="0" smtClean="0"/>
              <a:t> node pairs 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dirty="0" smtClean="0">
                <a:solidFill>
                  <a:srgbClr val="FF0000"/>
                </a:solidFill>
                <a:latin typeface="Calisto MT"/>
              </a:rPr>
              <a:t>s</a:t>
            </a:r>
            <a:r>
              <a:rPr lang="en-US" baseline="-25000" dirty="0" smtClean="0">
                <a:solidFill>
                  <a:srgbClr val="FF0000"/>
                </a:solidFill>
                <a:latin typeface="Calisto MT"/>
              </a:rPr>
              <a:t>1</a:t>
            </a:r>
            <a:r>
              <a:rPr lang="en-US" dirty="0" smtClean="0">
                <a:solidFill>
                  <a:srgbClr val="FF0000"/>
                </a:solidFill>
              </a:rPr>
              <a:t>,</a:t>
            </a:r>
            <a:r>
              <a:rPr lang="en-US" dirty="0" smtClean="0">
                <a:solidFill>
                  <a:srgbClr val="FF0000"/>
                </a:solidFill>
                <a:latin typeface="Calisto MT"/>
              </a:rPr>
              <a:t>t</a:t>
            </a:r>
            <a:r>
              <a:rPr lang="en-US" baseline="-25000" dirty="0" smtClean="0">
                <a:solidFill>
                  <a:srgbClr val="FF0000"/>
                </a:solidFill>
                <a:latin typeface="Calisto MT"/>
              </a:rPr>
              <a:t>1</a:t>
            </a:r>
            <a:r>
              <a:rPr lang="en-US" dirty="0" smtClean="0">
                <a:solidFill>
                  <a:srgbClr val="FF0000"/>
                </a:solidFill>
              </a:rPr>
              <a:t>),...,(</a:t>
            </a:r>
            <a:r>
              <a:rPr lang="en-US" dirty="0" err="1" smtClean="0">
                <a:solidFill>
                  <a:srgbClr val="FF0000"/>
                </a:solidFill>
                <a:latin typeface="Calisto MT"/>
              </a:rPr>
              <a:t>s</a:t>
            </a:r>
            <a:r>
              <a:rPr lang="en-US" baseline="-25000" dirty="0" err="1" smtClean="0">
                <a:solidFill>
                  <a:srgbClr val="FF0000"/>
                </a:solidFill>
                <a:latin typeface="Calisto MT"/>
              </a:rPr>
              <a:t>k</a:t>
            </a:r>
            <a:r>
              <a:rPr lang="en-US" dirty="0" err="1" smtClean="0">
                <a:solidFill>
                  <a:srgbClr val="FF0000"/>
                </a:solidFill>
              </a:rPr>
              <a:t>,</a:t>
            </a:r>
            <a:r>
              <a:rPr lang="en-US" dirty="0" err="1" smtClean="0">
                <a:solidFill>
                  <a:srgbClr val="FF0000"/>
                </a:solidFill>
                <a:latin typeface="Calisto MT"/>
              </a:rPr>
              <a:t>t</a:t>
            </a:r>
            <a:r>
              <a:rPr lang="en-US" baseline="-25000" dirty="0" err="1" smtClean="0">
                <a:solidFill>
                  <a:srgbClr val="FF0000"/>
                </a:solidFill>
                <a:latin typeface="Calisto MT"/>
              </a:rPr>
              <a:t>k</a:t>
            </a:r>
            <a:r>
              <a:rPr lang="en-US" dirty="0" smtClean="0">
                <a:solidFill>
                  <a:srgbClr val="FF0000"/>
                </a:solidFill>
              </a:rPr>
              <a:t>) </a:t>
            </a:r>
            <a:r>
              <a:rPr lang="en-US" dirty="0" smtClean="0"/>
              <a:t>are there edge/node disjoint paths connecting given pairs?</a:t>
            </a:r>
          </a:p>
          <a:p>
            <a:pPr marL="0" indent="0">
              <a:buNone/>
            </a:pPr>
            <a:r>
              <a:rPr lang="en-US" dirty="0" smtClean="0"/>
              <a:t>EDP : edge disjoint path problem</a:t>
            </a:r>
          </a:p>
          <a:p>
            <a:pPr marL="0" indent="0">
              <a:buNone/>
            </a:pPr>
            <a:r>
              <a:rPr lang="en-US" dirty="0" smtClean="0"/>
              <a:t>NDP: node disjoint path problem</a:t>
            </a:r>
            <a:endParaRPr lang="en-US" dirty="0"/>
          </a:p>
        </p:txBody>
      </p:sp>
      <p:sp>
        <p:nvSpPr>
          <p:cNvPr id="5" name="Rectangle 172"/>
          <p:cNvSpPr>
            <a:spLocks noChangeAspect="1" noChangeArrowheads="1"/>
          </p:cNvSpPr>
          <p:nvPr/>
        </p:nvSpPr>
        <p:spPr bwMode="auto">
          <a:xfrm>
            <a:off x="5087549" y="6019662"/>
            <a:ext cx="137160" cy="137160"/>
          </a:xfrm>
          <a:prstGeom prst="rect">
            <a:avLst/>
          </a:prstGeom>
          <a:solidFill>
            <a:schemeClr val="tx1"/>
          </a:solidFill>
          <a:ln w="19050">
            <a:noFill/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Rectangle 172"/>
          <p:cNvSpPr>
            <a:spLocks noChangeAspect="1" noChangeArrowheads="1"/>
          </p:cNvSpPr>
          <p:nvPr/>
        </p:nvSpPr>
        <p:spPr bwMode="auto">
          <a:xfrm>
            <a:off x="7060432" y="6067811"/>
            <a:ext cx="137160" cy="137160"/>
          </a:xfrm>
          <a:prstGeom prst="rect">
            <a:avLst/>
          </a:prstGeom>
          <a:solidFill>
            <a:schemeClr val="tx1"/>
          </a:solidFill>
          <a:ln w="19050">
            <a:noFill/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Rectangle 172"/>
          <p:cNvSpPr>
            <a:spLocks noChangeAspect="1" noChangeArrowheads="1"/>
          </p:cNvSpPr>
          <p:nvPr/>
        </p:nvSpPr>
        <p:spPr bwMode="auto">
          <a:xfrm>
            <a:off x="5233329" y="4586563"/>
            <a:ext cx="137160" cy="137160"/>
          </a:xfrm>
          <a:prstGeom prst="rect">
            <a:avLst/>
          </a:prstGeom>
          <a:solidFill>
            <a:schemeClr val="tx1"/>
          </a:solidFill>
          <a:ln w="19050">
            <a:noFill/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172"/>
          <p:cNvSpPr>
            <a:spLocks noChangeAspect="1" noChangeArrowheads="1"/>
          </p:cNvSpPr>
          <p:nvPr/>
        </p:nvSpPr>
        <p:spPr bwMode="auto">
          <a:xfrm>
            <a:off x="5604506" y="5363150"/>
            <a:ext cx="137160" cy="137160"/>
          </a:xfrm>
          <a:prstGeom prst="rect">
            <a:avLst/>
          </a:prstGeom>
          <a:solidFill>
            <a:schemeClr val="tx1"/>
          </a:solidFill>
          <a:ln w="19050">
            <a:noFill/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Rectangle 172"/>
          <p:cNvSpPr>
            <a:spLocks noChangeAspect="1" noChangeArrowheads="1"/>
          </p:cNvSpPr>
          <p:nvPr/>
        </p:nvSpPr>
        <p:spPr bwMode="auto">
          <a:xfrm>
            <a:off x="6053564" y="4125835"/>
            <a:ext cx="137160" cy="137160"/>
          </a:xfrm>
          <a:prstGeom prst="rect">
            <a:avLst/>
          </a:prstGeom>
          <a:solidFill>
            <a:schemeClr val="tx1"/>
          </a:solidFill>
          <a:ln w="19050">
            <a:noFill/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Rectangle 172"/>
          <p:cNvSpPr>
            <a:spLocks noChangeAspect="1" noChangeArrowheads="1"/>
          </p:cNvSpPr>
          <p:nvPr/>
        </p:nvSpPr>
        <p:spPr bwMode="auto">
          <a:xfrm>
            <a:off x="6304444" y="4988006"/>
            <a:ext cx="137160" cy="137160"/>
          </a:xfrm>
          <a:prstGeom prst="rect">
            <a:avLst/>
          </a:prstGeom>
          <a:solidFill>
            <a:schemeClr val="tx1"/>
          </a:solidFill>
          <a:ln w="19050">
            <a:noFill/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Rectangle 172"/>
          <p:cNvSpPr>
            <a:spLocks noChangeAspect="1" noChangeArrowheads="1"/>
          </p:cNvSpPr>
          <p:nvPr/>
        </p:nvSpPr>
        <p:spPr bwMode="auto">
          <a:xfrm>
            <a:off x="7463555" y="4171695"/>
            <a:ext cx="137160" cy="137160"/>
          </a:xfrm>
          <a:prstGeom prst="rect">
            <a:avLst/>
          </a:prstGeom>
          <a:solidFill>
            <a:schemeClr val="tx1"/>
          </a:solidFill>
          <a:ln w="19050">
            <a:noFill/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Rectangle 172"/>
          <p:cNvSpPr>
            <a:spLocks noChangeAspect="1" noChangeArrowheads="1"/>
          </p:cNvSpPr>
          <p:nvPr/>
        </p:nvSpPr>
        <p:spPr bwMode="auto">
          <a:xfrm>
            <a:off x="8146995" y="5024625"/>
            <a:ext cx="137160" cy="137160"/>
          </a:xfrm>
          <a:prstGeom prst="rect">
            <a:avLst/>
          </a:prstGeom>
          <a:solidFill>
            <a:schemeClr val="tx1"/>
          </a:solidFill>
          <a:ln w="19050">
            <a:noFill/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Rectangle 172"/>
          <p:cNvSpPr>
            <a:spLocks noChangeAspect="1" noChangeArrowheads="1"/>
          </p:cNvSpPr>
          <p:nvPr/>
        </p:nvSpPr>
        <p:spPr bwMode="auto">
          <a:xfrm>
            <a:off x="7175397" y="5271430"/>
            <a:ext cx="137160" cy="137160"/>
          </a:xfrm>
          <a:prstGeom prst="rect">
            <a:avLst/>
          </a:prstGeom>
          <a:solidFill>
            <a:schemeClr val="tx1"/>
          </a:solidFill>
          <a:ln w="19050">
            <a:noFill/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Rectangle 172"/>
          <p:cNvSpPr>
            <a:spLocks noChangeAspect="1" noChangeArrowheads="1"/>
          </p:cNvSpPr>
          <p:nvPr/>
        </p:nvSpPr>
        <p:spPr bwMode="auto">
          <a:xfrm>
            <a:off x="8048515" y="6021951"/>
            <a:ext cx="137160" cy="137160"/>
          </a:xfrm>
          <a:prstGeom prst="rect">
            <a:avLst/>
          </a:prstGeom>
          <a:solidFill>
            <a:schemeClr val="tx1"/>
          </a:solidFill>
          <a:ln w="19050">
            <a:noFill/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36" name="Straight Connector 35"/>
          <p:cNvCxnSpPr>
            <a:stCxn id="9" idx="3"/>
            <a:endCxn id="20" idx="0"/>
          </p:cNvCxnSpPr>
          <p:nvPr/>
        </p:nvCxnSpPr>
        <p:spPr>
          <a:xfrm>
            <a:off x="6190724" y="4194415"/>
            <a:ext cx="182300" cy="79359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stCxn id="21" idx="3"/>
            <a:endCxn id="22" idx="0"/>
          </p:cNvCxnSpPr>
          <p:nvPr/>
        </p:nvCxnSpPr>
        <p:spPr>
          <a:xfrm>
            <a:off x="7600715" y="4240275"/>
            <a:ext cx="614860" cy="78435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4710370" y="4325493"/>
            <a:ext cx="5229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Calisto MT"/>
              </a:rPr>
              <a:t>s</a:t>
            </a:r>
            <a:r>
              <a:rPr lang="en-US" sz="2400" baseline="-25000" dirty="0" smtClean="0">
                <a:solidFill>
                  <a:srgbClr val="FF0000"/>
                </a:solidFill>
                <a:latin typeface="Calisto MT"/>
              </a:rPr>
              <a:t>1</a:t>
            </a:r>
            <a:endParaRPr lang="en-US" sz="2400" baseline="-25000" dirty="0">
              <a:solidFill>
                <a:srgbClr val="FF0000"/>
              </a:solidFill>
              <a:latin typeface="Calisto MT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7129012" y="4787158"/>
            <a:ext cx="5229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Calisto MT"/>
              </a:rPr>
              <a:t>t</a:t>
            </a:r>
            <a:r>
              <a:rPr lang="en-US" sz="2400" baseline="-25000" dirty="0" smtClean="0">
                <a:solidFill>
                  <a:srgbClr val="FF0000"/>
                </a:solidFill>
                <a:latin typeface="Calisto MT"/>
              </a:rPr>
              <a:t>1</a:t>
            </a:r>
            <a:endParaRPr lang="en-US" sz="2400" baseline="-25000" dirty="0">
              <a:solidFill>
                <a:srgbClr val="FF0000"/>
              </a:solidFill>
              <a:latin typeface="Calisto MT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4564590" y="5697446"/>
            <a:ext cx="5229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8000"/>
                </a:solidFill>
                <a:latin typeface="Calisto MT"/>
              </a:rPr>
              <a:t>s</a:t>
            </a:r>
            <a:r>
              <a:rPr lang="en-US" sz="2400" baseline="-25000" dirty="0">
                <a:solidFill>
                  <a:srgbClr val="008000"/>
                </a:solidFill>
                <a:latin typeface="Calisto MT"/>
              </a:rPr>
              <a:t>2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7202075" y="3732750"/>
            <a:ext cx="5229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  <a:latin typeface="Calisto MT"/>
              </a:rPr>
              <a:t>s</a:t>
            </a:r>
            <a:r>
              <a:rPr lang="en-US" sz="2400" baseline="-25000" dirty="0">
                <a:solidFill>
                  <a:srgbClr val="0000FF"/>
                </a:solidFill>
                <a:latin typeface="Calisto MT"/>
              </a:rPr>
              <a:t>3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8185675" y="5834688"/>
            <a:ext cx="5229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800000"/>
                </a:solidFill>
                <a:latin typeface="Calisto MT"/>
              </a:rPr>
              <a:t>s</a:t>
            </a:r>
            <a:r>
              <a:rPr lang="en-US" sz="2400" baseline="-25000" dirty="0">
                <a:solidFill>
                  <a:srgbClr val="800000"/>
                </a:solidFill>
                <a:latin typeface="Calisto MT"/>
              </a:rPr>
              <a:t>4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6096082" y="3718552"/>
            <a:ext cx="5229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8000"/>
                </a:solidFill>
                <a:latin typeface="Calisto MT"/>
              </a:rPr>
              <a:t>t</a:t>
            </a:r>
            <a:r>
              <a:rPr lang="en-US" sz="2400" baseline="-25000" dirty="0">
                <a:solidFill>
                  <a:srgbClr val="008000"/>
                </a:solidFill>
                <a:latin typeface="Calisto MT"/>
              </a:rPr>
              <a:t>2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5552254" y="4825753"/>
            <a:ext cx="5229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800000"/>
                </a:solidFill>
                <a:latin typeface="Calisto MT"/>
              </a:rPr>
              <a:t>t</a:t>
            </a:r>
            <a:r>
              <a:rPr lang="en-US" sz="2400" baseline="-25000" dirty="0">
                <a:solidFill>
                  <a:srgbClr val="800000"/>
                </a:solidFill>
                <a:latin typeface="Calisto MT"/>
              </a:rPr>
              <a:t>4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7132400" y="6008619"/>
            <a:ext cx="5229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  <a:latin typeface="Calisto MT"/>
              </a:rPr>
              <a:t>t</a:t>
            </a:r>
            <a:r>
              <a:rPr lang="en-US" sz="2400" baseline="-25000" dirty="0">
                <a:solidFill>
                  <a:srgbClr val="0000FF"/>
                </a:solidFill>
                <a:latin typeface="Calisto MT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28506613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Disjoint Paths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Given </a:t>
            </a:r>
            <a:r>
              <a:rPr lang="en-US" dirty="0" smtClean="0">
                <a:solidFill>
                  <a:srgbClr val="FF0000"/>
                </a:solidFill>
              </a:rPr>
              <a:t>G=(V,E)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FF0000"/>
                </a:solidFill>
              </a:rPr>
              <a:t>k</a:t>
            </a:r>
            <a:r>
              <a:rPr lang="en-US" dirty="0" smtClean="0"/>
              <a:t> node pairs 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dirty="0" smtClean="0">
                <a:solidFill>
                  <a:srgbClr val="FF0000"/>
                </a:solidFill>
                <a:latin typeface="Calisto MT"/>
              </a:rPr>
              <a:t>s</a:t>
            </a:r>
            <a:r>
              <a:rPr lang="en-US" baseline="-25000" dirty="0" smtClean="0">
                <a:solidFill>
                  <a:srgbClr val="FF0000"/>
                </a:solidFill>
                <a:latin typeface="Calisto MT"/>
              </a:rPr>
              <a:t>1</a:t>
            </a:r>
            <a:r>
              <a:rPr lang="en-US" dirty="0" smtClean="0">
                <a:solidFill>
                  <a:srgbClr val="FF0000"/>
                </a:solidFill>
              </a:rPr>
              <a:t>,</a:t>
            </a:r>
            <a:r>
              <a:rPr lang="en-US" dirty="0" smtClean="0">
                <a:solidFill>
                  <a:srgbClr val="FF0000"/>
                </a:solidFill>
                <a:latin typeface="Calisto MT"/>
              </a:rPr>
              <a:t>t</a:t>
            </a:r>
            <a:r>
              <a:rPr lang="en-US" baseline="-25000" dirty="0" smtClean="0">
                <a:solidFill>
                  <a:srgbClr val="FF0000"/>
                </a:solidFill>
                <a:latin typeface="Calisto MT"/>
              </a:rPr>
              <a:t>1</a:t>
            </a:r>
            <a:r>
              <a:rPr lang="en-US" dirty="0" smtClean="0">
                <a:solidFill>
                  <a:srgbClr val="FF0000"/>
                </a:solidFill>
              </a:rPr>
              <a:t>),...,(</a:t>
            </a:r>
            <a:r>
              <a:rPr lang="en-US" dirty="0" err="1" smtClean="0">
                <a:solidFill>
                  <a:srgbClr val="FF0000"/>
                </a:solidFill>
                <a:latin typeface="Calisto MT"/>
              </a:rPr>
              <a:t>s</a:t>
            </a:r>
            <a:r>
              <a:rPr lang="en-US" baseline="-25000" dirty="0" err="1" smtClean="0">
                <a:solidFill>
                  <a:srgbClr val="FF0000"/>
                </a:solidFill>
                <a:latin typeface="Calisto MT"/>
              </a:rPr>
              <a:t>k</a:t>
            </a:r>
            <a:r>
              <a:rPr lang="en-US" dirty="0" err="1" smtClean="0">
                <a:solidFill>
                  <a:srgbClr val="FF0000"/>
                </a:solidFill>
              </a:rPr>
              <a:t>,</a:t>
            </a:r>
            <a:r>
              <a:rPr lang="en-US" dirty="0" err="1" smtClean="0">
                <a:solidFill>
                  <a:srgbClr val="FF0000"/>
                </a:solidFill>
                <a:latin typeface="Calisto MT"/>
              </a:rPr>
              <a:t>t</a:t>
            </a:r>
            <a:r>
              <a:rPr lang="en-US" baseline="-25000" dirty="0" err="1" smtClean="0">
                <a:solidFill>
                  <a:srgbClr val="FF0000"/>
                </a:solidFill>
                <a:latin typeface="Calisto MT"/>
              </a:rPr>
              <a:t>k</a:t>
            </a:r>
            <a:r>
              <a:rPr lang="en-US" dirty="0" smtClean="0">
                <a:solidFill>
                  <a:srgbClr val="FF0000"/>
                </a:solidFill>
              </a:rPr>
              <a:t>) </a:t>
            </a:r>
            <a:r>
              <a:rPr lang="en-US" dirty="0" smtClean="0"/>
              <a:t>are there edge/node disjoint paths connecting given pairs?</a:t>
            </a:r>
          </a:p>
          <a:p>
            <a:pPr marL="0" indent="0">
              <a:buNone/>
            </a:pPr>
            <a:r>
              <a:rPr lang="en-US" dirty="0" smtClean="0"/>
              <a:t>EDP : edge disjoint path problem</a:t>
            </a:r>
          </a:p>
          <a:p>
            <a:pPr marL="0" indent="0">
              <a:buNone/>
            </a:pPr>
            <a:r>
              <a:rPr lang="en-US" dirty="0" smtClean="0"/>
              <a:t>NDP: node disjoint path problem</a:t>
            </a:r>
          </a:p>
          <a:p>
            <a:pPr marL="0" indent="0">
              <a:buNone/>
            </a:pPr>
            <a:r>
              <a:rPr lang="en-US" dirty="0">
                <a:solidFill>
                  <a:srgbClr val="008000"/>
                </a:solidFill>
              </a:rPr>
              <a:t>[Fortune-Hopcroft-Wylie’80] </a:t>
            </a:r>
            <a:r>
              <a:rPr lang="en-US" dirty="0" smtClean="0"/>
              <a:t>NP</a:t>
            </a:r>
            <a:r>
              <a:rPr lang="en-US" dirty="0"/>
              <a:t>-Complete for </a:t>
            </a:r>
            <a:r>
              <a:rPr lang="en-US" dirty="0">
                <a:solidFill>
                  <a:srgbClr val="FF0000"/>
                </a:solidFill>
              </a:rPr>
              <a:t>k=2</a:t>
            </a:r>
            <a:r>
              <a:rPr lang="en-US" dirty="0"/>
              <a:t> in directed graphs!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71386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50573" y="653437"/>
            <a:ext cx="3534310" cy="530146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023364" y="1837019"/>
            <a:ext cx="4031805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Tree width and tangles: A new connectivity measure and some </a:t>
            </a:r>
            <a:r>
              <a:rPr lang="en-US" b="1" dirty="0" smtClean="0"/>
              <a:t>applications</a:t>
            </a:r>
          </a:p>
          <a:p>
            <a:endParaRPr lang="en-US" b="1" dirty="0"/>
          </a:p>
          <a:p>
            <a:r>
              <a:rPr lang="en-US" b="1" dirty="0" smtClean="0"/>
              <a:t>Bruce Reed</a:t>
            </a:r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45423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Algorithmic Application of Structure Theorem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008000"/>
                </a:solidFill>
              </a:rPr>
              <a:t>[Robertson-Seymour</a:t>
            </a:r>
            <a:r>
              <a:rPr lang="en-US" dirty="0" smtClean="0">
                <a:solidFill>
                  <a:srgbClr val="008000"/>
                </a:solidFill>
              </a:rPr>
              <a:t>]</a:t>
            </a:r>
            <a:endParaRPr lang="en-US" dirty="0"/>
          </a:p>
          <a:p>
            <a:pPr marL="0" indent="0">
              <a:buNone/>
            </a:pPr>
            <a:r>
              <a:rPr lang="en-US" b="1" dirty="0" smtClean="0"/>
              <a:t>Theorem: </a:t>
            </a:r>
            <a:r>
              <a:rPr lang="en-US" dirty="0" smtClean="0"/>
              <a:t>A polynomial time algorithm for the node-disjoint paths problem when </a:t>
            </a:r>
            <a:r>
              <a:rPr lang="en-US" dirty="0" smtClean="0">
                <a:solidFill>
                  <a:srgbClr val="FF0000"/>
                </a:solidFill>
              </a:rPr>
              <a:t>k</a:t>
            </a:r>
            <a:r>
              <a:rPr lang="en-US" dirty="0" smtClean="0"/>
              <a:t> is fixed – running time is </a:t>
            </a:r>
            <a:r>
              <a:rPr lang="en-US" dirty="0" smtClean="0">
                <a:solidFill>
                  <a:srgbClr val="FF0000"/>
                </a:solidFill>
              </a:rPr>
              <a:t>O(f(k)</a:t>
            </a:r>
            <a:r>
              <a:rPr lang="en-US" dirty="0" smtClean="0">
                <a:solidFill>
                  <a:srgbClr val="FF0000"/>
                </a:solidFill>
                <a:latin typeface="Calisto MT"/>
              </a:rPr>
              <a:t>n</a:t>
            </a:r>
            <a:r>
              <a:rPr lang="en-US" baseline="30000" dirty="0" smtClean="0">
                <a:solidFill>
                  <a:srgbClr val="FF0000"/>
                </a:solidFill>
                <a:latin typeface="Calisto MT"/>
              </a:rPr>
              <a:t>3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</a:p>
          <a:p>
            <a:pPr marL="0" indent="0">
              <a:buNone/>
            </a:pPr>
            <a:r>
              <a:rPr lang="en-US" dirty="0" smtClean="0"/>
              <a:t>No “simple” algorithm known so far even for </a:t>
            </a:r>
            <a:r>
              <a:rPr lang="en-US" dirty="0" smtClean="0">
                <a:solidFill>
                  <a:srgbClr val="FF0000"/>
                </a:solidFill>
              </a:rPr>
              <a:t>k=2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43147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RS Algorithm for Disjoint Paths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</a:t>
            </a:r>
            <a:r>
              <a:rPr lang="en-US" dirty="0" err="1" smtClean="0">
                <a:solidFill>
                  <a:srgbClr val="FF0000"/>
                </a:solidFill>
              </a:rPr>
              <a:t>tw</a:t>
            </a:r>
            <a:r>
              <a:rPr lang="en-US" dirty="0" smtClean="0">
                <a:solidFill>
                  <a:srgbClr val="FF0000"/>
                </a:solidFill>
              </a:rPr>
              <a:t>(G) </a:t>
            </a:r>
            <a:r>
              <a:rPr lang="en-US" dirty="0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·</a:t>
            </a:r>
            <a:r>
              <a:rPr lang="en-US" dirty="0" smtClean="0">
                <a:solidFill>
                  <a:srgbClr val="FF0000"/>
                </a:solidFill>
              </a:rPr>
              <a:t> f(k) </a:t>
            </a:r>
            <a:r>
              <a:rPr lang="en-US" dirty="0" smtClean="0"/>
              <a:t>use dynamic programming</a:t>
            </a:r>
          </a:p>
          <a:p>
            <a:r>
              <a:rPr lang="en-US" dirty="0" smtClean="0"/>
              <a:t>If </a:t>
            </a:r>
            <a:r>
              <a:rPr lang="en-US" dirty="0" smtClean="0">
                <a:solidFill>
                  <a:srgbClr val="FF0000"/>
                </a:solidFill>
              </a:rPr>
              <a:t>G</a:t>
            </a:r>
            <a:r>
              <a:rPr lang="en-US" dirty="0" smtClean="0"/>
              <a:t> has a </a:t>
            </a:r>
            <a:r>
              <a:rPr lang="en-US" i="1" dirty="0" smtClean="0"/>
              <a:t>clique minor </a:t>
            </a:r>
            <a:r>
              <a:rPr lang="en-US" dirty="0" smtClean="0"/>
              <a:t>of size </a:t>
            </a:r>
            <a:r>
              <a:rPr lang="en-US" dirty="0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¸</a:t>
            </a:r>
            <a:r>
              <a:rPr lang="en-US" dirty="0" smtClean="0">
                <a:solidFill>
                  <a:srgbClr val="FF0000"/>
                </a:solidFill>
              </a:rPr>
              <a:t> 2k </a:t>
            </a:r>
            <a:r>
              <a:rPr lang="en-US" dirty="0" smtClean="0"/>
              <a:t>try to route to clique and use it as crossbar. If clique not reachable then irrelevant vertex – remove and </a:t>
            </a:r>
            <a:r>
              <a:rPr lang="en-US" dirty="0" err="1" smtClean="0"/>
              <a:t>recurse</a:t>
            </a:r>
            <a:r>
              <a:rPr lang="en-US" dirty="0" smtClean="0"/>
              <a:t>.</a:t>
            </a:r>
          </a:p>
          <a:p>
            <a:r>
              <a:rPr lang="en-US" dirty="0" smtClean="0"/>
              <a:t>Else </a:t>
            </a:r>
            <a:r>
              <a:rPr lang="en-US" dirty="0" smtClean="0">
                <a:solidFill>
                  <a:srgbClr val="FF0000"/>
                </a:solidFill>
              </a:rPr>
              <a:t>G</a:t>
            </a:r>
            <a:r>
              <a:rPr lang="en-US" dirty="0" smtClean="0"/>
              <a:t> has </a:t>
            </a:r>
            <a:r>
              <a:rPr lang="en-US" i="1" dirty="0" smtClean="0"/>
              <a:t>large “flat” wall </a:t>
            </a:r>
            <a:r>
              <a:rPr lang="en-US" dirty="0" smtClean="0"/>
              <a:t>via structure theorem. Middle of flat wall is irrelevant – remove and </a:t>
            </a:r>
            <a:r>
              <a:rPr lang="en-US" dirty="0" err="1" smtClean="0"/>
              <a:t>recurse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71811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Recent Insights into Structure of Large </a:t>
            </a:r>
            <a:r>
              <a:rPr lang="en-US" dirty="0" err="1" smtClean="0"/>
              <a:t>Treewidth</a:t>
            </a:r>
            <a:r>
              <a:rPr lang="en-US" dirty="0" smtClean="0"/>
              <a:t> Graphs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Large routing structures in large </a:t>
            </a:r>
            <a:r>
              <a:rPr lang="en-US" dirty="0" err="1" smtClean="0"/>
              <a:t>treewidth</a:t>
            </a:r>
            <a:r>
              <a:rPr lang="en-US" dirty="0" smtClean="0"/>
              <a:t> graphs</a:t>
            </a:r>
          </a:p>
          <a:p>
            <a:pPr lvl="1"/>
            <a:r>
              <a:rPr lang="en-US" dirty="0" smtClean="0"/>
              <a:t>applications to approximating disjoint paths problems</a:t>
            </a:r>
          </a:p>
          <a:p>
            <a:r>
              <a:rPr lang="en-US" dirty="0" err="1" smtClean="0"/>
              <a:t>Treewidth</a:t>
            </a:r>
            <a:r>
              <a:rPr lang="en-US" dirty="0" smtClean="0"/>
              <a:t> decomposition theorems</a:t>
            </a:r>
          </a:p>
          <a:p>
            <a:pPr lvl="1"/>
            <a:r>
              <a:rPr lang="en-US" dirty="0" smtClean="0"/>
              <a:t>applications to fixed parameter tractability</a:t>
            </a:r>
          </a:p>
          <a:p>
            <a:pPr lvl="1"/>
            <a:r>
              <a:rPr lang="en-US" dirty="0" smtClean="0"/>
              <a:t>applications to </a:t>
            </a:r>
            <a:r>
              <a:rPr lang="en-US" dirty="0" err="1" smtClean="0"/>
              <a:t>Erdos-Posa</a:t>
            </a:r>
            <a:r>
              <a:rPr lang="en-US" dirty="0" smtClean="0"/>
              <a:t> type theorems</a:t>
            </a:r>
          </a:p>
          <a:p>
            <a:pPr marL="350838" lvl="1" indent="0">
              <a:buNone/>
            </a:pPr>
            <a:endParaRPr lang="en-US" dirty="0" smtClean="0"/>
          </a:p>
          <a:p>
            <a:pPr marL="114300" indent="0">
              <a:buNone/>
            </a:pPr>
            <a:r>
              <a:rPr lang="en-US" dirty="0" smtClean="0"/>
              <a:t>Bypass grid-minor theorem and its limitations</a:t>
            </a:r>
          </a:p>
        </p:txBody>
      </p:sp>
    </p:spTree>
    <p:extLst>
      <p:ext uri="{BB962C8B-B14F-4D97-AF65-F5344CB8AC3E}">
        <p14:creationId xmlns:p14="http://schemas.microsoft.com/office/powerpoint/2010/main" val="22607303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Treewidth</a:t>
            </a:r>
            <a:r>
              <a:rPr lang="en-US" dirty="0" smtClean="0"/>
              <a:t>  and Routing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008000"/>
                </a:solidFill>
              </a:rPr>
              <a:t>[Chuzhoy’11] </a:t>
            </a:r>
            <a:r>
              <a:rPr lang="en-US" dirty="0" smtClean="0"/>
              <a:t>plus </a:t>
            </a:r>
            <a:r>
              <a:rPr lang="en-US" dirty="0" smtClean="0">
                <a:solidFill>
                  <a:srgbClr val="008000"/>
                </a:solidFill>
              </a:rPr>
              <a:t>[C-Ene’13]</a:t>
            </a:r>
          </a:p>
          <a:p>
            <a:pPr marL="0" indent="0">
              <a:buNone/>
            </a:pPr>
            <a:r>
              <a:rPr lang="en-US" i="1" dirty="0" smtClean="0"/>
              <a:t>If </a:t>
            </a:r>
            <a:r>
              <a:rPr lang="en-US" i="1" dirty="0" err="1">
                <a:solidFill>
                  <a:srgbClr val="FF0000"/>
                </a:solidFill>
              </a:rPr>
              <a:t>tw</a:t>
            </a:r>
            <a:r>
              <a:rPr lang="en-US" i="1" dirty="0">
                <a:solidFill>
                  <a:srgbClr val="FF0000"/>
                </a:solidFill>
              </a:rPr>
              <a:t>(G) </a:t>
            </a:r>
            <a:r>
              <a:rPr lang="en-US" i="1" dirty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¸</a:t>
            </a:r>
            <a:r>
              <a:rPr lang="en-US" i="1" dirty="0">
                <a:solidFill>
                  <a:srgbClr val="FF0000"/>
                </a:solidFill>
              </a:rPr>
              <a:t> k </a:t>
            </a:r>
            <a:r>
              <a:rPr lang="en-US" i="1" dirty="0"/>
              <a:t>then there is an expander of size  </a:t>
            </a:r>
            <a:r>
              <a:rPr lang="en-US" i="1" dirty="0">
                <a:solidFill>
                  <a:srgbClr val="FF0000"/>
                </a:solidFill>
              </a:rPr>
              <a:t>k/</a:t>
            </a:r>
            <a:r>
              <a:rPr lang="en-US" i="1" dirty="0" err="1">
                <a:solidFill>
                  <a:srgbClr val="FF0000"/>
                </a:solidFill>
              </a:rPr>
              <a:t>polylog</a:t>
            </a:r>
            <a:r>
              <a:rPr lang="en-US" i="1" dirty="0">
                <a:solidFill>
                  <a:srgbClr val="FF0000"/>
                </a:solidFill>
              </a:rPr>
              <a:t>(k) </a:t>
            </a:r>
            <a:r>
              <a:rPr lang="en-US" i="1" dirty="0"/>
              <a:t>that can be “embedded” into </a:t>
            </a:r>
            <a:r>
              <a:rPr lang="en-US" i="1" dirty="0">
                <a:solidFill>
                  <a:srgbClr val="FF0000"/>
                </a:solidFill>
              </a:rPr>
              <a:t>G</a:t>
            </a:r>
            <a:r>
              <a:rPr lang="en-US" i="1" dirty="0"/>
              <a:t> with </a:t>
            </a:r>
            <a:r>
              <a:rPr lang="en-US" i="1" dirty="0">
                <a:solidFill>
                  <a:srgbClr val="FF0000"/>
                </a:solidFill>
              </a:rPr>
              <a:t>O(1) </a:t>
            </a:r>
            <a:r>
              <a:rPr lang="en-US" i="1" dirty="0"/>
              <a:t>node </a:t>
            </a:r>
            <a:r>
              <a:rPr lang="en-US" i="1" dirty="0" smtClean="0"/>
              <a:t>congestion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Conjectured by </a:t>
            </a:r>
            <a:r>
              <a:rPr lang="en-US" dirty="0">
                <a:solidFill>
                  <a:srgbClr val="008000"/>
                </a:solidFill>
              </a:rPr>
              <a:t>[C-Khanna-Shepherd’05</a:t>
            </a:r>
            <a:r>
              <a:rPr lang="en-US" dirty="0" smtClean="0">
                <a:solidFill>
                  <a:srgbClr val="008000"/>
                </a:solidFill>
              </a:rPr>
              <a:t>] 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Together with previous tools/ideas, </a:t>
            </a:r>
            <a:r>
              <a:rPr lang="en-US" dirty="0" err="1" smtClean="0">
                <a:solidFill>
                  <a:srgbClr val="FF0000"/>
                </a:solidFill>
              </a:rPr>
              <a:t>polylog</a:t>
            </a:r>
            <a:r>
              <a:rPr lang="en-US" dirty="0" smtClean="0">
                <a:solidFill>
                  <a:srgbClr val="FF0000"/>
                </a:solidFill>
              </a:rPr>
              <a:t>(k)</a:t>
            </a:r>
            <a:r>
              <a:rPr lang="en-US" dirty="0" smtClean="0">
                <a:solidFill>
                  <a:srgbClr val="008000"/>
                </a:solidFill>
              </a:rPr>
              <a:t> </a:t>
            </a:r>
            <a:r>
              <a:rPr lang="en-US" dirty="0" smtClean="0">
                <a:solidFill>
                  <a:srgbClr val="3D484D"/>
                </a:solidFill>
              </a:rPr>
              <a:t>approximation with </a:t>
            </a:r>
            <a:r>
              <a:rPr lang="en-US" dirty="0" smtClean="0">
                <a:solidFill>
                  <a:srgbClr val="FF0000"/>
                </a:solidFill>
              </a:rPr>
              <a:t>O(1)</a:t>
            </a:r>
            <a:r>
              <a:rPr lang="en-US" dirty="0" smtClean="0">
                <a:solidFill>
                  <a:srgbClr val="008000"/>
                </a:solidFill>
              </a:rPr>
              <a:t> </a:t>
            </a:r>
            <a:r>
              <a:rPr lang="en-US" dirty="0" smtClean="0">
                <a:solidFill>
                  <a:srgbClr val="3D484D"/>
                </a:solidFill>
              </a:rPr>
              <a:t>congestion </a:t>
            </a:r>
            <a:r>
              <a:rPr lang="en-US" dirty="0">
                <a:solidFill>
                  <a:srgbClr val="3D484D"/>
                </a:solidFill>
              </a:rPr>
              <a:t>for </a:t>
            </a:r>
            <a:r>
              <a:rPr lang="en-US" dirty="0" smtClean="0">
                <a:solidFill>
                  <a:srgbClr val="3D484D"/>
                </a:solidFill>
              </a:rPr>
              <a:t>maximum disjoint </a:t>
            </a:r>
            <a:r>
              <a:rPr lang="en-US" dirty="0">
                <a:solidFill>
                  <a:srgbClr val="3D484D"/>
                </a:solidFill>
              </a:rPr>
              <a:t>paths </a:t>
            </a:r>
            <a:r>
              <a:rPr lang="en-US" dirty="0" smtClean="0">
                <a:solidFill>
                  <a:srgbClr val="3D484D"/>
                </a:solidFill>
              </a:rPr>
              <a:t>problems</a:t>
            </a:r>
            <a:endParaRPr lang="en-US" dirty="0">
              <a:solidFill>
                <a:srgbClr val="3D484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70925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Key Tool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008000"/>
                </a:solidFill>
              </a:rPr>
              <a:t>[Chuzhoy’11]</a:t>
            </a:r>
          </a:p>
          <a:p>
            <a:pPr marL="0" indent="0">
              <a:buNone/>
            </a:pPr>
            <a:r>
              <a:rPr lang="en-US" dirty="0" smtClean="0"/>
              <a:t>A graph decomposition algorithm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>
                <a:solidFill>
                  <a:srgbClr val="008000"/>
                </a:solidFill>
              </a:rPr>
              <a:t>[C-Chuzhoy’12] </a:t>
            </a:r>
          </a:p>
          <a:p>
            <a:pPr marL="0" indent="0">
              <a:buNone/>
            </a:pPr>
            <a:r>
              <a:rPr lang="en-US" dirty="0" smtClean="0"/>
              <a:t>Abstract, generalize and improve to obtain </a:t>
            </a:r>
            <a:r>
              <a:rPr lang="en-US" dirty="0" err="1" smtClean="0"/>
              <a:t>treewidth</a:t>
            </a:r>
            <a:r>
              <a:rPr lang="en-US" dirty="0" smtClean="0"/>
              <a:t> decomposition results and applications</a:t>
            </a:r>
          </a:p>
        </p:txBody>
      </p:sp>
    </p:spTree>
    <p:extLst>
      <p:ext uri="{BB962C8B-B14F-4D97-AF65-F5344CB8AC3E}">
        <p14:creationId xmlns:p14="http://schemas.microsoft.com/office/powerpoint/2010/main" val="398648852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Applications to FPT and </a:t>
            </a:r>
            <a:r>
              <a:rPr lang="en-US" dirty="0" err="1" smtClean="0"/>
              <a:t>Erdos-Posa</a:t>
            </a:r>
            <a:r>
              <a:rPr lang="en-US" dirty="0" smtClean="0"/>
              <a:t> Theorems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Theorem: </a:t>
            </a:r>
            <a:r>
              <a:rPr lang="en-US" dirty="0">
                <a:solidFill>
                  <a:srgbClr val="008000"/>
                </a:solidFill>
              </a:rPr>
              <a:t>[Erdos-Posa’65</a:t>
            </a:r>
            <a:r>
              <a:rPr lang="en-US" dirty="0" smtClean="0">
                <a:solidFill>
                  <a:srgbClr val="008000"/>
                </a:solidFill>
              </a:rPr>
              <a:t>] </a:t>
            </a:r>
            <a:r>
              <a:rPr lang="en-US" dirty="0" smtClean="0">
                <a:solidFill>
                  <a:srgbClr val="FF0000"/>
                </a:solidFill>
              </a:rPr>
              <a:t>G</a:t>
            </a:r>
            <a:r>
              <a:rPr lang="en-US" dirty="0" smtClean="0"/>
              <a:t> has </a:t>
            </a:r>
            <a:r>
              <a:rPr lang="en-US" dirty="0" smtClean="0">
                <a:solidFill>
                  <a:srgbClr val="FF0000"/>
                </a:solidFill>
              </a:rPr>
              <a:t>k</a:t>
            </a:r>
            <a:r>
              <a:rPr lang="en-US" dirty="0" smtClean="0"/>
              <a:t> node disjoint cycles or there is a set </a:t>
            </a:r>
            <a:r>
              <a:rPr lang="en-US" dirty="0" smtClean="0">
                <a:solidFill>
                  <a:srgbClr val="FF0000"/>
                </a:solidFill>
              </a:rPr>
              <a:t>S</a:t>
            </a:r>
            <a:r>
              <a:rPr lang="en-US" dirty="0" smtClean="0"/>
              <a:t> of </a:t>
            </a:r>
            <a:r>
              <a:rPr lang="en-US" dirty="0" smtClean="0">
                <a:solidFill>
                  <a:srgbClr val="FF0000"/>
                </a:solidFill>
              </a:rPr>
              <a:t>O(k log k) </a:t>
            </a:r>
            <a:r>
              <a:rPr lang="en-US" dirty="0" smtClean="0"/>
              <a:t>nodes such that </a:t>
            </a:r>
            <a:r>
              <a:rPr lang="en-US" dirty="0" smtClean="0">
                <a:solidFill>
                  <a:srgbClr val="FF0000"/>
                </a:solidFill>
              </a:rPr>
              <a:t>G\S</a:t>
            </a:r>
            <a:r>
              <a:rPr lang="en-US" dirty="0" smtClean="0"/>
              <a:t> has no cycles. Moreover, </a:t>
            </a:r>
            <a:r>
              <a:rPr lang="en-US" dirty="0"/>
              <a:t>t</a:t>
            </a:r>
            <a:r>
              <a:rPr lang="en-US" dirty="0" smtClean="0"/>
              <a:t>he bound is tight.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04609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Feedback Vertex Set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Theorem: </a:t>
            </a:r>
            <a:r>
              <a:rPr lang="en-US" dirty="0">
                <a:solidFill>
                  <a:srgbClr val="008000"/>
                </a:solidFill>
              </a:rPr>
              <a:t>[Erdos-Posa’65</a:t>
            </a:r>
            <a:r>
              <a:rPr lang="en-US" dirty="0" smtClean="0">
                <a:solidFill>
                  <a:srgbClr val="008000"/>
                </a:solidFill>
              </a:rPr>
              <a:t>] </a:t>
            </a:r>
            <a:r>
              <a:rPr lang="en-US" dirty="0" smtClean="0">
                <a:solidFill>
                  <a:srgbClr val="FF0000"/>
                </a:solidFill>
              </a:rPr>
              <a:t>G</a:t>
            </a:r>
            <a:r>
              <a:rPr lang="en-US" dirty="0" smtClean="0"/>
              <a:t> has </a:t>
            </a:r>
            <a:r>
              <a:rPr lang="en-US" dirty="0" smtClean="0">
                <a:solidFill>
                  <a:srgbClr val="FF0000"/>
                </a:solidFill>
              </a:rPr>
              <a:t>k</a:t>
            </a:r>
            <a:r>
              <a:rPr lang="en-US" dirty="0" smtClean="0"/>
              <a:t> node disjoint cycles or there is a set </a:t>
            </a:r>
            <a:r>
              <a:rPr lang="en-US" dirty="0" smtClean="0">
                <a:solidFill>
                  <a:srgbClr val="FF0000"/>
                </a:solidFill>
              </a:rPr>
              <a:t>S</a:t>
            </a:r>
            <a:r>
              <a:rPr lang="en-US" dirty="0" smtClean="0"/>
              <a:t> of </a:t>
            </a:r>
            <a:r>
              <a:rPr lang="en-US" dirty="0" smtClean="0">
                <a:solidFill>
                  <a:srgbClr val="FF0000"/>
                </a:solidFill>
              </a:rPr>
              <a:t>O(k log k) </a:t>
            </a:r>
            <a:r>
              <a:rPr lang="en-US" dirty="0" smtClean="0"/>
              <a:t>nodes such that </a:t>
            </a:r>
            <a:r>
              <a:rPr lang="en-US" dirty="0" smtClean="0">
                <a:solidFill>
                  <a:srgbClr val="FF0000"/>
                </a:solidFill>
              </a:rPr>
              <a:t>G\S</a:t>
            </a:r>
            <a:r>
              <a:rPr lang="en-US" dirty="0" smtClean="0"/>
              <a:t> has no cycles</a:t>
            </a:r>
            <a:r>
              <a:rPr lang="en-US" dirty="0"/>
              <a:t>. Moreover, the bound is tight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dirty="0" smtClean="0"/>
              <a:t>Feedback vertex set:  </a:t>
            </a:r>
            <a:r>
              <a:rPr lang="en-US" dirty="0" smtClean="0">
                <a:solidFill>
                  <a:srgbClr val="FF0000"/>
                </a:solidFill>
              </a:rPr>
              <a:t>S </a:t>
            </a:r>
            <a:r>
              <a:rPr lang="en-US" dirty="0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µ</a:t>
            </a:r>
            <a:r>
              <a:rPr lang="en-US" dirty="0" smtClean="0">
                <a:solidFill>
                  <a:srgbClr val="FF0000"/>
                </a:solidFill>
              </a:rPr>
              <a:t> V </a:t>
            </a:r>
            <a:r>
              <a:rPr lang="en-US" dirty="0" err="1" smtClean="0"/>
              <a:t>s.t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G\S</a:t>
            </a:r>
            <a:r>
              <a:rPr lang="en-US" dirty="0" smtClean="0"/>
              <a:t> is acyclic</a:t>
            </a:r>
          </a:p>
          <a:p>
            <a:pPr marL="0" indent="0">
              <a:buNone/>
            </a:pPr>
            <a:r>
              <a:rPr lang="en-US" b="1" dirty="0" smtClean="0"/>
              <a:t>Theorem: </a:t>
            </a:r>
            <a:r>
              <a:rPr lang="en-US" dirty="0" smtClean="0"/>
              <a:t>Min FVS is fixed parameter tractable. That is, can decide whether </a:t>
            </a:r>
            <a:r>
              <a:rPr lang="en-US" dirty="0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·</a:t>
            </a:r>
            <a:r>
              <a:rPr lang="en-US" dirty="0" smtClean="0">
                <a:solidFill>
                  <a:srgbClr val="FF0000"/>
                </a:solidFill>
              </a:rPr>
              <a:t> k</a:t>
            </a:r>
            <a:r>
              <a:rPr lang="en-US" dirty="0" smtClean="0"/>
              <a:t> in time </a:t>
            </a:r>
            <a:r>
              <a:rPr lang="en-US" dirty="0" smtClean="0">
                <a:solidFill>
                  <a:srgbClr val="FF0000"/>
                </a:solidFill>
              </a:rPr>
              <a:t>f(k) poly(n)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44558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Feedback Vertex Set and </a:t>
            </a:r>
            <a:r>
              <a:rPr lang="en-US" dirty="0" err="1" smtClean="0"/>
              <a:t>Treewidth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FVS(G)</a:t>
            </a:r>
            <a:r>
              <a:rPr lang="en-US" dirty="0" smtClean="0"/>
              <a:t> – size of minimum FVS in G</a:t>
            </a:r>
          </a:p>
          <a:p>
            <a:pPr marL="0" indent="0">
              <a:buNone/>
            </a:pPr>
            <a:r>
              <a:rPr lang="en-US" b="1" dirty="0" smtClean="0"/>
              <a:t>Theorem: </a:t>
            </a:r>
            <a:r>
              <a:rPr lang="en-US" dirty="0" err="1" smtClean="0">
                <a:solidFill>
                  <a:srgbClr val="FF0000"/>
                </a:solidFill>
              </a:rPr>
              <a:t>tw</a:t>
            </a:r>
            <a:r>
              <a:rPr lang="en-US" dirty="0" smtClean="0">
                <a:solidFill>
                  <a:srgbClr val="FF0000"/>
                </a:solidFill>
              </a:rPr>
              <a:t>(G) </a:t>
            </a:r>
            <a:r>
              <a:rPr lang="en-US" dirty="0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¸</a:t>
            </a:r>
            <a:r>
              <a:rPr lang="en-US" dirty="0" smtClean="0">
                <a:solidFill>
                  <a:srgbClr val="FF0000"/>
                </a:solidFill>
              </a:rPr>
              <a:t> f(k) </a:t>
            </a:r>
            <a:r>
              <a:rPr lang="en-US" dirty="0" smtClean="0"/>
              <a:t>implies </a:t>
            </a:r>
            <a:r>
              <a:rPr lang="en-US" dirty="0" smtClean="0">
                <a:solidFill>
                  <a:srgbClr val="FF0000"/>
                </a:solidFill>
              </a:rPr>
              <a:t>FVS(G) </a:t>
            </a:r>
            <a:r>
              <a:rPr lang="en-US" dirty="0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¸</a:t>
            </a:r>
            <a:r>
              <a:rPr lang="en-US" dirty="0" smtClean="0">
                <a:solidFill>
                  <a:srgbClr val="FF0000"/>
                </a:solidFill>
              </a:rPr>
              <a:t> k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84152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Feedback Vertex Set and </a:t>
            </a:r>
            <a:r>
              <a:rPr lang="en-US" dirty="0" err="1" smtClean="0"/>
              <a:t>Treewidth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FVS(G)</a:t>
            </a:r>
            <a:r>
              <a:rPr lang="en-US" dirty="0" smtClean="0"/>
              <a:t> – size of minimum FVS in G</a:t>
            </a:r>
          </a:p>
          <a:p>
            <a:pPr marL="0" indent="0">
              <a:buNone/>
            </a:pPr>
            <a:r>
              <a:rPr lang="en-US" b="1" dirty="0" smtClean="0"/>
              <a:t>Theorem: </a:t>
            </a:r>
            <a:r>
              <a:rPr lang="en-US" dirty="0" err="1" smtClean="0">
                <a:solidFill>
                  <a:srgbClr val="FF0000"/>
                </a:solidFill>
              </a:rPr>
              <a:t>tw</a:t>
            </a:r>
            <a:r>
              <a:rPr lang="en-US" dirty="0" smtClean="0">
                <a:solidFill>
                  <a:srgbClr val="FF0000"/>
                </a:solidFill>
              </a:rPr>
              <a:t>(G) </a:t>
            </a:r>
            <a:r>
              <a:rPr lang="en-US" dirty="0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¸</a:t>
            </a:r>
            <a:r>
              <a:rPr lang="en-US" dirty="0" smtClean="0">
                <a:solidFill>
                  <a:srgbClr val="FF0000"/>
                </a:solidFill>
              </a:rPr>
              <a:t> f(k) </a:t>
            </a:r>
            <a:r>
              <a:rPr lang="en-US" dirty="0" smtClean="0"/>
              <a:t>implies </a:t>
            </a:r>
            <a:r>
              <a:rPr lang="en-US" dirty="0" smtClean="0">
                <a:solidFill>
                  <a:srgbClr val="FF0000"/>
                </a:solidFill>
              </a:rPr>
              <a:t>FVS(G) </a:t>
            </a:r>
            <a:r>
              <a:rPr lang="en-US" dirty="0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¸</a:t>
            </a:r>
            <a:r>
              <a:rPr lang="en-US" dirty="0" smtClean="0">
                <a:solidFill>
                  <a:srgbClr val="FF0000"/>
                </a:solidFill>
              </a:rPr>
              <a:t> k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b="1" dirty="0" smtClean="0"/>
              <a:t>Proof</a:t>
            </a:r>
            <a:r>
              <a:rPr lang="en-US" dirty="0" smtClean="0"/>
              <a:t> via Grid-Minor theorem:</a:t>
            </a:r>
          </a:p>
          <a:p>
            <a:pPr marL="0" indent="0">
              <a:buNone/>
            </a:pPr>
            <a:r>
              <a:rPr lang="en-US" dirty="0" err="1" smtClean="0">
                <a:solidFill>
                  <a:srgbClr val="FF0000"/>
                </a:solidFill>
              </a:rPr>
              <a:t>tw</a:t>
            </a:r>
            <a:r>
              <a:rPr lang="en-US" dirty="0" smtClean="0">
                <a:solidFill>
                  <a:srgbClr val="FF0000"/>
                </a:solidFill>
              </a:rPr>
              <a:t>(G) </a:t>
            </a:r>
            <a:r>
              <a:rPr lang="en-US" dirty="0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¸</a:t>
            </a:r>
            <a:r>
              <a:rPr lang="en-US" dirty="0" smtClean="0">
                <a:solidFill>
                  <a:srgbClr val="FF0000"/>
                </a:solidFill>
              </a:rPr>
              <a:t> f(k)</a:t>
            </a:r>
            <a:r>
              <a:rPr lang="en-US" dirty="0" smtClean="0"/>
              <a:t> implies </a:t>
            </a:r>
            <a:r>
              <a:rPr lang="en-US" dirty="0" smtClean="0">
                <a:solidFill>
                  <a:srgbClr val="FF0000"/>
                </a:solidFill>
              </a:rPr>
              <a:t>G</a:t>
            </a:r>
            <a:r>
              <a:rPr lang="en-US" dirty="0" smtClean="0"/>
              <a:t> has grid minor/wall of size   </a:t>
            </a:r>
            <a:r>
              <a:rPr lang="en-US" dirty="0" smtClean="0">
                <a:solidFill>
                  <a:srgbClr val="FF0000"/>
                </a:solidFill>
                <a:latin typeface="Calisto MT"/>
              </a:rPr>
              <a:t>k</a:t>
            </a:r>
            <a:r>
              <a:rPr lang="en-US" baseline="30000" dirty="0" smtClean="0">
                <a:solidFill>
                  <a:srgbClr val="FF0000"/>
                </a:solidFill>
                <a:latin typeface="Calisto MT"/>
              </a:rPr>
              <a:t>1</a:t>
            </a:r>
            <a:r>
              <a:rPr lang="en-US" baseline="30000" dirty="0" smtClean="0">
                <a:solidFill>
                  <a:srgbClr val="FF0000"/>
                </a:solidFill>
              </a:rPr>
              <a:t>/2</a:t>
            </a:r>
            <a:r>
              <a:rPr lang="en-US" dirty="0" smtClean="0">
                <a:solidFill>
                  <a:srgbClr val="FF0000"/>
                </a:solidFill>
              </a:rPr>
              <a:t> x </a:t>
            </a:r>
            <a:r>
              <a:rPr lang="en-US" dirty="0" smtClean="0">
                <a:solidFill>
                  <a:srgbClr val="FF0000"/>
                </a:solidFill>
                <a:latin typeface="Calisto MT"/>
              </a:rPr>
              <a:t>k</a:t>
            </a:r>
            <a:r>
              <a:rPr lang="en-US" baseline="30000" dirty="0" smtClean="0">
                <a:solidFill>
                  <a:srgbClr val="FF0000"/>
                </a:solidFill>
                <a:latin typeface="Calisto MT"/>
              </a:rPr>
              <a:t>1</a:t>
            </a:r>
            <a:r>
              <a:rPr lang="en-US" baseline="30000" dirty="0" smtClean="0">
                <a:solidFill>
                  <a:srgbClr val="FF0000"/>
                </a:solidFill>
              </a:rPr>
              <a:t>/2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which has </a:t>
            </a:r>
            <a:r>
              <a:rPr lang="en-US" dirty="0" smtClean="0">
                <a:solidFill>
                  <a:srgbClr val="FF0000"/>
                </a:solidFill>
              </a:rPr>
              <a:t>~ k</a:t>
            </a:r>
            <a:r>
              <a:rPr lang="en-US" dirty="0" smtClean="0"/>
              <a:t> disjoint cycles</a:t>
            </a:r>
          </a:p>
        </p:txBody>
      </p:sp>
    </p:spTree>
    <p:extLst>
      <p:ext uri="{BB962C8B-B14F-4D97-AF65-F5344CB8AC3E}">
        <p14:creationId xmlns:p14="http://schemas.microsoft.com/office/powerpoint/2010/main" val="26865224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Feedback Vertex Set and </a:t>
            </a:r>
            <a:r>
              <a:rPr lang="en-US" dirty="0" err="1" smtClean="0"/>
              <a:t>Treewidth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>
                <a:solidFill>
                  <a:srgbClr val="FF0000"/>
                </a:solidFill>
              </a:rPr>
              <a:t>tw</a:t>
            </a:r>
            <a:r>
              <a:rPr lang="en-US" dirty="0" smtClean="0">
                <a:solidFill>
                  <a:srgbClr val="FF0000"/>
                </a:solidFill>
              </a:rPr>
              <a:t>(G) </a:t>
            </a:r>
            <a:r>
              <a:rPr lang="en-US" dirty="0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¸</a:t>
            </a:r>
            <a:r>
              <a:rPr lang="en-US" dirty="0" smtClean="0">
                <a:solidFill>
                  <a:srgbClr val="FF0000"/>
                </a:solidFill>
              </a:rPr>
              <a:t> f(k)</a:t>
            </a:r>
            <a:r>
              <a:rPr lang="en-US" dirty="0" smtClean="0"/>
              <a:t> implies </a:t>
            </a:r>
            <a:r>
              <a:rPr lang="en-US" dirty="0" smtClean="0">
                <a:solidFill>
                  <a:srgbClr val="FF0000"/>
                </a:solidFill>
              </a:rPr>
              <a:t>G</a:t>
            </a:r>
            <a:r>
              <a:rPr lang="en-US" dirty="0" smtClean="0"/>
              <a:t> has grid minor/wall of size   </a:t>
            </a:r>
            <a:r>
              <a:rPr lang="en-US" dirty="0" smtClean="0">
                <a:solidFill>
                  <a:srgbClr val="FF0000"/>
                </a:solidFill>
                <a:latin typeface="Calisto MT"/>
              </a:rPr>
              <a:t>k</a:t>
            </a:r>
            <a:r>
              <a:rPr lang="en-US" baseline="30000" dirty="0" smtClean="0">
                <a:solidFill>
                  <a:srgbClr val="FF0000"/>
                </a:solidFill>
                <a:latin typeface="Calisto MT"/>
              </a:rPr>
              <a:t>1</a:t>
            </a:r>
            <a:r>
              <a:rPr lang="en-US" baseline="30000" dirty="0" smtClean="0">
                <a:solidFill>
                  <a:srgbClr val="FF0000"/>
                </a:solidFill>
              </a:rPr>
              <a:t>/2</a:t>
            </a:r>
            <a:r>
              <a:rPr lang="en-US" dirty="0" smtClean="0">
                <a:solidFill>
                  <a:srgbClr val="FF0000"/>
                </a:solidFill>
              </a:rPr>
              <a:t> x </a:t>
            </a:r>
            <a:r>
              <a:rPr lang="en-US" dirty="0" smtClean="0">
                <a:solidFill>
                  <a:srgbClr val="FF0000"/>
                </a:solidFill>
                <a:latin typeface="Calisto MT"/>
              </a:rPr>
              <a:t>k</a:t>
            </a:r>
            <a:r>
              <a:rPr lang="en-US" baseline="30000" dirty="0" smtClean="0">
                <a:solidFill>
                  <a:srgbClr val="FF0000"/>
                </a:solidFill>
                <a:latin typeface="Calisto MT"/>
              </a:rPr>
              <a:t>1</a:t>
            </a:r>
            <a:r>
              <a:rPr lang="en-US" baseline="30000" dirty="0" smtClean="0">
                <a:solidFill>
                  <a:srgbClr val="FF0000"/>
                </a:solidFill>
              </a:rPr>
              <a:t>/2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which has </a:t>
            </a:r>
            <a:r>
              <a:rPr lang="en-US" dirty="0" smtClean="0">
                <a:solidFill>
                  <a:srgbClr val="FF0000"/>
                </a:solidFill>
              </a:rPr>
              <a:t>~ k</a:t>
            </a:r>
            <a:r>
              <a:rPr lang="en-US" dirty="0" smtClean="0"/>
              <a:t> disjoint cycles</a:t>
            </a:r>
          </a:p>
        </p:txBody>
      </p:sp>
      <p:grpSp>
        <p:nvGrpSpPr>
          <p:cNvPr id="4" name="Group 3"/>
          <p:cNvGrpSpPr>
            <a:grpSpLocks noChangeAspect="1"/>
          </p:cNvGrpSpPr>
          <p:nvPr/>
        </p:nvGrpSpPr>
        <p:grpSpPr>
          <a:xfrm>
            <a:off x="1412703" y="3319872"/>
            <a:ext cx="2547802" cy="2264203"/>
            <a:chOff x="2716838" y="2920430"/>
            <a:chExt cx="2902080" cy="2579046"/>
          </a:xfrm>
        </p:grpSpPr>
        <p:sp>
          <p:nvSpPr>
            <p:cNvPr id="5" name="Line 112"/>
            <p:cNvSpPr>
              <a:spLocks noChangeShapeType="1"/>
            </p:cNvSpPr>
            <p:nvPr/>
          </p:nvSpPr>
          <p:spPr bwMode="auto">
            <a:xfrm>
              <a:off x="2815318" y="3620050"/>
              <a:ext cx="274521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" name="Line 112"/>
            <p:cNvSpPr>
              <a:spLocks noChangeShapeType="1"/>
            </p:cNvSpPr>
            <p:nvPr/>
          </p:nvSpPr>
          <p:spPr bwMode="auto">
            <a:xfrm>
              <a:off x="2815318" y="4845191"/>
              <a:ext cx="274521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Line 112"/>
            <p:cNvSpPr>
              <a:spLocks noChangeShapeType="1"/>
            </p:cNvSpPr>
            <p:nvPr/>
          </p:nvSpPr>
          <p:spPr bwMode="auto">
            <a:xfrm>
              <a:off x="2815318" y="4212963"/>
              <a:ext cx="274521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Line 112"/>
            <p:cNvSpPr>
              <a:spLocks noChangeShapeType="1"/>
            </p:cNvSpPr>
            <p:nvPr/>
          </p:nvSpPr>
          <p:spPr bwMode="auto">
            <a:xfrm>
              <a:off x="2775785" y="5453350"/>
              <a:ext cx="274521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Line 106"/>
            <p:cNvSpPr>
              <a:spLocks noChangeShapeType="1"/>
            </p:cNvSpPr>
            <p:nvPr/>
          </p:nvSpPr>
          <p:spPr bwMode="auto">
            <a:xfrm flipH="1">
              <a:off x="3500697" y="2954104"/>
              <a:ext cx="484" cy="25453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Line 106"/>
            <p:cNvSpPr>
              <a:spLocks noChangeShapeType="1"/>
            </p:cNvSpPr>
            <p:nvPr/>
          </p:nvSpPr>
          <p:spPr bwMode="auto">
            <a:xfrm flipH="1">
              <a:off x="4185744" y="2954104"/>
              <a:ext cx="484" cy="25453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Line 106"/>
            <p:cNvSpPr>
              <a:spLocks noChangeShapeType="1"/>
            </p:cNvSpPr>
            <p:nvPr/>
          </p:nvSpPr>
          <p:spPr bwMode="auto">
            <a:xfrm flipH="1">
              <a:off x="4870419" y="2920430"/>
              <a:ext cx="484" cy="25453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Line 106"/>
            <p:cNvSpPr>
              <a:spLocks noChangeShapeType="1"/>
            </p:cNvSpPr>
            <p:nvPr/>
          </p:nvSpPr>
          <p:spPr bwMode="auto">
            <a:xfrm flipH="1">
              <a:off x="5578949" y="2920430"/>
              <a:ext cx="484" cy="25453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Line 106"/>
            <p:cNvSpPr>
              <a:spLocks noChangeShapeType="1"/>
            </p:cNvSpPr>
            <p:nvPr/>
          </p:nvSpPr>
          <p:spPr bwMode="auto">
            <a:xfrm flipH="1">
              <a:off x="2768152" y="2920430"/>
              <a:ext cx="484" cy="25453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Line 112"/>
            <p:cNvSpPr>
              <a:spLocks noChangeShapeType="1"/>
            </p:cNvSpPr>
            <p:nvPr/>
          </p:nvSpPr>
          <p:spPr bwMode="auto">
            <a:xfrm>
              <a:off x="2819399" y="2971800"/>
              <a:ext cx="274521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Rectangle 173"/>
            <p:cNvSpPr>
              <a:spLocks noChangeAspect="1" noChangeArrowheads="1"/>
            </p:cNvSpPr>
            <p:nvPr/>
          </p:nvSpPr>
          <p:spPr bwMode="auto">
            <a:xfrm>
              <a:off x="3459026" y="2920430"/>
              <a:ext cx="98480" cy="9172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Rectangle 175"/>
            <p:cNvSpPr>
              <a:spLocks noChangeAspect="1" noChangeArrowheads="1"/>
            </p:cNvSpPr>
            <p:nvPr/>
          </p:nvSpPr>
          <p:spPr bwMode="auto">
            <a:xfrm>
              <a:off x="4148391" y="2920430"/>
              <a:ext cx="98480" cy="9172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" name="Rectangle 178"/>
            <p:cNvSpPr>
              <a:spLocks noChangeAspect="1" noChangeArrowheads="1"/>
            </p:cNvSpPr>
            <p:nvPr/>
          </p:nvSpPr>
          <p:spPr bwMode="auto">
            <a:xfrm>
              <a:off x="4832627" y="2920430"/>
              <a:ext cx="98480" cy="9172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Rectangle 172"/>
            <p:cNvSpPr>
              <a:spLocks noChangeAspect="1" noChangeArrowheads="1"/>
            </p:cNvSpPr>
            <p:nvPr/>
          </p:nvSpPr>
          <p:spPr bwMode="auto">
            <a:xfrm>
              <a:off x="2735810" y="2920430"/>
              <a:ext cx="98480" cy="9172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Rectangle 173"/>
            <p:cNvSpPr>
              <a:spLocks noChangeAspect="1" noChangeArrowheads="1"/>
            </p:cNvSpPr>
            <p:nvPr/>
          </p:nvSpPr>
          <p:spPr bwMode="auto">
            <a:xfrm>
              <a:off x="3454396" y="3579418"/>
              <a:ext cx="98480" cy="9172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" name="Rectangle 175"/>
            <p:cNvSpPr>
              <a:spLocks noChangeAspect="1" noChangeArrowheads="1"/>
            </p:cNvSpPr>
            <p:nvPr/>
          </p:nvSpPr>
          <p:spPr bwMode="auto">
            <a:xfrm>
              <a:off x="4143761" y="3579418"/>
              <a:ext cx="98480" cy="9172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" name="Rectangle 178"/>
            <p:cNvSpPr>
              <a:spLocks noChangeAspect="1" noChangeArrowheads="1"/>
            </p:cNvSpPr>
            <p:nvPr/>
          </p:nvSpPr>
          <p:spPr bwMode="auto">
            <a:xfrm>
              <a:off x="4827997" y="3579418"/>
              <a:ext cx="98480" cy="9172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Rectangle 172"/>
            <p:cNvSpPr>
              <a:spLocks noChangeAspect="1" noChangeArrowheads="1"/>
            </p:cNvSpPr>
            <p:nvPr/>
          </p:nvSpPr>
          <p:spPr bwMode="auto">
            <a:xfrm>
              <a:off x="2731180" y="3579418"/>
              <a:ext cx="98480" cy="9172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" name="Rectangle 173"/>
            <p:cNvSpPr>
              <a:spLocks noChangeAspect="1" noChangeArrowheads="1"/>
            </p:cNvSpPr>
            <p:nvPr/>
          </p:nvSpPr>
          <p:spPr bwMode="auto">
            <a:xfrm>
              <a:off x="3459026" y="4156164"/>
              <a:ext cx="98480" cy="9172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" name="Rectangle 175"/>
            <p:cNvSpPr>
              <a:spLocks noChangeAspect="1" noChangeArrowheads="1"/>
            </p:cNvSpPr>
            <p:nvPr/>
          </p:nvSpPr>
          <p:spPr bwMode="auto">
            <a:xfrm>
              <a:off x="4148391" y="4156164"/>
              <a:ext cx="98480" cy="9172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Rectangle 178"/>
            <p:cNvSpPr>
              <a:spLocks noChangeAspect="1" noChangeArrowheads="1"/>
            </p:cNvSpPr>
            <p:nvPr/>
          </p:nvSpPr>
          <p:spPr bwMode="auto">
            <a:xfrm>
              <a:off x="4832627" y="4156164"/>
              <a:ext cx="98480" cy="9172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" name="Rectangle 172"/>
            <p:cNvSpPr>
              <a:spLocks noChangeAspect="1" noChangeArrowheads="1"/>
            </p:cNvSpPr>
            <p:nvPr/>
          </p:nvSpPr>
          <p:spPr bwMode="auto">
            <a:xfrm>
              <a:off x="2735810" y="4156164"/>
              <a:ext cx="98480" cy="9172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" name="Rectangle 173"/>
            <p:cNvSpPr>
              <a:spLocks noChangeAspect="1" noChangeArrowheads="1"/>
            </p:cNvSpPr>
            <p:nvPr/>
          </p:nvSpPr>
          <p:spPr bwMode="auto">
            <a:xfrm>
              <a:off x="3450315" y="4795922"/>
              <a:ext cx="98480" cy="9172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" name="Rectangle 175"/>
            <p:cNvSpPr>
              <a:spLocks noChangeAspect="1" noChangeArrowheads="1"/>
            </p:cNvSpPr>
            <p:nvPr/>
          </p:nvSpPr>
          <p:spPr bwMode="auto">
            <a:xfrm>
              <a:off x="4139680" y="4795922"/>
              <a:ext cx="98480" cy="9172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" name="Rectangle 178"/>
            <p:cNvSpPr>
              <a:spLocks noChangeAspect="1" noChangeArrowheads="1"/>
            </p:cNvSpPr>
            <p:nvPr/>
          </p:nvSpPr>
          <p:spPr bwMode="auto">
            <a:xfrm>
              <a:off x="4823916" y="4795922"/>
              <a:ext cx="98480" cy="9172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" name="Rectangle 172"/>
            <p:cNvSpPr>
              <a:spLocks noChangeAspect="1" noChangeArrowheads="1"/>
            </p:cNvSpPr>
            <p:nvPr/>
          </p:nvSpPr>
          <p:spPr bwMode="auto">
            <a:xfrm>
              <a:off x="2727099" y="4795922"/>
              <a:ext cx="98480" cy="9172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" name="Rectangle 178"/>
            <p:cNvSpPr>
              <a:spLocks noChangeAspect="1" noChangeArrowheads="1"/>
            </p:cNvSpPr>
            <p:nvPr/>
          </p:nvSpPr>
          <p:spPr bwMode="auto">
            <a:xfrm>
              <a:off x="5520438" y="2920430"/>
              <a:ext cx="98480" cy="9172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" name="Rectangle 178"/>
            <p:cNvSpPr>
              <a:spLocks noChangeAspect="1" noChangeArrowheads="1"/>
            </p:cNvSpPr>
            <p:nvPr/>
          </p:nvSpPr>
          <p:spPr bwMode="auto">
            <a:xfrm>
              <a:off x="5515808" y="3579418"/>
              <a:ext cx="98480" cy="9172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" name="Rectangle 178"/>
            <p:cNvSpPr>
              <a:spLocks noChangeAspect="1" noChangeArrowheads="1"/>
            </p:cNvSpPr>
            <p:nvPr/>
          </p:nvSpPr>
          <p:spPr bwMode="auto">
            <a:xfrm>
              <a:off x="5520438" y="4156164"/>
              <a:ext cx="98480" cy="9172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" name="Rectangle 178"/>
            <p:cNvSpPr>
              <a:spLocks noChangeAspect="1" noChangeArrowheads="1"/>
            </p:cNvSpPr>
            <p:nvPr/>
          </p:nvSpPr>
          <p:spPr bwMode="auto">
            <a:xfrm>
              <a:off x="5511727" y="4795922"/>
              <a:ext cx="98480" cy="9172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" name="Rectangle 173"/>
            <p:cNvSpPr>
              <a:spLocks noChangeAspect="1" noChangeArrowheads="1"/>
            </p:cNvSpPr>
            <p:nvPr/>
          </p:nvSpPr>
          <p:spPr bwMode="auto">
            <a:xfrm>
              <a:off x="3440054" y="5407756"/>
              <a:ext cx="98480" cy="9172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" name="Rectangle 175"/>
            <p:cNvSpPr>
              <a:spLocks noChangeAspect="1" noChangeArrowheads="1"/>
            </p:cNvSpPr>
            <p:nvPr/>
          </p:nvSpPr>
          <p:spPr bwMode="auto">
            <a:xfrm>
              <a:off x="4129419" y="5407756"/>
              <a:ext cx="98480" cy="9172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" name="Rectangle 178"/>
            <p:cNvSpPr>
              <a:spLocks noChangeAspect="1" noChangeArrowheads="1"/>
            </p:cNvSpPr>
            <p:nvPr/>
          </p:nvSpPr>
          <p:spPr bwMode="auto">
            <a:xfrm>
              <a:off x="4813655" y="5407756"/>
              <a:ext cx="98480" cy="9172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" name="Rectangle 172"/>
            <p:cNvSpPr>
              <a:spLocks noChangeAspect="1" noChangeArrowheads="1"/>
            </p:cNvSpPr>
            <p:nvPr/>
          </p:nvSpPr>
          <p:spPr bwMode="auto">
            <a:xfrm>
              <a:off x="2716838" y="5407756"/>
              <a:ext cx="98480" cy="9172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" name="Rectangle 178"/>
            <p:cNvSpPr>
              <a:spLocks noChangeAspect="1" noChangeArrowheads="1"/>
            </p:cNvSpPr>
            <p:nvPr/>
          </p:nvSpPr>
          <p:spPr bwMode="auto">
            <a:xfrm>
              <a:off x="5501466" y="5407756"/>
              <a:ext cx="98480" cy="9172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0" name="Group 39"/>
          <p:cNvGrpSpPr>
            <a:grpSpLocks noChangeAspect="1"/>
          </p:cNvGrpSpPr>
          <p:nvPr/>
        </p:nvGrpSpPr>
        <p:grpSpPr>
          <a:xfrm>
            <a:off x="5180831" y="3326176"/>
            <a:ext cx="2608558" cy="2318196"/>
            <a:chOff x="2597196" y="2928326"/>
            <a:chExt cx="2902080" cy="2579046"/>
          </a:xfrm>
        </p:grpSpPr>
        <p:sp>
          <p:nvSpPr>
            <p:cNvPr id="41" name="Line 106"/>
            <p:cNvSpPr>
              <a:spLocks noChangeShapeType="1"/>
            </p:cNvSpPr>
            <p:nvPr/>
          </p:nvSpPr>
          <p:spPr bwMode="auto">
            <a:xfrm flipH="1">
              <a:off x="4753202" y="2979696"/>
              <a:ext cx="0" cy="65021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" name="Line 106"/>
            <p:cNvSpPr>
              <a:spLocks noChangeShapeType="1"/>
            </p:cNvSpPr>
            <p:nvPr/>
          </p:nvSpPr>
          <p:spPr bwMode="auto">
            <a:xfrm flipH="1">
              <a:off x="4068966" y="3627946"/>
              <a:ext cx="0" cy="65021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" name="Line 106"/>
            <p:cNvSpPr>
              <a:spLocks noChangeShapeType="1"/>
            </p:cNvSpPr>
            <p:nvPr/>
          </p:nvSpPr>
          <p:spPr bwMode="auto">
            <a:xfrm flipH="1">
              <a:off x="2656143" y="3605562"/>
              <a:ext cx="0" cy="65021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" name="Line 106"/>
            <p:cNvSpPr>
              <a:spLocks noChangeShapeType="1"/>
            </p:cNvSpPr>
            <p:nvPr/>
          </p:nvSpPr>
          <p:spPr bwMode="auto">
            <a:xfrm flipH="1">
              <a:off x="5443750" y="3605562"/>
              <a:ext cx="0" cy="65021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" name="Line 106"/>
            <p:cNvSpPr>
              <a:spLocks noChangeShapeType="1"/>
            </p:cNvSpPr>
            <p:nvPr/>
          </p:nvSpPr>
          <p:spPr bwMode="auto">
            <a:xfrm flipH="1">
              <a:off x="4761024" y="4202869"/>
              <a:ext cx="0" cy="65021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" name="Line 106"/>
            <p:cNvSpPr>
              <a:spLocks noChangeShapeType="1"/>
            </p:cNvSpPr>
            <p:nvPr/>
          </p:nvSpPr>
          <p:spPr bwMode="auto">
            <a:xfrm flipH="1">
              <a:off x="2656143" y="4853087"/>
              <a:ext cx="0" cy="65021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" name="Line 106"/>
            <p:cNvSpPr>
              <a:spLocks noChangeShapeType="1"/>
            </p:cNvSpPr>
            <p:nvPr/>
          </p:nvSpPr>
          <p:spPr bwMode="auto">
            <a:xfrm flipH="1">
              <a:off x="4068966" y="4857154"/>
              <a:ext cx="0" cy="65021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" name="Line 106"/>
            <p:cNvSpPr>
              <a:spLocks noChangeShapeType="1"/>
            </p:cNvSpPr>
            <p:nvPr/>
          </p:nvSpPr>
          <p:spPr bwMode="auto">
            <a:xfrm flipH="1">
              <a:off x="5447831" y="4811028"/>
              <a:ext cx="0" cy="65021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" name="Line 112"/>
            <p:cNvSpPr>
              <a:spLocks noChangeShapeType="1"/>
            </p:cNvSpPr>
            <p:nvPr/>
          </p:nvSpPr>
          <p:spPr bwMode="auto">
            <a:xfrm>
              <a:off x="2695676" y="3627946"/>
              <a:ext cx="274521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" name="Line 112"/>
            <p:cNvSpPr>
              <a:spLocks noChangeShapeType="1"/>
            </p:cNvSpPr>
            <p:nvPr/>
          </p:nvSpPr>
          <p:spPr bwMode="auto">
            <a:xfrm>
              <a:off x="2695676" y="4853087"/>
              <a:ext cx="274521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" name="Line 112"/>
            <p:cNvSpPr>
              <a:spLocks noChangeShapeType="1"/>
            </p:cNvSpPr>
            <p:nvPr/>
          </p:nvSpPr>
          <p:spPr bwMode="auto">
            <a:xfrm>
              <a:off x="2695676" y="4220859"/>
              <a:ext cx="274521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" name="Line 112"/>
            <p:cNvSpPr>
              <a:spLocks noChangeShapeType="1"/>
            </p:cNvSpPr>
            <p:nvPr/>
          </p:nvSpPr>
          <p:spPr bwMode="auto">
            <a:xfrm>
              <a:off x="2656143" y="5461246"/>
              <a:ext cx="274521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" name="Line 106"/>
            <p:cNvSpPr>
              <a:spLocks noChangeShapeType="1"/>
            </p:cNvSpPr>
            <p:nvPr/>
          </p:nvSpPr>
          <p:spPr bwMode="auto">
            <a:xfrm flipH="1">
              <a:off x="3386662" y="2937096"/>
              <a:ext cx="0" cy="65021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" name="Line 112"/>
            <p:cNvSpPr>
              <a:spLocks noChangeShapeType="1"/>
            </p:cNvSpPr>
            <p:nvPr/>
          </p:nvSpPr>
          <p:spPr bwMode="auto">
            <a:xfrm>
              <a:off x="2699757" y="2979696"/>
              <a:ext cx="274521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" name="Rectangle 173"/>
            <p:cNvSpPr>
              <a:spLocks noChangeAspect="1" noChangeArrowheads="1"/>
            </p:cNvSpPr>
            <p:nvPr/>
          </p:nvSpPr>
          <p:spPr bwMode="auto">
            <a:xfrm>
              <a:off x="3339384" y="2928326"/>
              <a:ext cx="98480" cy="9172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" name="Rectangle 175"/>
            <p:cNvSpPr>
              <a:spLocks noChangeAspect="1" noChangeArrowheads="1"/>
            </p:cNvSpPr>
            <p:nvPr/>
          </p:nvSpPr>
          <p:spPr bwMode="auto">
            <a:xfrm>
              <a:off x="4028749" y="2928326"/>
              <a:ext cx="98480" cy="9172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" name="Rectangle 178"/>
            <p:cNvSpPr>
              <a:spLocks noChangeAspect="1" noChangeArrowheads="1"/>
            </p:cNvSpPr>
            <p:nvPr/>
          </p:nvSpPr>
          <p:spPr bwMode="auto">
            <a:xfrm>
              <a:off x="4712985" y="2928326"/>
              <a:ext cx="98480" cy="9172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" name="Rectangle 172"/>
            <p:cNvSpPr>
              <a:spLocks noChangeAspect="1" noChangeArrowheads="1"/>
            </p:cNvSpPr>
            <p:nvPr/>
          </p:nvSpPr>
          <p:spPr bwMode="auto">
            <a:xfrm>
              <a:off x="2616168" y="2928326"/>
              <a:ext cx="98480" cy="9172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" name="Rectangle 173"/>
            <p:cNvSpPr>
              <a:spLocks noChangeAspect="1" noChangeArrowheads="1"/>
            </p:cNvSpPr>
            <p:nvPr/>
          </p:nvSpPr>
          <p:spPr bwMode="auto">
            <a:xfrm>
              <a:off x="3334754" y="3587314"/>
              <a:ext cx="98480" cy="9172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" name="Rectangle 175"/>
            <p:cNvSpPr>
              <a:spLocks noChangeAspect="1" noChangeArrowheads="1"/>
            </p:cNvSpPr>
            <p:nvPr/>
          </p:nvSpPr>
          <p:spPr bwMode="auto">
            <a:xfrm>
              <a:off x="4024119" y="3587314"/>
              <a:ext cx="98480" cy="9172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" name="Rectangle 178"/>
            <p:cNvSpPr>
              <a:spLocks noChangeAspect="1" noChangeArrowheads="1"/>
            </p:cNvSpPr>
            <p:nvPr/>
          </p:nvSpPr>
          <p:spPr bwMode="auto">
            <a:xfrm>
              <a:off x="4708355" y="3587314"/>
              <a:ext cx="98480" cy="9172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" name="Rectangle 172"/>
            <p:cNvSpPr>
              <a:spLocks noChangeAspect="1" noChangeArrowheads="1"/>
            </p:cNvSpPr>
            <p:nvPr/>
          </p:nvSpPr>
          <p:spPr bwMode="auto">
            <a:xfrm>
              <a:off x="2611538" y="3587314"/>
              <a:ext cx="98480" cy="9172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" name="Rectangle 173"/>
            <p:cNvSpPr>
              <a:spLocks noChangeAspect="1" noChangeArrowheads="1"/>
            </p:cNvSpPr>
            <p:nvPr/>
          </p:nvSpPr>
          <p:spPr bwMode="auto">
            <a:xfrm>
              <a:off x="3339384" y="4164060"/>
              <a:ext cx="98480" cy="9172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" name="Rectangle 175"/>
            <p:cNvSpPr>
              <a:spLocks noChangeAspect="1" noChangeArrowheads="1"/>
            </p:cNvSpPr>
            <p:nvPr/>
          </p:nvSpPr>
          <p:spPr bwMode="auto">
            <a:xfrm>
              <a:off x="4028749" y="4164060"/>
              <a:ext cx="98480" cy="9172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" name="Rectangle 178"/>
            <p:cNvSpPr>
              <a:spLocks noChangeAspect="1" noChangeArrowheads="1"/>
            </p:cNvSpPr>
            <p:nvPr/>
          </p:nvSpPr>
          <p:spPr bwMode="auto">
            <a:xfrm>
              <a:off x="4712985" y="4164060"/>
              <a:ext cx="98480" cy="9172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" name="Rectangle 172"/>
            <p:cNvSpPr>
              <a:spLocks noChangeAspect="1" noChangeArrowheads="1"/>
            </p:cNvSpPr>
            <p:nvPr/>
          </p:nvSpPr>
          <p:spPr bwMode="auto">
            <a:xfrm>
              <a:off x="2616168" y="4164060"/>
              <a:ext cx="98480" cy="9172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" name="Rectangle 173"/>
            <p:cNvSpPr>
              <a:spLocks noChangeAspect="1" noChangeArrowheads="1"/>
            </p:cNvSpPr>
            <p:nvPr/>
          </p:nvSpPr>
          <p:spPr bwMode="auto">
            <a:xfrm>
              <a:off x="3330673" y="4803818"/>
              <a:ext cx="98480" cy="9172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" name="Rectangle 175"/>
            <p:cNvSpPr>
              <a:spLocks noChangeAspect="1" noChangeArrowheads="1"/>
            </p:cNvSpPr>
            <p:nvPr/>
          </p:nvSpPr>
          <p:spPr bwMode="auto">
            <a:xfrm>
              <a:off x="4020038" y="4803818"/>
              <a:ext cx="98480" cy="9172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" name="Rectangle 178"/>
            <p:cNvSpPr>
              <a:spLocks noChangeAspect="1" noChangeArrowheads="1"/>
            </p:cNvSpPr>
            <p:nvPr/>
          </p:nvSpPr>
          <p:spPr bwMode="auto">
            <a:xfrm>
              <a:off x="4704274" y="4803818"/>
              <a:ext cx="98480" cy="9172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" name="Rectangle 172"/>
            <p:cNvSpPr>
              <a:spLocks noChangeAspect="1" noChangeArrowheads="1"/>
            </p:cNvSpPr>
            <p:nvPr/>
          </p:nvSpPr>
          <p:spPr bwMode="auto">
            <a:xfrm>
              <a:off x="2607457" y="4803818"/>
              <a:ext cx="98480" cy="9172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" name="Rectangle 178"/>
            <p:cNvSpPr>
              <a:spLocks noChangeAspect="1" noChangeArrowheads="1"/>
            </p:cNvSpPr>
            <p:nvPr/>
          </p:nvSpPr>
          <p:spPr bwMode="auto">
            <a:xfrm>
              <a:off x="5400796" y="2928326"/>
              <a:ext cx="98480" cy="9172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" name="Rectangle 178"/>
            <p:cNvSpPr>
              <a:spLocks noChangeAspect="1" noChangeArrowheads="1"/>
            </p:cNvSpPr>
            <p:nvPr/>
          </p:nvSpPr>
          <p:spPr bwMode="auto">
            <a:xfrm>
              <a:off x="5396166" y="3587314"/>
              <a:ext cx="98480" cy="9172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" name="Rectangle 178"/>
            <p:cNvSpPr>
              <a:spLocks noChangeAspect="1" noChangeArrowheads="1"/>
            </p:cNvSpPr>
            <p:nvPr/>
          </p:nvSpPr>
          <p:spPr bwMode="auto">
            <a:xfrm>
              <a:off x="5400796" y="4164060"/>
              <a:ext cx="98480" cy="9172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" name="Rectangle 178"/>
            <p:cNvSpPr>
              <a:spLocks noChangeAspect="1" noChangeArrowheads="1"/>
            </p:cNvSpPr>
            <p:nvPr/>
          </p:nvSpPr>
          <p:spPr bwMode="auto">
            <a:xfrm>
              <a:off x="5392085" y="4803818"/>
              <a:ext cx="98480" cy="9172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" name="Rectangle 173"/>
            <p:cNvSpPr>
              <a:spLocks noChangeAspect="1" noChangeArrowheads="1"/>
            </p:cNvSpPr>
            <p:nvPr/>
          </p:nvSpPr>
          <p:spPr bwMode="auto">
            <a:xfrm>
              <a:off x="3320412" y="5415652"/>
              <a:ext cx="98480" cy="9172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" name="Rectangle 175"/>
            <p:cNvSpPr>
              <a:spLocks noChangeAspect="1" noChangeArrowheads="1"/>
            </p:cNvSpPr>
            <p:nvPr/>
          </p:nvSpPr>
          <p:spPr bwMode="auto">
            <a:xfrm>
              <a:off x="4009777" y="5415652"/>
              <a:ext cx="98480" cy="9172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7" name="Rectangle 178"/>
            <p:cNvSpPr>
              <a:spLocks noChangeAspect="1" noChangeArrowheads="1"/>
            </p:cNvSpPr>
            <p:nvPr/>
          </p:nvSpPr>
          <p:spPr bwMode="auto">
            <a:xfrm>
              <a:off x="4694013" y="5415652"/>
              <a:ext cx="98480" cy="9172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" name="Rectangle 172"/>
            <p:cNvSpPr>
              <a:spLocks noChangeAspect="1" noChangeArrowheads="1"/>
            </p:cNvSpPr>
            <p:nvPr/>
          </p:nvSpPr>
          <p:spPr bwMode="auto">
            <a:xfrm>
              <a:off x="2597196" y="5415652"/>
              <a:ext cx="98480" cy="9172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" name="Rectangle 178"/>
            <p:cNvSpPr>
              <a:spLocks noChangeAspect="1" noChangeArrowheads="1"/>
            </p:cNvSpPr>
            <p:nvPr/>
          </p:nvSpPr>
          <p:spPr bwMode="auto">
            <a:xfrm>
              <a:off x="5381824" y="5415652"/>
              <a:ext cx="98480" cy="9172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" name="Line 106"/>
            <p:cNvSpPr>
              <a:spLocks noChangeShapeType="1"/>
            </p:cNvSpPr>
            <p:nvPr/>
          </p:nvSpPr>
          <p:spPr bwMode="auto">
            <a:xfrm flipH="1">
              <a:off x="3386662" y="4202869"/>
              <a:ext cx="0" cy="65021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4523586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Tree Decomposition</a:t>
            </a:r>
            <a:endParaRPr lang="en-US" dirty="0"/>
          </a:p>
        </p:txBody>
      </p:sp>
      <p:grpSp>
        <p:nvGrpSpPr>
          <p:cNvPr id="70" name="Group 69"/>
          <p:cNvGrpSpPr/>
          <p:nvPr/>
        </p:nvGrpSpPr>
        <p:grpSpPr>
          <a:xfrm>
            <a:off x="485676" y="2169790"/>
            <a:ext cx="3020903" cy="2625558"/>
            <a:chOff x="485676" y="2169790"/>
            <a:chExt cx="3020903" cy="2625558"/>
          </a:xfrm>
        </p:grpSpPr>
        <p:sp>
          <p:nvSpPr>
            <p:cNvPr id="5" name="Oval 4"/>
            <p:cNvSpPr/>
            <p:nvPr/>
          </p:nvSpPr>
          <p:spPr>
            <a:xfrm>
              <a:off x="1295205" y="2569900"/>
              <a:ext cx="238320" cy="263563"/>
            </a:xfrm>
            <a:prstGeom prst="ellipse">
              <a:avLst/>
            </a:prstGeom>
            <a:solidFill>
              <a:srgbClr val="3366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>
                <a:latin typeface="Times" pitchFamily="18" charset="0"/>
              </a:endParaRPr>
            </a:p>
          </p:txBody>
        </p:sp>
        <p:sp>
          <p:nvSpPr>
            <p:cNvPr id="6" name="Oval 5"/>
            <p:cNvSpPr/>
            <p:nvPr/>
          </p:nvSpPr>
          <p:spPr>
            <a:xfrm>
              <a:off x="661793" y="2917561"/>
              <a:ext cx="238320" cy="263563"/>
            </a:xfrm>
            <a:prstGeom prst="ellipse">
              <a:avLst/>
            </a:prstGeom>
            <a:solidFill>
              <a:srgbClr val="3366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>
                <a:latin typeface="Times" pitchFamily="18" charset="0"/>
              </a:endParaRPr>
            </a:p>
          </p:txBody>
        </p:sp>
        <p:sp>
          <p:nvSpPr>
            <p:cNvPr id="7" name="Oval 6"/>
            <p:cNvSpPr/>
            <p:nvPr/>
          </p:nvSpPr>
          <p:spPr>
            <a:xfrm>
              <a:off x="1295205" y="3351078"/>
              <a:ext cx="238320" cy="263563"/>
            </a:xfrm>
            <a:prstGeom prst="ellipse">
              <a:avLst/>
            </a:prstGeom>
            <a:solidFill>
              <a:srgbClr val="3366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>
                <a:latin typeface="Times" pitchFamily="18" charset="0"/>
              </a:endParaRPr>
            </a:p>
          </p:txBody>
        </p:sp>
        <p:sp>
          <p:nvSpPr>
            <p:cNvPr id="8" name="Oval 7"/>
            <p:cNvSpPr/>
            <p:nvPr/>
          </p:nvSpPr>
          <p:spPr>
            <a:xfrm>
              <a:off x="2100772" y="3351078"/>
              <a:ext cx="238320" cy="263563"/>
            </a:xfrm>
            <a:prstGeom prst="ellipse">
              <a:avLst/>
            </a:prstGeom>
            <a:solidFill>
              <a:srgbClr val="3366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>
                <a:latin typeface="Times" pitchFamily="18" charset="0"/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2100772" y="2569900"/>
              <a:ext cx="238320" cy="263563"/>
            </a:xfrm>
            <a:prstGeom prst="ellipse">
              <a:avLst/>
            </a:prstGeom>
            <a:solidFill>
              <a:srgbClr val="3366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>
                <a:latin typeface="Times" pitchFamily="18" charset="0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2922723" y="2569900"/>
              <a:ext cx="238320" cy="263563"/>
            </a:xfrm>
            <a:prstGeom prst="ellipse">
              <a:avLst/>
            </a:prstGeom>
            <a:solidFill>
              <a:srgbClr val="3366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>
                <a:latin typeface="Times" pitchFamily="18" charset="0"/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661793" y="4070198"/>
              <a:ext cx="238320" cy="263563"/>
            </a:xfrm>
            <a:prstGeom prst="ellipse">
              <a:avLst/>
            </a:prstGeom>
            <a:solidFill>
              <a:srgbClr val="3366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>
                <a:latin typeface="Times" pitchFamily="18" charset="0"/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1789063" y="4070198"/>
              <a:ext cx="238320" cy="263563"/>
            </a:xfrm>
            <a:prstGeom prst="ellipse">
              <a:avLst/>
            </a:prstGeom>
            <a:solidFill>
              <a:srgbClr val="3366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>
                <a:latin typeface="Times" pitchFamily="18" charset="0"/>
              </a:endParaRPr>
            </a:p>
          </p:txBody>
        </p:sp>
        <p:cxnSp>
          <p:nvCxnSpPr>
            <p:cNvPr id="14" name="Straight Connector 13"/>
            <p:cNvCxnSpPr>
              <a:stCxn id="6" idx="7"/>
              <a:endCxn id="5" idx="2"/>
            </p:cNvCxnSpPr>
            <p:nvPr/>
          </p:nvCxnSpPr>
          <p:spPr>
            <a:xfrm flipV="1">
              <a:off x="865212" y="2701682"/>
              <a:ext cx="429993" cy="254477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>
              <a:stCxn id="6" idx="5"/>
              <a:endCxn id="7" idx="1"/>
            </p:cNvCxnSpPr>
            <p:nvPr/>
          </p:nvCxnSpPr>
          <p:spPr>
            <a:xfrm>
              <a:off x="865212" y="3142526"/>
              <a:ext cx="464894" cy="24715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>
              <a:stCxn id="5" idx="4"/>
              <a:endCxn id="7" idx="0"/>
            </p:cNvCxnSpPr>
            <p:nvPr/>
          </p:nvCxnSpPr>
          <p:spPr>
            <a:xfrm>
              <a:off x="1414365" y="2833463"/>
              <a:ext cx="0" cy="517615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1498624" y="3488308"/>
              <a:ext cx="637049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>
              <a:stCxn id="5" idx="6"/>
              <a:endCxn id="9" idx="2"/>
            </p:cNvCxnSpPr>
            <p:nvPr/>
          </p:nvCxnSpPr>
          <p:spPr>
            <a:xfrm>
              <a:off x="1533525" y="2701682"/>
              <a:ext cx="567247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>
              <a:off x="2234310" y="2794865"/>
              <a:ext cx="0" cy="59481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>
              <a:stCxn id="9" idx="6"/>
              <a:endCxn id="10" idx="2"/>
            </p:cNvCxnSpPr>
            <p:nvPr/>
          </p:nvCxnSpPr>
          <p:spPr>
            <a:xfrm>
              <a:off x="2339092" y="2701682"/>
              <a:ext cx="583631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>
              <a:stCxn id="11" idx="7"/>
              <a:endCxn id="7" idx="3"/>
            </p:cNvCxnSpPr>
            <p:nvPr/>
          </p:nvCxnSpPr>
          <p:spPr>
            <a:xfrm flipV="1">
              <a:off x="865212" y="3576043"/>
              <a:ext cx="464894" cy="532753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>
              <a:stCxn id="11" idx="6"/>
              <a:endCxn id="12" idx="2"/>
            </p:cNvCxnSpPr>
            <p:nvPr/>
          </p:nvCxnSpPr>
          <p:spPr>
            <a:xfrm>
              <a:off x="900113" y="4201980"/>
              <a:ext cx="88895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>
              <a:stCxn id="7" idx="5"/>
              <a:endCxn id="12" idx="1"/>
            </p:cNvCxnSpPr>
            <p:nvPr/>
          </p:nvCxnSpPr>
          <p:spPr>
            <a:xfrm>
              <a:off x="1498624" y="3576043"/>
              <a:ext cx="325340" cy="532753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TextBox 54"/>
            <p:cNvSpPr txBox="1"/>
            <p:nvPr/>
          </p:nvSpPr>
          <p:spPr>
            <a:xfrm>
              <a:off x="1106167" y="2169790"/>
              <a:ext cx="44787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a</a:t>
              </a:r>
              <a:endParaRPr lang="en-US" sz="2000" dirty="0"/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485676" y="2517451"/>
              <a:ext cx="44787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b</a:t>
              </a:r>
              <a:endParaRPr lang="en-US" sz="2000" dirty="0"/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966487" y="3288253"/>
              <a:ext cx="44787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c</a:t>
              </a:r>
              <a:endParaRPr lang="en-US" sz="2000" dirty="0"/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518609" y="4395238"/>
              <a:ext cx="44787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d</a:t>
              </a:r>
              <a:endParaRPr lang="en-US" sz="2000" dirty="0"/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1803444" y="4387417"/>
              <a:ext cx="44787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e</a:t>
              </a:r>
              <a:endParaRPr lang="en-US" sz="2000" dirty="0"/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2300603" y="3492648"/>
              <a:ext cx="44787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f</a:t>
              </a:r>
              <a:endParaRPr lang="en-US" sz="2000" dirty="0"/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2135673" y="2169790"/>
              <a:ext cx="44787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g</a:t>
              </a:r>
              <a:endParaRPr lang="en-US" sz="2000" dirty="0"/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3058701" y="2264773"/>
              <a:ext cx="44787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h</a:t>
              </a:r>
              <a:endParaRPr lang="en-US" sz="2000" dirty="0"/>
            </a:p>
          </p:txBody>
        </p:sp>
      </p:grpSp>
      <p:sp>
        <p:nvSpPr>
          <p:cNvPr id="40" name="Oval 39"/>
          <p:cNvSpPr/>
          <p:nvPr/>
        </p:nvSpPr>
        <p:spPr>
          <a:xfrm>
            <a:off x="4184819" y="2743958"/>
            <a:ext cx="640080" cy="64008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42" name="Oval 41"/>
          <p:cNvSpPr/>
          <p:nvPr/>
        </p:nvSpPr>
        <p:spPr>
          <a:xfrm>
            <a:off x="5261946" y="2746017"/>
            <a:ext cx="640080" cy="64008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44" name="Oval 43"/>
          <p:cNvSpPr/>
          <p:nvPr/>
        </p:nvSpPr>
        <p:spPr>
          <a:xfrm>
            <a:off x="6369239" y="2738833"/>
            <a:ext cx="640080" cy="64008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45" name="Oval 44"/>
          <p:cNvSpPr/>
          <p:nvPr/>
        </p:nvSpPr>
        <p:spPr>
          <a:xfrm>
            <a:off x="7523178" y="2738833"/>
            <a:ext cx="640080" cy="64008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46" name="Oval 45"/>
          <p:cNvSpPr/>
          <p:nvPr/>
        </p:nvSpPr>
        <p:spPr>
          <a:xfrm>
            <a:off x="5261946" y="3727702"/>
            <a:ext cx="640080" cy="64008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cxnSp>
        <p:nvCxnSpPr>
          <p:cNvPr id="48" name="Straight Connector 47"/>
          <p:cNvCxnSpPr>
            <a:stCxn id="40" idx="6"/>
            <a:endCxn id="42" idx="2"/>
          </p:cNvCxnSpPr>
          <p:nvPr/>
        </p:nvCxnSpPr>
        <p:spPr>
          <a:xfrm>
            <a:off x="4824899" y="3063998"/>
            <a:ext cx="437047" cy="205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>
            <a:stCxn id="42" idx="6"/>
            <a:endCxn id="44" idx="2"/>
          </p:cNvCxnSpPr>
          <p:nvPr/>
        </p:nvCxnSpPr>
        <p:spPr>
          <a:xfrm flipV="1">
            <a:off x="5902026" y="3058873"/>
            <a:ext cx="467213" cy="718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>
            <a:stCxn id="44" idx="6"/>
            <a:endCxn id="45" idx="2"/>
          </p:cNvCxnSpPr>
          <p:nvPr/>
        </p:nvCxnSpPr>
        <p:spPr>
          <a:xfrm>
            <a:off x="7009319" y="3058873"/>
            <a:ext cx="513859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>
            <a:stCxn id="42" idx="4"/>
            <a:endCxn id="46" idx="0"/>
          </p:cNvCxnSpPr>
          <p:nvPr/>
        </p:nvCxnSpPr>
        <p:spPr>
          <a:xfrm>
            <a:off x="5581986" y="3386097"/>
            <a:ext cx="0" cy="34160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4184820" y="2815963"/>
            <a:ext cx="7758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 b c</a:t>
            </a:r>
            <a:endParaRPr lang="en-US" sz="2000" dirty="0"/>
          </a:p>
        </p:txBody>
      </p:sp>
      <p:sp>
        <p:nvSpPr>
          <p:cNvPr id="65" name="TextBox 64"/>
          <p:cNvSpPr txBox="1"/>
          <p:nvPr/>
        </p:nvSpPr>
        <p:spPr>
          <a:xfrm>
            <a:off x="5261946" y="2815963"/>
            <a:ext cx="7758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 c f</a:t>
            </a:r>
            <a:endParaRPr lang="en-US" sz="2000" dirty="0"/>
          </a:p>
        </p:txBody>
      </p:sp>
      <p:sp>
        <p:nvSpPr>
          <p:cNvPr id="66" name="TextBox 65"/>
          <p:cNvSpPr txBox="1"/>
          <p:nvPr/>
        </p:nvSpPr>
        <p:spPr>
          <a:xfrm>
            <a:off x="5261946" y="3810111"/>
            <a:ext cx="7758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d e c</a:t>
            </a:r>
            <a:endParaRPr lang="en-US" sz="2000" dirty="0"/>
          </a:p>
        </p:txBody>
      </p:sp>
      <p:sp>
        <p:nvSpPr>
          <p:cNvPr id="67" name="TextBox 66"/>
          <p:cNvSpPr txBox="1"/>
          <p:nvPr/>
        </p:nvSpPr>
        <p:spPr>
          <a:xfrm>
            <a:off x="6369239" y="2815963"/>
            <a:ext cx="7758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 g f</a:t>
            </a:r>
            <a:endParaRPr lang="en-US" sz="2000" dirty="0"/>
          </a:p>
        </p:txBody>
      </p:sp>
      <p:sp>
        <p:nvSpPr>
          <p:cNvPr id="68" name="TextBox 67"/>
          <p:cNvSpPr txBox="1"/>
          <p:nvPr/>
        </p:nvSpPr>
        <p:spPr>
          <a:xfrm>
            <a:off x="7572401" y="2815963"/>
            <a:ext cx="7758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g h</a:t>
            </a:r>
            <a:endParaRPr lang="en-US" sz="2000" dirty="0"/>
          </a:p>
        </p:txBody>
      </p:sp>
      <p:sp>
        <p:nvSpPr>
          <p:cNvPr id="71" name="TextBox 70"/>
          <p:cNvSpPr txBox="1"/>
          <p:nvPr/>
        </p:nvSpPr>
        <p:spPr>
          <a:xfrm>
            <a:off x="661793" y="5683664"/>
            <a:ext cx="35230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Example from </a:t>
            </a:r>
            <a:r>
              <a:rPr lang="en-US" dirty="0" err="1" smtClean="0"/>
              <a:t>Bodlaender’s</a:t>
            </a:r>
            <a:r>
              <a:rPr lang="en-US" dirty="0" smtClean="0"/>
              <a:t> talk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857941" y="1800458"/>
            <a:ext cx="111453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G=(V,E)</a:t>
            </a:r>
            <a:endParaRPr lang="en-US" sz="2000" dirty="0"/>
          </a:p>
        </p:txBody>
      </p:sp>
      <p:sp>
        <p:nvSpPr>
          <p:cNvPr id="4" name="Rectangle 3"/>
          <p:cNvSpPr/>
          <p:nvPr/>
        </p:nvSpPr>
        <p:spPr>
          <a:xfrm>
            <a:off x="4320700" y="1802268"/>
            <a:ext cx="140152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T=(V</a:t>
            </a:r>
            <a:r>
              <a:rPr lang="en-US" sz="2000" baseline="-25000" dirty="0">
                <a:solidFill>
                  <a:srgbClr val="FF0000"/>
                </a:solidFill>
              </a:rPr>
              <a:t>T</a:t>
            </a:r>
            <a:r>
              <a:rPr lang="en-US" sz="2000" dirty="0">
                <a:solidFill>
                  <a:srgbClr val="FF0000"/>
                </a:solidFill>
              </a:rPr>
              <a:t>, E</a:t>
            </a:r>
            <a:r>
              <a:rPr lang="en-US" sz="2000" baseline="-25000" dirty="0">
                <a:solidFill>
                  <a:srgbClr val="FF0000"/>
                </a:solidFill>
              </a:rPr>
              <a:t>T</a:t>
            </a:r>
            <a:r>
              <a:rPr lang="en-US" sz="2000" dirty="0">
                <a:solidFill>
                  <a:srgbClr val="FF0000"/>
                </a:solidFill>
              </a:rPr>
              <a:t>) </a:t>
            </a:r>
            <a:endParaRPr lang="en-US" sz="2000" dirty="0"/>
          </a:p>
        </p:txBody>
      </p:sp>
      <p:sp>
        <p:nvSpPr>
          <p:cNvPr id="13" name="Rectangle 12"/>
          <p:cNvSpPr/>
          <p:nvPr/>
        </p:nvSpPr>
        <p:spPr>
          <a:xfrm>
            <a:off x="6375589" y="3924583"/>
            <a:ext cx="178766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>
                <a:solidFill>
                  <a:srgbClr val="FF0000"/>
                </a:solidFill>
              </a:rPr>
              <a:t>X</a:t>
            </a:r>
            <a:r>
              <a:rPr lang="en-US" baseline="-25000" dirty="0" err="1">
                <a:solidFill>
                  <a:srgbClr val="FF0000"/>
                </a:solidFill>
              </a:rPr>
              <a:t>t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= {</a:t>
            </a:r>
            <a:r>
              <a:rPr lang="en-US" dirty="0" err="1" smtClean="0">
                <a:solidFill>
                  <a:srgbClr val="FF0000"/>
                </a:solidFill>
              </a:rPr>
              <a:t>a,g,f</a:t>
            </a:r>
            <a:r>
              <a:rPr lang="en-US" dirty="0" smtClean="0">
                <a:solidFill>
                  <a:srgbClr val="FF0000"/>
                </a:solidFill>
              </a:rPr>
              <a:t>} </a:t>
            </a:r>
            <a:r>
              <a:rPr lang="en-US" dirty="0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µ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V</a:t>
            </a:r>
          </a:p>
        </p:txBody>
      </p:sp>
      <p:sp>
        <p:nvSpPr>
          <p:cNvPr id="15" name="Rectangle 14"/>
          <p:cNvSpPr/>
          <p:nvPr/>
        </p:nvSpPr>
        <p:spPr>
          <a:xfrm>
            <a:off x="5906943" y="3924130"/>
            <a:ext cx="2616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0151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Feedback Vertex Set and </a:t>
            </a:r>
            <a:r>
              <a:rPr lang="en-US" dirty="0" err="1" smtClean="0"/>
              <a:t>Treewidth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FVS(G)</a:t>
            </a:r>
            <a:r>
              <a:rPr lang="en-US" dirty="0" smtClean="0"/>
              <a:t> – size of minimum FVS in G</a:t>
            </a:r>
          </a:p>
          <a:p>
            <a:pPr marL="0" indent="0">
              <a:buNone/>
            </a:pPr>
            <a:r>
              <a:rPr lang="en-US" b="1" dirty="0" smtClean="0"/>
              <a:t>Theorem: </a:t>
            </a:r>
            <a:r>
              <a:rPr lang="en-US" dirty="0" err="1" smtClean="0">
                <a:solidFill>
                  <a:srgbClr val="FF0000"/>
                </a:solidFill>
              </a:rPr>
              <a:t>tw</a:t>
            </a:r>
            <a:r>
              <a:rPr lang="en-US" dirty="0" smtClean="0">
                <a:solidFill>
                  <a:srgbClr val="FF0000"/>
                </a:solidFill>
              </a:rPr>
              <a:t>(G) </a:t>
            </a:r>
            <a:r>
              <a:rPr lang="en-US" dirty="0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¸</a:t>
            </a:r>
            <a:r>
              <a:rPr lang="en-US" dirty="0" smtClean="0">
                <a:solidFill>
                  <a:srgbClr val="FF0000"/>
                </a:solidFill>
              </a:rPr>
              <a:t> f(k) </a:t>
            </a:r>
            <a:r>
              <a:rPr lang="en-US" dirty="0" smtClean="0"/>
              <a:t>implies </a:t>
            </a:r>
            <a:r>
              <a:rPr lang="en-US" dirty="0" smtClean="0">
                <a:solidFill>
                  <a:srgbClr val="FF0000"/>
                </a:solidFill>
              </a:rPr>
              <a:t>FVS(G) </a:t>
            </a:r>
            <a:r>
              <a:rPr lang="en-US" dirty="0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¸</a:t>
            </a:r>
            <a:r>
              <a:rPr lang="en-US" dirty="0" smtClean="0">
                <a:solidFill>
                  <a:srgbClr val="FF0000"/>
                </a:solidFill>
              </a:rPr>
              <a:t> k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b="1" dirty="0" smtClean="0"/>
              <a:t>Proof</a:t>
            </a:r>
            <a:r>
              <a:rPr lang="en-US" dirty="0" smtClean="0"/>
              <a:t> via Grid-Minor theorem:</a:t>
            </a:r>
          </a:p>
          <a:p>
            <a:pPr marL="0" indent="0">
              <a:buNone/>
            </a:pPr>
            <a:r>
              <a:rPr lang="en-US" dirty="0" err="1" smtClean="0">
                <a:solidFill>
                  <a:srgbClr val="FF0000"/>
                </a:solidFill>
              </a:rPr>
              <a:t>tw</a:t>
            </a:r>
            <a:r>
              <a:rPr lang="en-US" dirty="0" smtClean="0">
                <a:solidFill>
                  <a:srgbClr val="FF0000"/>
                </a:solidFill>
              </a:rPr>
              <a:t>(G) </a:t>
            </a:r>
            <a:r>
              <a:rPr lang="en-US" dirty="0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¸</a:t>
            </a:r>
            <a:r>
              <a:rPr lang="en-US" dirty="0" smtClean="0">
                <a:solidFill>
                  <a:srgbClr val="FF0000"/>
                </a:solidFill>
              </a:rPr>
              <a:t> f(k)</a:t>
            </a:r>
            <a:r>
              <a:rPr lang="en-US" dirty="0" smtClean="0"/>
              <a:t> implies </a:t>
            </a:r>
            <a:r>
              <a:rPr lang="en-US" dirty="0" smtClean="0">
                <a:solidFill>
                  <a:srgbClr val="FF0000"/>
                </a:solidFill>
              </a:rPr>
              <a:t>G</a:t>
            </a:r>
            <a:r>
              <a:rPr lang="en-US" dirty="0" smtClean="0"/>
              <a:t> has grid minor/wall of size   </a:t>
            </a:r>
            <a:r>
              <a:rPr lang="en-US" dirty="0" smtClean="0">
                <a:solidFill>
                  <a:srgbClr val="FF0000"/>
                </a:solidFill>
                <a:latin typeface="Calisto MT"/>
              </a:rPr>
              <a:t>k</a:t>
            </a:r>
            <a:r>
              <a:rPr lang="en-US" baseline="30000" dirty="0" smtClean="0">
                <a:solidFill>
                  <a:srgbClr val="FF0000"/>
                </a:solidFill>
                <a:latin typeface="Calisto MT"/>
              </a:rPr>
              <a:t>1</a:t>
            </a:r>
            <a:r>
              <a:rPr lang="en-US" baseline="30000" dirty="0" smtClean="0">
                <a:solidFill>
                  <a:srgbClr val="FF0000"/>
                </a:solidFill>
              </a:rPr>
              <a:t>/2</a:t>
            </a:r>
            <a:r>
              <a:rPr lang="en-US" dirty="0" smtClean="0">
                <a:solidFill>
                  <a:srgbClr val="FF0000"/>
                </a:solidFill>
              </a:rPr>
              <a:t> x </a:t>
            </a:r>
            <a:r>
              <a:rPr lang="en-US" dirty="0" smtClean="0">
                <a:solidFill>
                  <a:srgbClr val="FF0000"/>
                </a:solidFill>
                <a:latin typeface="Calisto MT"/>
              </a:rPr>
              <a:t>k</a:t>
            </a:r>
            <a:r>
              <a:rPr lang="en-US" baseline="30000" dirty="0" smtClean="0">
                <a:solidFill>
                  <a:srgbClr val="FF0000"/>
                </a:solidFill>
                <a:latin typeface="Calisto MT"/>
              </a:rPr>
              <a:t>1</a:t>
            </a:r>
            <a:r>
              <a:rPr lang="en-US" baseline="30000" dirty="0" smtClean="0">
                <a:solidFill>
                  <a:srgbClr val="FF0000"/>
                </a:solidFill>
              </a:rPr>
              <a:t>/2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which has </a:t>
            </a:r>
            <a:r>
              <a:rPr lang="en-US" dirty="0" smtClean="0">
                <a:solidFill>
                  <a:srgbClr val="FF0000"/>
                </a:solidFill>
              </a:rPr>
              <a:t>~ k</a:t>
            </a:r>
            <a:r>
              <a:rPr lang="en-US" dirty="0" smtClean="0"/>
              <a:t> disjoint cycles</a:t>
            </a:r>
          </a:p>
          <a:p>
            <a:pPr marL="0" indent="0">
              <a:buNone/>
            </a:pPr>
            <a:r>
              <a:rPr lang="en-US" dirty="0" smtClean="0"/>
              <a:t>Need at least on node per each cycle in any FVS</a:t>
            </a:r>
          </a:p>
          <a:p>
            <a:pPr marL="0" indent="0">
              <a:buNone/>
            </a:pPr>
            <a:r>
              <a:rPr lang="en-US" dirty="0" smtClean="0"/>
              <a:t>hence </a:t>
            </a:r>
            <a:r>
              <a:rPr lang="en-US" dirty="0" smtClean="0">
                <a:solidFill>
                  <a:srgbClr val="FF0000"/>
                </a:solidFill>
              </a:rPr>
              <a:t>FVS(G) </a:t>
            </a:r>
            <a:r>
              <a:rPr lang="en-US" dirty="0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¸</a:t>
            </a:r>
            <a:r>
              <a:rPr lang="en-US" dirty="0" smtClean="0">
                <a:solidFill>
                  <a:srgbClr val="FF0000"/>
                </a:solidFill>
              </a:rPr>
              <a:t> k</a:t>
            </a:r>
          </a:p>
        </p:txBody>
      </p:sp>
    </p:spTree>
    <p:extLst>
      <p:ext uri="{BB962C8B-B14F-4D97-AF65-F5344CB8AC3E}">
        <p14:creationId xmlns:p14="http://schemas.microsoft.com/office/powerpoint/2010/main" val="3486843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FPT Algorithm for Min Feedback Vertex Set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Theorem: </a:t>
            </a:r>
            <a:r>
              <a:rPr lang="en-US" dirty="0" err="1" smtClean="0">
                <a:solidFill>
                  <a:srgbClr val="FF0000"/>
                </a:solidFill>
              </a:rPr>
              <a:t>tw</a:t>
            </a:r>
            <a:r>
              <a:rPr lang="en-US" dirty="0" smtClean="0">
                <a:solidFill>
                  <a:srgbClr val="FF0000"/>
                </a:solidFill>
              </a:rPr>
              <a:t>(G) </a:t>
            </a:r>
            <a:r>
              <a:rPr lang="en-US" dirty="0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¸</a:t>
            </a:r>
            <a:r>
              <a:rPr lang="en-US" dirty="0" smtClean="0">
                <a:solidFill>
                  <a:srgbClr val="FF0000"/>
                </a:solidFill>
              </a:rPr>
              <a:t> f(k) </a:t>
            </a:r>
            <a:r>
              <a:rPr lang="en-US" dirty="0" smtClean="0"/>
              <a:t>implies </a:t>
            </a:r>
            <a:r>
              <a:rPr lang="en-US" dirty="0" smtClean="0">
                <a:solidFill>
                  <a:srgbClr val="FF0000"/>
                </a:solidFill>
              </a:rPr>
              <a:t>FVS(G) </a:t>
            </a:r>
            <a:r>
              <a:rPr lang="en-US" dirty="0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¸</a:t>
            </a:r>
            <a:r>
              <a:rPr lang="en-US" dirty="0" smtClean="0">
                <a:solidFill>
                  <a:srgbClr val="FF0000"/>
                </a:solidFill>
              </a:rPr>
              <a:t> k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b="1" dirty="0" smtClean="0"/>
              <a:t>Theorem: </a:t>
            </a:r>
            <a:r>
              <a:rPr lang="en-US" dirty="0" smtClean="0"/>
              <a:t>Algorithm with run time </a:t>
            </a:r>
            <a:r>
              <a:rPr lang="en-US" dirty="0" smtClean="0">
                <a:solidFill>
                  <a:srgbClr val="FF0000"/>
                </a:solidFill>
                <a:latin typeface="Calisto MT"/>
              </a:rPr>
              <a:t>2</a:t>
            </a:r>
            <a:r>
              <a:rPr lang="en-US" baseline="30000" dirty="0" smtClean="0">
                <a:solidFill>
                  <a:srgbClr val="FF0000"/>
                </a:solidFill>
                <a:latin typeface="Calisto MT"/>
              </a:rPr>
              <a:t>O</a:t>
            </a:r>
            <a:r>
              <a:rPr lang="en-US" baseline="30000" dirty="0" smtClean="0">
                <a:solidFill>
                  <a:srgbClr val="FF0000"/>
                </a:solidFill>
              </a:rPr>
              <a:t>(f(k)</a:t>
            </a:r>
            <a:r>
              <a:rPr lang="en-US" dirty="0" smtClean="0">
                <a:solidFill>
                  <a:srgbClr val="FF0000"/>
                </a:solidFill>
              </a:rPr>
              <a:t> poly(n) </a:t>
            </a:r>
            <a:r>
              <a:rPr lang="en-US" dirty="0" smtClean="0"/>
              <a:t>to check if </a:t>
            </a:r>
            <a:r>
              <a:rPr lang="en-US" dirty="0" smtClean="0">
                <a:solidFill>
                  <a:srgbClr val="FF0000"/>
                </a:solidFill>
              </a:rPr>
              <a:t>G</a:t>
            </a:r>
            <a:r>
              <a:rPr lang="en-US" dirty="0" smtClean="0"/>
              <a:t> of size </a:t>
            </a:r>
            <a:r>
              <a:rPr lang="en-US" dirty="0" smtClean="0">
                <a:solidFill>
                  <a:srgbClr val="FF0000"/>
                </a:solidFill>
              </a:rPr>
              <a:t>n</a:t>
            </a:r>
            <a:r>
              <a:rPr lang="en-US" dirty="0" smtClean="0"/>
              <a:t> has min </a:t>
            </a:r>
            <a:r>
              <a:rPr lang="en-US" dirty="0" smtClean="0">
                <a:solidFill>
                  <a:srgbClr val="FF0000"/>
                </a:solidFill>
              </a:rPr>
              <a:t>FVS </a:t>
            </a:r>
            <a:r>
              <a:rPr lang="en-US" dirty="0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·</a:t>
            </a:r>
            <a:r>
              <a:rPr lang="en-US" dirty="0" smtClean="0">
                <a:solidFill>
                  <a:srgbClr val="FF0000"/>
                </a:solidFill>
              </a:rPr>
              <a:t> k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FPT algorithm using above: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If </a:t>
            </a:r>
            <a:r>
              <a:rPr lang="en-US" dirty="0" err="1" smtClean="0">
                <a:solidFill>
                  <a:srgbClr val="FF0000"/>
                </a:solidFill>
              </a:rPr>
              <a:t>tw</a:t>
            </a:r>
            <a:r>
              <a:rPr lang="en-US" dirty="0" smtClean="0">
                <a:solidFill>
                  <a:srgbClr val="FF0000"/>
                </a:solidFill>
              </a:rPr>
              <a:t>(G) &lt; f(k) </a:t>
            </a:r>
            <a:r>
              <a:rPr lang="en-US" dirty="0" smtClean="0"/>
              <a:t>do dynamic programming to figure out whether answer is YES or NO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Else output NO</a:t>
            </a:r>
          </a:p>
        </p:txBody>
      </p:sp>
    </p:spTree>
    <p:extLst>
      <p:ext uri="{BB962C8B-B14F-4D97-AF65-F5344CB8AC3E}">
        <p14:creationId xmlns:p14="http://schemas.microsoft.com/office/powerpoint/2010/main" val="5832876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FPT Algorithm for Min Feedback Vertex Set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 smtClean="0"/>
              <a:t>Theorem: </a:t>
            </a:r>
            <a:r>
              <a:rPr lang="en-US" dirty="0" err="1" smtClean="0">
                <a:solidFill>
                  <a:srgbClr val="FF0000"/>
                </a:solidFill>
              </a:rPr>
              <a:t>tw</a:t>
            </a:r>
            <a:r>
              <a:rPr lang="en-US" dirty="0" smtClean="0">
                <a:solidFill>
                  <a:srgbClr val="FF0000"/>
                </a:solidFill>
              </a:rPr>
              <a:t>(G) </a:t>
            </a:r>
            <a:r>
              <a:rPr lang="en-US" dirty="0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¸</a:t>
            </a:r>
            <a:r>
              <a:rPr lang="en-US" dirty="0" smtClean="0">
                <a:solidFill>
                  <a:srgbClr val="FF0000"/>
                </a:solidFill>
              </a:rPr>
              <a:t> f(k) </a:t>
            </a:r>
            <a:r>
              <a:rPr lang="en-US" dirty="0" smtClean="0"/>
              <a:t>implies </a:t>
            </a:r>
            <a:r>
              <a:rPr lang="en-US" dirty="0" smtClean="0">
                <a:solidFill>
                  <a:srgbClr val="FF0000"/>
                </a:solidFill>
              </a:rPr>
              <a:t>FVS(G) </a:t>
            </a:r>
            <a:r>
              <a:rPr lang="en-US" dirty="0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¸</a:t>
            </a:r>
            <a:r>
              <a:rPr lang="en-US" dirty="0" smtClean="0">
                <a:solidFill>
                  <a:srgbClr val="FF0000"/>
                </a:solidFill>
              </a:rPr>
              <a:t> k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b="1" dirty="0" smtClean="0"/>
              <a:t>Theorem: </a:t>
            </a:r>
            <a:r>
              <a:rPr lang="en-US" dirty="0" smtClean="0"/>
              <a:t>Algorithm with run time </a:t>
            </a:r>
            <a:r>
              <a:rPr lang="en-US" dirty="0" smtClean="0">
                <a:solidFill>
                  <a:srgbClr val="FF0000"/>
                </a:solidFill>
                <a:latin typeface="Calisto MT"/>
              </a:rPr>
              <a:t>2</a:t>
            </a:r>
            <a:r>
              <a:rPr lang="en-US" baseline="30000" dirty="0" smtClean="0">
                <a:solidFill>
                  <a:srgbClr val="FF0000"/>
                </a:solidFill>
                <a:latin typeface="Calisto MT"/>
              </a:rPr>
              <a:t>O</a:t>
            </a:r>
            <a:r>
              <a:rPr lang="en-US" baseline="30000" dirty="0" smtClean="0">
                <a:solidFill>
                  <a:srgbClr val="FF0000"/>
                </a:solidFill>
              </a:rPr>
              <a:t>(f(k)</a:t>
            </a:r>
            <a:r>
              <a:rPr lang="en-US" dirty="0" smtClean="0">
                <a:solidFill>
                  <a:srgbClr val="FF0000"/>
                </a:solidFill>
              </a:rPr>
              <a:t> poly(n) </a:t>
            </a:r>
            <a:r>
              <a:rPr lang="en-US" dirty="0" smtClean="0"/>
              <a:t>to check if </a:t>
            </a:r>
            <a:r>
              <a:rPr lang="en-US" dirty="0" smtClean="0">
                <a:solidFill>
                  <a:srgbClr val="FF0000"/>
                </a:solidFill>
              </a:rPr>
              <a:t>G</a:t>
            </a:r>
            <a:r>
              <a:rPr lang="en-US" dirty="0" smtClean="0"/>
              <a:t> of size </a:t>
            </a:r>
            <a:r>
              <a:rPr lang="en-US" dirty="0" smtClean="0">
                <a:solidFill>
                  <a:srgbClr val="FF0000"/>
                </a:solidFill>
              </a:rPr>
              <a:t>n</a:t>
            </a:r>
            <a:r>
              <a:rPr lang="en-US" dirty="0" smtClean="0"/>
              <a:t> has min </a:t>
            </a:r>
            <a:r>
              <a:rPr lang="en-US" dirty="0" smtClean="0">
                <a:solidFill>
                  <a:srgbClr val="FF0000"/>
                </a:solidFill>
              </a:rPr>
              <a:t>FVS </a:t>
            </a:r>
            <a:r>
              <a:rPr lang="en-US" dirty="0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·</a:t>
            </a:r>
            <a:r>
              <a:rPr lang="en-US" dirty="0" smtClean="0">
                <a:solidFill>
                  <a:srgbClr val="FF0000"/>
                </a:solidFill>
              </a:rPr>
              <a:t> k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/>
              <a:t>FPT algorithm using above</a:t>
            </a:r>
            <a:r>
              <a:rPr lang="en-US" dirty="0" smtClean="0"/>
              <a:t>: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If </a:t>
            </a:r>
            <a:r>
              <a:rPr lang="en-US" dirty="0" err="1" smtClean="0">
                <a:solidFill>
                  <a:srgbClr val="FF0000"/>
                </a:solidFill>
              </a:rPr>
              <a:t>tw</a:t>
            </a:r>
            <a:r>
              <a:rPr lang="en-US" dirty="0" smtClean="0">
                <a:solidFill>
                  <a:srgbClr val="FF0000"/>
                </a:solidFill>
              </a:rPr>
              <a:t>(G) &lt; f(k) </a:t>
            </a:r>
            <a:r>
              <a:rPr lang="en-US" dirty="0" smtClean="0"/>
              <a:t>do dynamic programming to figure out whether answer is YES or NO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Else output NO</a:t>
            </a:r>
          </a:p>
          <a:p>
            <a:pPr marL="0" indent="0">
              <a:buNone/>
            </a:pPr>
            <a:r>
              <a:rPr lang="en-US" dirty="0" smtClean="0"/>
              <a:t>Via GM theorem, </a:t>
            </a:r>
            <a:r>
              <a:rPr lang="en-US" dirty="0" smtClean="0">
                <a:solidFill>
                  <a:srgbClr val="FF0000"/>
                </a:solidFill>
              </a:rPr>
              <a:t>f(k) = </a:t>
            </a:r>
            <a:r>
              <a:rPr lang="en-US" dirty="0" smtClean="0">
                <a:solidFill>
                  <a:srgbClr val="FF0000"/>
                </a:solidFill>
                <a:latin typeface="Calisto MT"/>
              </a:rPr>
              <a:t>2</a:t>
            </a:r>
            <a:r>
              <a:rPr lang="en-US" baseline="30000" dirty="0" smtClean="0">
                <a:solidFill>
                  <a:srgbClr val="FF0000"/>
                </a:solidFill>
                <a:latin typeface="Calisto MT"/>
              </a:rPr>
              <a:t>O</a:t>
            </a:r>
            <a:r>
              <a:rPr lang="en-US" baseline="30000" dirty="0" smtClean="0">
                <a:solidFill>
                  <a:srgbClr val="FF0000"/>
                </a:solidFill>
              </a:rPr>
              <a:t>(</a:t>
            </a:r>
            <a:r>
              <a:rPr lang="en-US" baseline="30000" dirty="0" smtClean="0">
                <a:solidFill>
                  <a:srgbClr val="FF0000"/>
                </a:solidFill>
                <a:latin typeface="Calisto MT"/>
              </a:rPr>
              <a:t>k</a:t>
            </a:r>
            <a:r>
              <a:rPr lang="en-US" baseline="55000" dirty="0" smtClean="0">
                <a:solidFill>
                  <a:srgbClr val="FF0000"/>
                </a:solidFill>
                <a:latin typeface="Calisto MT"/>
              </a:rPr>
              <a:t>4 log k</a:t>
            </a:r>
            <a:r>
              <a:rPr lang="en-US" baseline="30000" dirty="0" smtClean="0">
                <a:solidFill>
                  <a:srgbClr val="FF0000"/>
                </a:solidFill>
              </a:rPr>
              <a:t>)</a:t>
            </a:r>
            <a:endParaRPr lang="en-US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53529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FPT Algorithm for Min Feedback Vertex Set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Theorem: </a:t>
            </a:r>
            <a:r>
              <a:rPr lang="en-US" dirty="0" err="1" smtClean="0">
                <a:solidFill>
                  <a:srgbClr val="FF0000"/>
                </a:solidFill>
              </a:rPr>
              <a:t>tw</a:t>
            </a:r>
            <a:r>
              <a:rPr lang="en-US" dirty="0" smtClean="0">
                <a:solidFill>
                  <a:srgbClr val="FF0000"/>
                </a:solidFill>
              </a:rPr>
              <a:t>(G) </a:t>
            </a:r>
            <a:r>
              <a:rPr lang="en-US" dirty="0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¸</a:t>
            </a:r>
            <a:r>
              <a:rPr lang="en-US" dirty="0" smtClean="0">
                <a:solidFill>
                  <a:srgbClr val="FF0000"/>
                </a:solidFill>
              </a:rPr>
              <a:t> f(k) </a:t>
            </a:r>
            <a:r>
              <a:rPr lang="en-US" dirty="0" smtClean="0"/>
              <a:t>implies </a:t>
            </a:r>
            <a:r>
              <a:rPr lang="en-US" dirty="0" smtClean="0">
                <a:solidFill>
                  <a:srgbClr val="FF0000"/>
                </a:solidFill>
              </a:rPr>
              <a:t>FVS(G) </a:t>
            </a:r>
            <a:r>
              <a:rPr lang="en-US" dirty="0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¸</a:t>
            </a:r>
            <a:r>
              <a:rPr lang="en-US" dirty="0" smtClean="0">
                <a:solidFill>
                  <a:srgbClr val="FF0000"/>
                </a:solidFill>
              </a:rPr>
              <a:t> k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Question: </a:t>
            </a:r>
            <a:r>
              <a:rPr lang="en-US" dirty="0" smtClean="0"/>
              <a:t>Can we prove above without GM theorem?</a:t>
            </a:r>
          </a:p>
          <a:p>
            <a:pPr marL="0" indent="0">
              <a:buNone/>
            </a:pPr>
            <a:r>
              <a:rPr lang="en-US" b="1" dirty="0" smtClean="0"/>
              <a:t>How was grid used?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k x k </a:t>
            </a:r>
            <a:r>
              <a:rPr lang="en-US" dirty="0" smtClean="0"/>
              <a:t>grid has </a:t>
            </a:r>
            <a:r>
              <a:rPr lang="en-US" dirty="0" smtClean="0">
                <a:solidFill>
                  <a:srgbClr val="FF0000"/>
                </a:solidFill>
                <a:latin typeface="Calisto MT"/>
              </a:rPr>
              <a:t>k</a:t>
            </a:r>
            <a:r>
              <a:rPr lang="en-US" baseline="30000" dirty="0" smtClean="0">
                <a:solidFill>
                  <a:srgbClr val="FF0000"/>
                </a:solidFill>
                <a:latin typeface="Calisto MT"/>
              </a:rPr>
              <a:t>2</a:t>
            </a:r>
            <a:r>
              <a:rPr lang="en-US" dirty="0" smtClean="0">
                <a:solidFill>
                  <a:srgbClr val="FF0000"/>
                </a:solidFill>
              </a:rPr>
              <a:t>/</a:t>
            </a:r>
            <a:r>
              <a:rPr lang="en-US" dirty="0" smtClean="0">
                <a:solidFill>
                  <a:srgbClr val="FF0000"/>
                </a:solidFill>
                <a:latin typeface="Calisto MT"/>
              </a:rPr>
              <a:t>r</a:t>
            </a:r>
            <a:r>
              <a:rPr lang="en-US" baseline="30000" dirty="0" smtClean="0">
                <a:solidFill>
                  <a:srgbClr val="FF0000"/>
                </a:solidFill>
                <a:latin typeface="Calisto MT"/>
              </a:rPr>
              <a:t>2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disjoint sub-grids of size </a:t>
            </a:r>
            <a:r>
              <a:rPr lang="en-US" dirty="0" smtClean="0">
                <a:solidFill>
                  <a:srgbClr val="FF0000"/>
                </a:solidFill>
              </a:rPr>
              <a:t>r x r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r x r </a:t>
            </a:r>
            <a:r>
              <a:rPr lang="en-US" dirty="0" smtClean="0"/>
              <a:t>grid has a structure of interest (say cycle)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918915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Treewidth</a:t>
            </a:r>
            <a:r>
              <a:rPr lang="en-US" dirty="0" smtClean="0"/>
              <a:t> Decomposition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0112" y="1873650"/>
            <a:ext cx="7345363" cy="41918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Let </a:t>
            </a:r>
            <a:r>
              <a:rPr lang="en-US" dirty="0" err="1" smtClean="0">
                <a:solidFill>
                  <a:srgbClr val="FF0000"/>
                </a:solidFill>
              </a:rPr>
              <a:t>tw</a:t>
            </a:r>
            <a:r>
              <a:rPr lang="en-US" dirty="0" smtClean="0">
                <a:solidFill>
                  <a:srgbClr val="FF0000"/>
                </a:solidFill>
              </a:rPr>
              <a:t>(G) = k</a:t>
            </a:r>
            <a:r>
              <a:rPr lang="en-US" dirty="0" smtClean="0"/>
              <a:t>. Given integers </a:t>
            </a:r>
            <a:r>
              <a:rPr lang="en-US" dirty="0" smtClean="0">
                <a:solidFill>
                  <a:srgbClr val="FF0000"/>
                </a:solidFill>
              </a:rPr>
              <a:t>h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FF0000"/>
                </a:solidFill>
              </a:rPr>
              <a:t>r</a:t>
            </a:r>
            <a:r>
              <a:rPr lang="en-US" dirty="0" smtClean="0"/>
              <a:t> </a:t>
            </a:r>
            <a:r>
              <a:rPr lang="en-US" dirty="0"/>
              <a:t>w</a:t>
            </a:r>
            <a:r>
              <a:rPr lang="en-US" dirty="0" smtClean="0"/>
              <a:t>ant to partition </a:t>
            </a:r>
            <a:r>
              <a:rPr lang="en-US" dirty="0" smtClean="0">
                <a:solidFill>
                  <a:srgbClr val="FF0000"/>
                </a:solidFill>
              </a:rPr>
              <a:t>G</a:t>
            </a:r>
            <a:r>
              <a:rPr lang="en-US" dirty="0" smtClean="0"/>
              <a:t> into node disjoint graphs </a:t>
            </a:r>
            <a:r>
              <a:rPr lang="en-US" dirty="0" smtClean="0">
                <a:solidFill>
                  <a:srgbClr val="FF0000"/>
                </a:solidFill>
                <a:latin typeface="Calisto MT"/>
              </a:rPr>
              <a:t>G</a:t>
            </a:r>
            <a:r>
              <a:rPr lang="en-US" baseline="-25000" dirty="0" smtClean="0">
                <a:solidFill>
                  <a:srgbClr val="FF0000"/>
                </a:solidFill>
                <a:latin typeface="Calisto MT"/>
              </a:rPr>
              <a:t>1</a:t>
            </a:r>
            <a:r>
              <a:rPr lang="en-US" dirty="0" smtClean="0">
                <a:solidFill>
                  <a:srgbClr val="FF0000"/>
                </a:solidFill>
              </a:rPr>
              <a:t>,</a:t>
            </a:r>
            <a:r>
              <a:rPr lang="en-US" dirty="0" smtClean="0">
                <a:solidFill>
                  <a:srgbClr val="FF0000"/>
                </a:solidFill>
                <a:latin typeface="Calisto MT"/>
              </a:rPr>
              <a:t>G</a:t>
            </a:r>
            <a:r>
              <a:rPr lang="en-US" baseline="-25000" dirty="0" smtClean="0">
                <a:solidFill>
                  <a:srgbClr val="FF0000"/>
                </a:solidFill>
                <a:latin typeface="Calisto MT"/>
              </a:rPr>
              <a:t>2</a:t>
            </a:r>
            <a:r>
              <a:rPr lang="en-US" dirty="0" smtClean="0">
                <a:solidFill>
                  <a:srgbClr val="FF0000"/>
                </a:solidFill>
              </a:rPr>
              <a:t>,...,</a:t>
            </a:r>
            <a:r>
              <a:rPr lang="en-US" dirty="0" err="1" smtClean="0">
                <a:solidFill>
                  <a:srgbClr val="FF0000"/>
                </a:solidFill>
                <a:latin typeface="Calisto MT"/>
              </a:rPr>
              <a:t>G</a:t>
            </a:r>
            <a:r>
              <a:rPr lang="en-US" baseline="-25000" dirty="0" err="1" smtClean="0">
                <a:solidFill>
                  <a:srgbClr val="FF0000"/>
                </a:solidFill>
                <a:latin typeface="Calisto MT"/>
              </a:rPr>
              <a:t>h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such that      </a:t>
            </a:r>
            <a:r>
              <a:rPr lang="en-US" dirty="0" err="1" smtClean="0">
                <a:solidFill>
                  <a:srgbClr val="FF0000"/>
                </a:solidFill>
              </a:rPr>
              <a:t>tw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dirty="0" err="1" smtClean="0">
                <a:solidFill>
                  <a:srgbClr val="FF0000"/>
                </a:solidFill>
                <a:latin typeface="Calisto MT"/>
              </a:rPr>
              <a:t>G</a:t>
            </a:r>
            <a:r>
              <a:rPr lang="en-US" baseline="-25000" dirty="0" err="1" smtClean="0">
                <a:solidFill>
                  <a:srgbClr val="FF0000"/>
                </a:solidFill>
                <a:latin typeface="Calisto MT"/>
              </a:rPr>
              <a:t>i</a:t>
            </a:r>
            <a:r>
              <a:rPr lang="en-US" dirty="0" smtClean="0">
                <a:solidFill>
                  <a:srgbClr val="FF0000"/>
                </a:solidFill>
              </a:rPr>
              <a:t>) </a:t>
            </a:r>
            <a:r>
              <a:rPr lang="en-US" dirty="0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¸</a:t>
            </a:r>
            <a:r>
              <a:rPr lang="en-US" dirty="0" smtClean="0">
                <a:solidFill>
                  <a:srgbClr val="FF0000"/>
                </a:solidFill>
              </a:rPr>
              <a:t> r 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for all </a:t>
            </a:r>
            <a:r>
              <a:rPr lang="en-US" dirty="0" err="1" smtClean="0">
                <a:solidFill>
                  <a:srgbClr val="FF0000"/>
                </a:solidFill>
              </a:rPr>
              <a:t>i</a:t>
            </a:r>
            <a:endParaRPr lang="en-US" dirty="0" smtClean="0">
              <a:solidFill>
                <a:srgbClr val="FF0000"/>
              </a:solidFill>
            </a:endParaRPr>
          </a:p>
        </p:txBody>
      </p:sp>
      <p:grpSp>
        <p:nvGrpSpPr>
          <p:cNvPr id="42" name="Group 41"/>
          <p:cNvGrpSpPr>
            <a:grpSpLocks noChangeAspect="1"/>
          </p:cNvGrpSpPr>
          <p:nvPr/>
        </p:nvGrpSpPr>
        <p:grpSpPr>
          <a:xfrm>
            <a:off x="917491" y="3234116"/>
            <a:ext cx="7678704" cy="3191624"/>
            <a:chOff x="471487" y="3032919"/>
            <a:chExt cx="8199438" cy="3408065"/>
          </a:xfrm>
        </p:grpSpPr>
        <p:sp>
          <p:nvSpPr>
            <p:cNvPr id="4" name="Oval 3"/>
            <p:cNvSpPr>
              <a:spLocks noChangeArrowheads="1"/>
            </p:cNvSpPr>
            <p:nvPr/>
          </p:nvSpPr>
          <p:spPr bwMode="auto">
            <a:xfrm>
              <a:off x="3044825" y="3032919"/>
              <a:ext cx="3317875" cy="1176337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" name="Oval 4"/>
            <p:cNvSpPr>
              <a:spLocks noChangeArrowheads="1"/>
            </p:cNvSpPr>
            <p:nvPr/>
          </p:nvSpPr>
          <p:spPr bwMode="auto">
            <a:xfrm>
              <a:off x="471487" y="5149056"/>
              <a:ext cx="1789113" cy="706438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" name="Oval 5"/>
            <p:cNvSpPr>
              <a:spLocks noChangeArrowheads="1"/>
            </p:cNvSpPr>
            <p:nvPr/>
          </p:nvSpPr>
          <p:spPr bwMode="auto">
            <a:xfrm>
              <a:off x="2717800" y="5149056"/>
              <a:ext cx="1789112" cy="706438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Oval 6"/>
            <p:cNvSpPr>
              <a:spLocks noChangeArrowheads="1"/>
            </p:cNvSpPr>
            <p:nvPr/>
          </p:nvSpPr>
          <p:spPr bwMode="auto">
            <a:xfrm>
              <a:off x="6881812" y="5149056"/>
              <a:ext cx="1789113" cy="706438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auto">
            <a:xfrm>
              <a:off x="3352800" y="3682206"/>
              <a:ext cx="88900" cy="88900"/>
            </a:xfrm>
            <a:prstGeom prst="rect">
              <a:avLst/>
            </a:prstGeom>
            <a:solidFill>
              <a:srgbClr val="FF33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Rectangle 8"/>
            <p:cNvSpPr>
              <a:spLocks noChangeArrowheads="1"/>
            </p:cNvSpPr>
            <p:nvPr/>
          </p:nvSpPr>
          <p:spPr bwMode="auto">
            <a:xfrm>
              <a:off x="4592637" y="3299619"/>
              <a:ext cx="88900" cy="88900"/>
            </a:xfrm>
            <a:prstGeom prst="rect">
              <a:avLst/>
            </a:prstGeom>
            <a:solidFill>
              <a:srgbClr val="FF33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Rectangle 9"/>
            <p:cNvSpPr>
              <a:spLocks noChangeArrowheads="1"/>
            </p:cNvSpPr>
            <p:nvPr/>
          </p:nvSpPr>
          <p:spPr bwMode="auto">
            <a:xfrm>
              <a:off x="4287837" y="3834606"/>
              <a:ext cx="88900" cy="88900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Rectangle 10"/>
            <p:cNvSpPr>
              <a:spLocks noChangeArrowheads="1"/>
            </p:cNvSpPr>
            <p:nvPr/>
          </p:nvSpPr>
          <p:spPr bwMode="auto">
            <a:xfrm>
              <a:off x="5759450" y="3593306"/>
              <a:ext cx="88900" cy="88900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Rectangle 11"/>
            <p:cNvSpPr>
              <a:spLocks noChangeArrowheads="1"/>
            </p:cNvSpPr>
            <p:nvPr/>
          </p:nvSpPr>
          <p:spPr bwMode="auto">
            <a:xfrm>
              <a:off x="5078412" y="3942556"/>
              <a:ext cx="88900" cy="88900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Rectangle 12"/>
            <p:cNvSpPr>
              <a:spLocks noChangeArrowheads="1"/>
            </p:cNvSpPr>
            <p:nvPr/>
          </p:nvSpPr>
          <p:spPr bwMode="auto">
            <a:xfrm>
              <a:off x="3903662" y="3388519"/>
              <a:ext cx="88900" cy="88900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Rectangle 13"/>
            <p:cNvSpPr>
              <a:spLocks noChangeArrowheads="1"/>
            </p:cNvSpPr>
            <p:nvPr/>
          </p:nvSpPr>
          <p:spPr bwMode="auto">
            <a:xfrm>
              <a:off x="5230812" y="3388519"/>
              <a:ext cx="88900" cy="88900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Rectangle 14"/>
            <p:cNvSpPr>
              <a:spLocks noChangeArrowheads="1"/>
            </p:cNvSpPr>
            <p:nvPr/>
          </p:nvSpPr>
          <p:spPr bwMode="auto">
            <a:xfrm>
              <a:off x="3814762" y="3879056"/>
              <a:ext cx="88900" cy="88900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Rectangle 15"/>
            <p:cNvSpPr>
              <a:spLocks noChangeArrowheads="1"/>
            </p:cNvSpPr>
            <p:nvPr/>
          </p:nvSpPr>
          <p:spPr bwMode="auto">
            <a:xfrm>
              <a:off x="5111750" y="3690144"/>
              <a:ext cx="88900" cy="88900"/>
            </a:xfrm>
            <a:prstGeom prst="rect">
              <a:avLst/>
            </a:prstGeom>
            <a:solidFill>
              <a:srgbClr val="99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" name="Rectangle 16"/>
            <p:cNvSpPr>
              <a:spLocks noChangeArrowheads="1"/>
            </p:cNvSpPr>
            <p:nvPr/>
          </p:nvSpPr>
          <p:spPr bwMode="auto">
            <a:xfrm>
              <a:off x="6178550" y="3529806"/>
              <a:ext cx="88900" cy="88900"/>
            </a:xfrm>
            <a:prstGeom prst="rect">
              <a:avLst/>
            </a:prstGeom>
            <a:solidFill>
              <a:srgbClr val="99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Text Box 17"/>
            <p:cNvSpPr txBox="1">
              <a:spLocks noChangeArrowheads="1"/>
            </p:cNvSpPr>
            <p:nvPr/>
          </p:nvSpPr>
          <p:spPr bwMode="auto">
            <a:xfrm>
              <a:off x="2373312" y="3263316"/>
              <a:ext cx="688975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dirty="0">
                  <a:solidFill>
                    <a:srgbClr val="FF0000"/>
                  </a:solidFill>
                </a:rPr>
                <a:t>G</a:t>
              </a:r>
            </a:p>
          </p:txBody>
        </p:sp>
        <p:sp>
          <p:nvSpPr>
            <p:cNvPr id="19" name="Rectangle 18"/>
            <p:cNvSpPr>
              <a:spLocks noChangeArrowheads="1"/>
            </p:cNvSpPr>
            <p:nvPr/>
          </p:nvSpPr>
          <p:spPr bwMode="auto">
            <a:xfrm>
              <a:off x="668337" y="5491956"/>
              <a:ext cx="88900" cy="88900"/>
            </a:xfrm>
            <a:prstGeom prst="rect">
              <a:avLst/>
            </a:prstGeom>
            <a:solidFill>
              <a:srgbClr val="FF33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" name="Rectangle 19"/>
            <p:cNvSpPr>
              <a:spLocks noChangeArrowheads="1"/>
            </p:cNvSpPr>
            <p:nvPr/>
          </p:nvSpPr>
          <p:spPr bwMode="auto">
            <a:xfrm>
              <a:off x="1323975" y="5580856"/>
              <a:ext cx="88900" cy="88900"/>
            </a:xfrm>
            <a:prstGeom prst="rect">
              <a:avLst/>
            </a:prstGeom>
            <a:solidFill>
              <a:srgbClr val="FF33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" name="Rectangle 20"/>
            <p:cNvSpPr>
              <a:spLocks noChangeArrowheads="1"/>
            </p:cNvSpPr>
            <p:nvPr/>
          </p:nvSpPr>
          <p:spPr bwMode="auto">
            <a:xfrm>
              <a:off x="1030287" y="5403056"/>
              <a:ext cx="88900" cy="88900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Rectangle 21"/>
            <p:cNvSpPr>
              <a:spLocks noChangeArrowheads="1"/>
            </p:cNvSpPr>
            <p:nvPr/>
          </p:nvSpPr>
          <p:spPr bwMode="auto">
            <a:xfrm>
              <a:off x="1749425" y="5403056"/>
              <a:ext cx="88900" cy="88900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" name="Rectangle 22"/>
            <p:cNvSpPr>
              <a:spLocks noChangeArrowheads="1"/>
            </p:cNvSpPr>
            <p:nvPr/>
          </p:nvSpPr>
          <p:spPr bwMode="auto">
            <a:xfrm>
              <a:off x="3263900" y="5536406"/>
              <a:ext cx="88900" cy="88900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" name="Rectangle 23"/>
            <p:cNvSpPr>
              <a:spLocks noChangeArrowheads="1"/>
            </p:cNvSpPr>
            <p:nvPr/>
          </p:nvSpPr>
          <p:spPr bwMode="auto">
            <a:xfrm>
              <a:off x="3948112" y="5447506"/>
              <a:ext cx="88900" cy="88900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Rectangle 24"/>
            <p:cNvSpPr>
              <a:spLocks noChangeArrowheads="1"/>
            </p:cNvSpPr>
            <p:nvPr/>
          </p:nvSpPr>
          <p:spPr bwMode="auto">
            <a:xfrm>
              <a:off x="7262812" y="5536406"/>
              <a:ext cx="88900" cy="88900"/>
            </a:xfrm>
            <a:prstGeom prst="rect">
              <a:avLst/>
            </a:prstGeom>
            <a:solidFill>
              <a:srgbClr val="99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" name="Rectangle 25"/>
            <p:cNvSpPr>
              <a:spLocks noChangeArrowheads="1"/>
            </p:cNvSpPr>
            <p:nvPr/>
          </p:nvSpPr>
          <p:spPr bwMode="auto">
            <a:xfrm>
              <a:off x="7994650" y="5447506"/>
              <a:ext cx="88900" cy="88900"/>
            </a:xfrm>
            <a:prstGeom prst="rect">
              <a:avLst/>
            </a:prstGeom>
            <a:solidFill>
              <a:srgbClr val="99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" name="Line 26"/>
            <p:cNvSpPr>
              <a:spLocks noChangeShapeType="1"/>
            </p:cNvSpPr>
            <p:nvPr/>
          </p:nvSpPr>
          <p:spPr bwMode="auto">
            <a:xfrm>
              <a:off x="5230812" y="5536406"/>
              <a:ext cx="94773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8" name="Text Box 27"/>
            <p:cNvSpPr txBox="1">
              <a:spLocks noChangeArrowheads="1"/>
            </p:cNvSpPr>
            <p:nvPr/>
          </p:nvSpPr>
          <p:spPr bwMode="auto">
            <a:xfrm>
              <a:off x="1119187" y="5979319"/>
              <a:ext cx="769938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dirty="0">
                  <a:solidFill>
                    <a:srgbClr val="FF0000"/>
                  </a:solidFill>
                </a:rPr>
                <a:t>G</a:t>
              </a:r>
              <a:r>
                <a:rPr lang="en-US" sz="2400" baseline="-25000" dirty="0">
                  <a:solidFill>
                    <a:srgbClr val="FF0000"/>
                  </a:solidFill>
                </a:rPr>
                <a:t>1</a:t>
              </a:r>
            </a:p>
          </p:txBody>
        </p:sp>
        <p:sp>
          <p:nvSpPr>
            <p:cNvPr id="29" name="Text Box 28"/>
            <p:cNvSpPr txBox="1">
              <a:spLocks noChangeArrowheads="1"/>
            </p:cNvSpPr>
            <p:nvPr/>
          </p:nvSpPr>
          <p:spPr bwMode="auto">
            <a:xfrm>
              <a:off x="3352800" y="5979319"/>
              <a:ext cx="769937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dirty="0">
                  <a:solidFill>
                    <a:srgbClr val="FF0000"/>
                  </a:solidFill>
                </a:rPr>
                <a:t>G</a:t>
              </a:r>
              <a:r>
                <a:rPr lang="en-US" sz="2400" baseline="-25000" dirty="0">
                  <a:solidFill>
                    <a:srgbClr val="FF0000"/>
                  </a:solidFill>
                </a:rPr>
                <a:t>2</a:t>
              </a:r>
            </a:p>
          </p:txBody>
        </p:sp>
        <p:sp>
          <p:nvSpPr>
            <p:cNvPr id="30" name="Text Box 29"/>
            <p:cNvSpPr txBox="1">
              <a:spLocks noChangeArrowheads="1"/>
            </p:cNvSpPr>
            <p:nvPr/>
          </p:nvSpPr>
          <p:spPr bwMode="auto">
            <a:xfrm>
              <a:off x="7608887" y="5979319"/>
              <a:ext cx="769938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dirty="0" err="1" smtClean="0">
                  <a:solidFill>
                    <a:srgbClr val="FF0000"/>
                  </a:solidFill>
                  <a:latin typeface="Calisto MT"/>
                </a:rPr>
                <a:t>G</a:t>
              </a:r>
              <a:r>
                <a:rPr lang="en-US" sz="2400" baseline="-25000" dirty="0" err="1" smtClean="0">
                  <a:solidFill>
                    <a:srgbClr val="FF0000"/>
                  </a:solidFill>
                  <a:latin typeface="Calisto MT"/>
                </a:rPr>
                <a:t>h</a:t>
              </a:r>
              <a:endParaRPr lang="en-US" sz="2400" baseline="-25000" dirty="0">
                <a:solidFill>
                  <a:srgbClr val="FF0000"/>
                </a:solidFill>
                <a:latin typeface="Calisto MT"/>
              </a:endParaRPr>
            </a:p>
          </p:txBody>
        </p:sp>
        <p:sp>
          <p:nvSpPr>
            <p:cNvPr id="31" name="Line 31"/>
            <p:cNvSpPr>
              <a:spLocks noChangeShapeType="1"/>
            </p:cNvSpPr>
            <p:nvPr/>
          </p:nvSpPr>
          <p:spPr bwMode="auto">
            <a:xfrm flipH="1">
              <a:off x="1838325" y="4209256"/>
              <a:ext cx="2843212" cy="939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2" name="Line 32"/>
            <p:cNvSpPr>
              <a:spLocks noChangeShapeType="1"/>
            </p:cNvSpPr>
            <p:nvPr/>
          </p:nvSpPr>
          <p:spPr bwMode="auto">
            <a:xfrm flipH="1">
              <a:off x="3903662" y="4209256"/>
              <a:ext cx="777875" cy="939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3" name="Line 33"/>
            <p:cNvSpPr>
              <a:spLocks noChangeShapeType="1"/>
            </p:cNvSpPr>
            <p:nvPr/>
          </p:nvSpPr>
          <p:spPr bwMode="auto">
            <a:xfrm>
              <a:off x="4681537" y="4209256"/>
              <a:ext cx="2927350" cy="939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4" name="Rectangle 35"/>
            <p:cNvSpPr>
              <a:spLocks noChangeArrowheads="1"/>
            </p:cNvSpPr>
            <p:nvPr/>
          </p:nvSpPr>
          <p:spPr bwMode="auto">
            <a:xfrm>
              <a:off x="1412875" y="5314156"/>
              <a:ext cx="88900" cy="88900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" name="Rectangle 36"/>
            <p:cNvSpPr>
              <a:spLocks noChangeArrowheads="1"/>
            </p:cNvSpPr>
            <p:nvPr/>
          </p:nvSpPr>
          <p:spPr bwMode="auto">
            <a:xfrm>
              <a:off x="1660525" y="5669756"/>
              <a:ext cx="88900" cy="88900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" name="Rectangle 37"/>
            <p:cNvSpPr>
              <a:spLocks noChangeArrowheads="1"/>
            </p:cNvSpPr>
            <p:nvPr/>
          </p:nvSpPr>
          <p:spPr bwMode="auto">
            <a:xfrm>
              <a:off x="4506912" y="3645694"/>
              <a:ext cx="88900" cy="889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" name="Rectangle 38"/>
            <p:cNvSpPr>
              <a:spLocks noChangeArrowheads="1"/>
            </p:cNvSpPr>
            <p:nvPr/>
          </p:nvSpPr>
          <p:spPr bwMode="auto">
            <a:xfrm>
              <a:off x="4681537" y="3967956"/>
              <a:ext cx="88900" cy="889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" name="Rectangle 39"/>
            <p:cNvSpPr>
              <a:spLocks noChangeArrowheads="1"/>
            </p:cNvSpPr>
            <p:nvPr/>
          </p:nvSpPr>
          <p:spPr bwMode="auto">
            <a:xfrm>
              <a:off x="7608887" y="5358606"/>
              <a:ext cx="88900" cy="889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" name="Rectangle 40"/>
            <p:cNvSpPr>
              <a:spLocks noChangeArrowheads="1"/>
            </p:cNvSpPr>
            <p:nvPr/>
          </p:nvSpPr>
          <p:spPr bwMode="auto">
            <a:xfrm>
              <a:off x="7739062" y="5669756"/>
              <a:ext cx="88900" cy="889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" name="Rectangle 41"/>
            <p:cNvSpPr>
              <a:spLocks noChangeArrowheads="1"/>
            </p:cNvSpPr>
            <p:nvPr/>
          </p:nvSpPr>
          <p:spPr bwMode="auto">
            <a:xfrm>
              <a:off x="4189412" y="3269456"/>
              <a:ext cx="88900" cy="8890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" name="Rectangle 42"/>
            <p:cNvSpPr>
              <a:spLocks noChangeArrowheads="1"/>
            </p:cNvSpPr>
            <p:nvPr/>
          </p:nvSpPr>
          <p:spPr bwMode="auto">
            <a:xfrm>
              <a:off x="5670550" y="3898106"/>
              <a:ext cx="88900" cy="8890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3425667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Treewidth</a:t>
            </a:r>
            <a:r>
              <a:rPr lang="en-US" dirty="0" smtClean="0"/>
              <a:t> Decomposition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0112" y="1873650"/>
            <a:ext cx="7345363" cy="41918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Let </a:t>
            </a:r>
            <a:r>
              <a:rPr lang="en-US" dirty="0" err="1" smtClean="0">
                <a:solidFill>
                  <a:srgbClr val="FF0000"/>
                </a:solidFill>
              </a:rPr>
              <a:t>tw</a:t>
            </a:r>
            <a:r>
              <a:rPr lang="en-US" dirty="0" smtClean="0">
                <a:solidFill>
                  <a:srgbClr val="FF0000"/>
                </a:solidFill>
              </a:rPr>
              <a:t>(G) = k</a:t>
            </a:r>
            <a:r>
              <a:rPr lang="en-US" dirty="0" smtClean="0"/>
              <a:t>. Given integers </a:t>
            </a:r>
            <a:r>
              <a:rPr lang="en-US" dirty="0" smtClean="0">
                <a:solidFill>
                  <a:srgbClr val="FF0000"/>
                </a:solidFill>
              </a:rPr>
              <a:t>h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FF0000"/>
                </a:solidFill>
              </a:rPr>
              <a:t>r</a:t>
            </a:r>
            <a:r>
              <a:rPr lang="en-US" dirty="0" smtClean="0"/>
              <a:t> </a:t>
            </a:r>
            <a:r>
              <a:rPr lang="en-US" dirty="0"/>
              <a:t>w</a:t>
            </a:r>
            <a:r>
              <a:rPr lang="en-US" dirty="0" smtClean="0"/>
              <a:t>ant to partition </a:t>
            </a:r>
            <a:r>
              <a:rPr lang="en-US" dirty="0" smtClean="0">
                <a:solidFill>
                  <a:srgbClr val="FF0000"/>
                </a:solidFill>
              </a:rPr>
              <a:t>G</a:t>
            </a:r>
            <a:r>
              <a:rPr lang="en-US" dirty="0" smtClean="0"/>
              <a:t> into node disjoint graphs </a:t>
            </a:r>
            <a:r>
              <a:rPr lang="en-US" dirty="0" smtClean="0">
                <a:solidFill>
                  <a:srgbClr val="FF0000"/>
                </a:solidFill>
                <a:latin typeface="Calisto MT"/>
              </a:rPr>
              <a:t>G</a:t>
            </a:r>
            <a:r>
              <a:rPr lang="en-US" baseline="-25000" dirty="0" smtClean="0">
                <a:solidFill>
                  <a:srgbClr val="FF0000"/>
                </a:solidFill>
                <a:latin typeface="Calisto MT"/>
              </a:rPr>
              <a:t>1</a:t>
            </a:r>
            <a:r>
              <a:rPr lang="en-US" dirty="0" smtClean="0">
                <a:solidFill>
                  <a:srgbClr val="FF0000"/>
                </a:solidFill>
              </a:rPr>
              <a:t>,</a:t>
            </a:r>
            <a:r>
              <a:rPr lang="en-US" dirty="0" smtClean="0">
                <a:solidFill>
                  <a:srgbClr val="FF0000"/>
                </a:solidFill>
                <a:latin typeface="Calisto MT"/>
              </a:rPr>
              <a:t>G</a:t>
            </a:r>
            <a:r>
              <a:rPr lang="en-US" baseline="-25000" dirty="0" smtClean="0">
                <a:solidFill>
                  <a:srgbClr val="FF0000"/>
                </a:solidFill>
                <a:latin typeface="Calisto MT"/>
              </a:rPr>
              <a:t>2</a:t>
            </a:r>
            <a:r>
              <a:rPr lang="en-US" dirty="0" smtClean="0">
                <a:solidFill>
                  <a:srgbClr val="FF0000"/>
                </a:solidFill>
              </a:rPr>
              <a:t>,...,</a:t>
            </a:r>
            <a:r>
              <a:rPr lang="en-US" dirty="0" err="1" smtClean="0">
                <a:solidFill>
                  <a:srgbClr val="FF0000"/>
                </a:solidFill>
                <a:latin typeface="Calisto MT"/>
              </a:rPr>
              <a:t>G</a:t>
            </a:r>
            <a:r>
              <a:rPr lang="en-US" baseline="-25000" dirty="0" err="1" smtClean="0">
                <a:solidFill>
                  <a:srgbClr val="FF0000"/>
                </a:solidFill>
                <a:latin typeface="Calisto MT"/>
              </a:rPr>
              <a:t>h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such that      </a:t>
            </a:r>
            <a:r>
              <a:rPr lang="en-US" dirty="0" err="1" smtClean="0">
                <a:solidFill>
                  <a:srgbClr val="FF0000"/>
                </a:solidFill>
              </a:rPr>
              <a:t>tw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dirty="0" err="1" smtClean="0">
                <a:solidFill>
                  <a:srgbClr val="FF0000"/>
                </a:solidFill>
                <a:latin typeface="Calisto MT"/>
              </a:rPr>
              <a:t>G</a:t>
            </a:r>
            <a:r>
              <a:rPr lang="en-US" baseline="-25000" dirty="0" err="1" smtClean="0">
                <a:solidFill>
                  <a:srgbClr val="FF0000"/>
                </a:solidFill>
                <a:latin typeface="Calisto MT"/>
              </a:rPr>
              <a:t>i</a:t>
            </a:r>
            <a:r>
              <a:rPr lang="en-US" dirty="0" smtClean="0">
                <a:solidFill>
                  <a:srgbClr val="FF0000"/>
                </a:solidFill>
              </a:rPr>
              <a:t>) </a:t>
            </a:r>
            <a:r>
              <a:rPr lang="en-US" dirty="0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¸</a:t>
            </a:r>
            <a:r>
              <a:rPr lang="en-US" dirty="0" smtClean="0">
                <a:solidFill>
                  <a:srgbClr val="FF0000"/>
                </a:solidFill>
              </a:rPr>
              <a:t> r 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for all </a:t>
            </a:r>
            <a:r>
              <a:rPr lang="en-US" dirty="0" err="1" smtClean="0">
                <a:solidFill>
                  <a:srgbClr val="FF0000"/>
                </a:solidFill>
              </a:rPr>
              <a:t>i</a:t>
            </a:r>
            <a:endParaRPr lang="en-US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/>
              <a:t>Examples show that </a:t>
            </a:r>
            <a:r>
              <a:rPr lang="en-US" dirty="0">
                <a:solidFill>
                  <a:srgbClr val="FF0000"/>
                </a:solidFill>
              </a:rPr>
              <a:t>h r </a:t>
            </a:r>
            <a:r>
              <a:rPr lang="en-US" dirty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·</a:t>
            </a:r>
            <a:r>
              <a:rPr lang="en-US" dirty="0">
                <a:solidFill>
                  <a:srgbClr val="FF0000"/>
                </a:solidFill>
              </a:rPr>
              <a:t>  k/log(k) </a:t>
            </a:r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is 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necessary</a:t>
            </a: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22383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Treewidth</a:t>
            </a:r>
            <a:r>
              <a:rPr lang="en-US" dirty="0" smtClean="0"/>
              <a:t> Decomposition Theorems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Theorem(s): </a:t>
            </a:r>
            <a:r>
              <a:rPr lang="en-US" dirty="0" smtClean="0"/>
              <a:t>Let </a:t>
            </a:r>
            <a:r>
              <a:rPr lang="en-US" dirty="0" err="1" smtClean="0">
                <a:solidFill>
                  <a:srgbClr val="FF0000"/>
                </a:solidFill>
              </a:rPr>
              <a:t>tw</a:t>
            </a:r>
            <a:r>
              <a:rPr lang="en-US" dirty="0" smtClean="0">
                <a:solidFill>
                  <a:srgbClr val="FF0000"/>
                </a:solidFill>
              </a:rPr>
              <a:t>(G) = k</a:t>
            </a:r>
            <a:r>
              <a:rPr lang="en-US" dirty="0" smtClean="0"/>
              <a:t>. Then </a:t>
            </a:r>
            <a:r>
              <a:rPr lang="en-US" dirty="0" smtClean="0">
                <a:solidFill>
                  <a:srgbClr val="FF0000"/>
                </a:solidFill>
              </a:rPr>
              <a:t>G</a:t>
            </a:r>
            <a:r>
              <a:rPr lang="en-US" dirty="0" smtClean="0"/>
              <a:t> can be partitioned into node disjoint graphs </a:t>
            </a:r>
            <a:r>
              <a:rPr lang="en-US" dirty="0" smtClean="0">
                <a:solidFill>
                  <a:srgbClr val="FF0000"/>
                </a:solidFill>
                <a:latin typeface="Calisto MT"/>
              </a:rPr>
              <a:t>G</a:t>
            </a:r>
            <a:r>
              <a:rPr lang="en-US" baseline="-25000" dirty="0" smtClean="0">
                <a:solidFill>
                  <a:srgbClr val="FF0000"/>
                </a:solidFill>
                <a:latin typeface="Calisto MT"/>
              </a:rPr>
              <a:t>1</a:t>
            </a:r>
            <a:r>
              <a:rPr lang="en-US" dirty="0" smtClean="0">
                <a:solidFill>
                  <a:srgbClr val="FF0000"/>
                </a:solidFill>
              </a:rPr>
              <a:t>,</a:t>
            </a:r>
            <a:r>
              <a:rPr lang="en-US" dirty="0" smtClean="0">
                <a:solidFill>
                  <a:srgbClr val="FF0000"/>
                </a:solidFill>
                <a:latin typeface="Calisto MT"/>
              </a:rPr>
              <a:t>G</a:t>
            </a:r>
            <a:r>
              <a:rPr lang="en-US" baseline="-25000" dirty="0" smtClean="0">
                <a:solidFill>
                  <a:srgbClr val="FF0000"/>
                </a:solidFill>
                <a:latin typeface="Calisto MT"/>
              </a:rPr>
              <a:t>2</a:t>
            </a:r>
            <a:r>
              <a:rPr lang="en-US" dirty="0" smtClean="0">
                <a:solidFill>
                  <a:srgbClr val="FF0000"/>
                </a:solidFill>
              </a:rPr>
              <a:t>,...,</a:t>
            </a:r>
            <a:r>
              <a:rPr lang="en-US" dirty="0" err="1" smtClean="0">
                <a:solidFill>
                  <a:srgbClr val="FF0000"/>
                </a:solidFill>
                <a:latin typeface="Calisto MT"/>
              </a:rPr>
              <a:t>G</a:t>
            </a:r>
            <a:r>
              <a:rPr lang="en-US" baseline="-25000" dirty="0" err="1" smtClean="0">
                <a:solidFill>
                  <a:srgbClr val="FF0000"/>
                </a:solidFill>
                <a:latin typeface="Calisto MT"/>
              </a:rPr>
              <a:t>h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such that          </a:t>
            </a:r>
            <a:r>
              <a:rPr lang="en-US" dirty="0" err="1" smtClean="0">
                <a:solidFill>
                  <a:srgbClr val="FF0000"/>
                </a:solidFill>
              </a:rPr>
              <a:t>tw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dirty="0" err="1" smtClean="0">
                <a:solidFill>
                  <a:srgbClr val="FF0000"/>
                </a:solidFill>
                <a:latin typeface="Calisto MT"/>
              </a:rPr>
              <a:t>G</a:t>
            </a:r>
            <a:r>
              <a:rPr lang="en-US" baseline="-25000" dirty="0" err="1" smtClean="0">
                <a:solidFill>
                  <a:srgbClr val="FF0000"/>
                </a:solidFill>
                <a:latin typeface="Calisto MT"/>
              </a:rPr>
              <a:t>i</a:t>
            </a:r>
            <a:r>
              <a:rPr lang="en-US" dirty="0" smtClean="0">
                <a:solidFill>
                  <a:srgbClr val="FF0000"/>
                </a:solidFill>
              </a:rPr>
              <a:t>) </a:t>
            </a:r>
            <a:r>
              <a:rPr lang="en-US" dirty="0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¸</a:t>
            </a:r>
            <a:r>
              <a:rPr lang="en-US" dirty="0" smtClean="0">
                <a:solidFill>
                  <a:srgbClr val="FF0000"/>
                </a:solidFill>
              </a:rPr>
              <a:t> r </a:t>
            </a:r>
            <a:r>
              <a:rPr lang="en-US" dirty="0" smtClean="0"/>
              <a:t>for all </a:t>
            </a:r>
            <a:r>
              <a:rPr lang="en-US" dirty="0" err="1" smtClean="0">
                <a:solidFill>
                  <a:srgbClr val="FF0000"/>
                </a:solidFill>
              </a:rPr>
              <a:t>i</a:t>
            </a:r>
            <a:r>
              <a:rPr lang="en-US" dirty="0" smtClean="0"/>
              <a:t> if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h </a:t>
            </a:r>
            <a:r>
              <a:rPr lang="en-US" dirty="0" smtClean="0">
                <a:solidFill>
                  <a:srgbClr val="FF0000"/>
                </a:solidFill>
                <a:latin typeface="Calisto MT"/>
              </a:rPr>
              <a:t>r</a:t>
            </a:r>
            <a:r>
              <a:rPr lang="en-US" baseline="30000" dirty="0" smtClean="0">
                <a:solidFill>
                  <a:srgbClr val="FF0000"/>
                </a:solidFill>
                <a:latin typeface="Calisto MT"/>
              </a:rPr>
              <a:t>2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·</a:t>
            </a:r>
            <a:r>
              <a:rPr lang="en-US" dirty="0" smtClean="0">
                <a:solidFill>
                  <a:srgbClr val="FF0000"/>
                </a:solidFill>
              </a:rPr>
              <a:t> k/</a:t>
            </a:r>
            <a:r>
              <a:rPr lang="en-US" dirty="0" err="1" smtClean="0">
                <a:solidFill>
                  <a:srgbClr val="FF0000"/>
                </a:solidFill>
              </a:rPr>
              <a:t>polylog</a:t>
            </a:r>
            <a:r>
              <a:rPr lang="en-US" dirty="0" smtClean="0">
                <a:solidFill>
                  <a:srgbClr val="FF0000"/>
                </a:solidFill>
              </a:rPr>
              <a:t>(k) </a:t>
            </a:r>
            <a:r>
              <a:rPr lang="en-US" dirty="0" smtClean="0"/>
              <a:t>or</a:t>
            </a:r>
          </a:p>
          <a:p>
            <a:r>
              <a:rPr lang="en-US" dirty="0" smtClean="0">
                <a:solidFill>
                  <a:srgbClr val="FF0000"/>
                </a:solidFill>
                <a:latin typeface="Calisto MT"/>
              </a:rPr>
              <a:t>h</a:t>
            </a:r>
            <a:r>
              <a:rPr lang="en-US" baseline="30000" dirty="0" smtClean="0">
                <a:solidFill>
                  <a:srgbClr val="FF0000"/>
                </a:solidFill>
                <a:latin typeface="Calisto MT"/>
              </a:rPr>
              <a:t>3</a:t>
            </a:r>
            <a:r>
              <a:rPr lang="en-US" dirty="0" smtClean="0">
                <a:solidFill>
                  <a:srgbClr val="FF0000"/>
                </a:solidFill>
              </a:rPr>
              <a:t> r </a:t>
            </a:r>
            <a:r>
              <a:rPr lang="en-US" dirty="0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·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k/</a:t>
            </a:r>
            <a:r>
              <a:rPr lang="en-US" dirty="0" err="1">
                <a:solidFill>
                  <a:srgbClr val="FF0000"/>
                </a:solidFill>
              </a:rPr>
              <a:t>polylog</a:t>
            </a:r>
            <a:r>
              <a:rPr lang="en-US" dirty="0">
                <a:solidFill>
                  <a:srgbClr val="FF0000"/>
                </a:solidFill>
              </a:rPr>
              <a:t>(k) </a:t>
            </a:r>
            <a:endParaRPr lang="en-US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39641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Treewidth</a:t>
            </a:r>
            <a:r>
              <a:rPr lang="en-US" dirty="0" smtClean="0"/>
              <a:t> Decomposition Theorems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Theorem(s): </a:t>
            </a:r>
            <a:r>
              <a:rPr lang="en-US" dirty="0" smtClean="0"/>
              <a:t>Let </a:t>
            </a:r>
            <a:r>
              <a:rPr lang="en-US" dirty="0" err="1" smtClean="0">
                <a:solidFill>
                  <a:srgbClr val="FF0000"/>
                </a:solidFill>
              </a:rPr>
              <a:t>tw</a:t>
            </a:r>
            <a:r>
              <a:rPr lang="en-US" dirty="0" smtClean="0">
                <a:solidFill>
                  <a:srgbClr val="FF0000"/>
                </a:solidFill>
              </a:rPr>
              <a:t>(G) = k</a:t>
            </a:r>
            <a:r>
              <a:rPr lang="en-US" dirty="0" smtClean="0"/>
              <a:t>. Then </a:t>
            </a:r>
            <a:r>
              <a:rPr lang="en-US" dirty="0" smtClean="0">
                <a:solidFill>
                  <a:srgbClr val="FF0000"/>
                </a:solidFill>
              </a:rPr>
              <a:t>G</a:t>
            </a:r>
            <a:r>
              <a:rPr lang="en-US" dirty="0" smtClean="0"/>
              <a:t> can be partitioned into node disjoint graphs </a:t>
            </a:r>
            <a:r>
              <a:rPr lang="en-US" dirty="0" smtClean="0">
                <a:solidFill>
                  <a:srgbClr val="FF0000"/>
                </a:solidFill>
                <a:latin typeface="Calisto MT"/>
              </a:rPr>
              <a:t>G</a:t>
            </a:r>
            <a:r>
              <a:rPr lang="en-US" baseline="-25000" dirty="0" smtClean="0">
                <a:solidFill>
                  <a:srgbClr val="FF0000"/>
                </a:solidFill>
                <a:latin typeface="Calisto MT"/>
              </a:rPr>
              <a:t>1</a:t>
            </a:r>
            <a:r>
              <a:rPr lang="en-US" dirty="0" smtClean="0">
                <a:solidFill>
                  <a:srgbClr val="FF0000"/>
                </a:solidFill>
              </a:rPr>
              <a:t>,</a:t>
            </a:r>
            <a:r>
              <a:rPr lang="en-US" dirty="0" smtClean="0">
                <a:solidFill>
                  <a:srgbClr val="FF0000"/>
                </a:solidFill>
                <a:latin typeface="Calisto MT"/>
              </a:rPr>
              <a:t>G</a:t>
            </a:r>
            <a:r>
              <a:rPr lang="en-US" baseline="-25000" dirty="0" smtClean="0">
                <a:solidFill>
                  <a:srgbClr val="FF0000"/>
                </a:solidFill>
                <a:latin typeface="Calisto MT"/>
              </a:rPr>
              <a:t>2</a:t>
            </a:r>
            <a:r>
              <a:rPr lang="en-US" dirty="0" smtClean="0">
                <a:solidFill>
                  <a:srgbClr val="FF0000"/>
                </a:solidFill>
              </a:rPr>
              <a:t>,...,</a:t>
            </a:r>
            <a:r>
              <a:rPr lang="en-US" dirty="0" err="1" smtClean="0">
                <a:solidFill>
                  <a:srgbClr val="FF0000"/>
                </a:solidFill>
                <a:latin typeface="Calisto MT"/>
              </a:rPr>
              <a:t>G</a:t>
            </a:r>
            <a:r>
              <a:rPr lang="en-US" baseline="-25000" dirty="0" err="1" smtClean="0">
                <a:solidFill>
                  <a:srgbClr val="FF0000"/>
                </a:solidFill>
                <a:latin typeface="Calisto MT"/>
              </a:rPr>
              <a:t>h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/>
              <a:t>such that          </a:t>
            </a:r>
            <a:r>
              <a:rPr lang="en-US" dirty="0" err="1">
                <a:solidFill>
                  <a:srgbClr val="FF0000"/>
                </a:solidFill>
              </a:rPr>
              <a:t>tw</a:t>
            </a:r>
            <a:r>
              <a:rPr lang="en-US" dirty="0">
                <a:solidFill>
                  <a:srgbClr val="FF0000"/>
                </a:solidFill>
              </a:rPr>
              <a:t>(</a:t>
            </a:r>
            <a:r>
              <a:rPr lang="en-US" dirty="0" err="1">
                <a:solidFill>
                  <a:srgbClr val="FF0000"/>
                </a:solidFill>
              </a:rPr>
              <a:t>G</a:t>
            </a:r>
            <a:r>
              <a:rPr lang="en-US" baseline="-25000" dirty="0" err="1">
                <a:solidFill>
                  <a:srgbClr val="FF0000"/>
                </a:solidFill>
              </a:rPr>
              <a:t>i</a:t>
            </a:r>
            <a:r>
              <a:rPr lang="en-US" dirty="0">
                <a:solidFill>
                  <a:srgbClr val="FF0000"/>
                </a:solidFill>
              </a:rPr>
              <a:t>) </a:t>
            </a:r>
            <a:r>
              <a:rPr lang="en-US" dirty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¸</a:t>
            </a:r>
            <a:r>
              <a:rPr lang="en-US" dirty="0">
                <a:solidFill>
                  <a:srgbClr val="FF0000"/>
                </a:solidFill>
              </a:rPr>
              <a:t> r </a:t>
            </a:r>
            <a:r>
              <a:rPr lang="en-US" dirty="0"/>
              <a:t>for all </a:t>
            </a:r>
            <a:r>
              <a:rPr lang="en-US" dirty="0" err="1">
                <a:solidFill>
                  <a:srgbClr val="FF0000"/>
                </a:solidFill>
              </a:rPr>
              <a:t>i</a:t>
            </a:r>
            <a:r>
              <a:rPr lang="en-US" dirty="0"/>
              <a:t> if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h </a:t>
            </a:r>
            <a:r>
              <a:rPr lang="en-US" dirty="0" smtClean="0">
                <a:solidFill>
                  <a:srgbClr val="FF0000"/>
                </a:solidFill>
                <a:latin typeface="Calisto MT"/>
              </a:rPr>
              <a:t>r</a:t>
            </a:r>
            <a:r>
              <a:rPr lang="en-US" baseline="30000" dirty="0" smtClean="0">
                <a:solidFill>
                  <a:srgbClr val="FF0000"/>
                </a:solidFill>
                <a:latin typeface="Calisto MT"/>
              </a:rPr>
              <a:t>2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·</a:t>
            </a:r>
            <a:r>
              <a:rPr lang="en-US" dirty="0" smtClean="0">
                <a:solidFill>
                  <a:srgbClr val="FF0000"/>
                </a:solidFill>
              </a:rPr>
              <a:t> k/</a:t>
            </a:r>
            <a:r>
              <a:rPr lang="en-US" dirty="0" err="1" smtClean="0">
                <a:solidFill>
                  <a:srgbClr val="FF0000"/>
                </a:solidFill>
              </a:rPr>
              <a:t>polylog</a:t>
            </a:r>
            <a:r>
              <a:rPr lang="en-US" dirty="0" smtClean="0">
                <a:solidFill>
                  <a:srgbClr val="FF0000"/>
                </a:solidFill>
              </a:rPr>
              <a:t>(k) </a:t>
            </a:r>
            <a:r>
              <a:rPr lang="en-US" dirty="0" smtClean="0"/>
              <a:t>or</a:t>
            </a:r>
          </a:p>
          <a:p>
            <a:r>
              <a:rPr lang="en-US" dirty="0" smtClean="0">
                <a:solidFill>
                  <a:srgbClr val="FF0000"/>
                </a:solidFill>
                <a:latin typeface="Calisto MT"/>
              </a:rPr>
              <a:t>h</a:t>
            </a:r>
            <a:r>
              <a:rPr lang="en-US" baseline="30000" dirty="0" smtClean="0">
                <a:solidFill>
                  <a:srgbClr val="FF0000"/>
                </a:solidFill>
                <a:latin typeface="Calisto MT"/>
              </a:rPr>
              <a:t>3</a:t>
            </a:r>
            <a:r>
              <a:rPr lang="en-US" dirty="0" smtClean="0">
                <a:solidFill>
                  <a:srgbClr val="FF0000"/>
                </a:solidFill>
              </a:rPr>
              <a:t> r </a:t>
            </a:r>
            <a:r>
              <a:rPr lang="en-US" dirty="0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·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k/</a:t>
            </a:r>
            <a:r>
              <a:rPr lang="en-US" dirty="0" err="1">
                <a:solidFill>
                  <a:srgbClr val="FF0000"/>
                </a:solidFill>
              </a:rPr>
              <a:t>polylog</a:t>
            </a:r>
            <a:r>
              <a:rPr lang="en-US" dirty="0">
                <a:solidFill>
                  <a:srgbClr val="FF0000"/>
                </a:solidFill>
              </a:rPr>
              <a:t>(k) </a:t>
            </a:r>
            <a:endParaRPr lang="en-US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b="1" dirty="0" smtClean="0"/>
              <a:t>Conjecture: </a:t>
            </a:r>
            <a:r>
              <a:rPr lang="en-US" dirty="0" smtClean="0"/>
              <a:t>sufficient if </a:t>
            </a:r>
            <a:r>
              <a:rPr lang="en-US" dirty="0">
                <a:solidFill>
                  <a:srgbClr val="FF0000"/>
                </a:solidFill>
              </a:rPr>
              <a:t>h </a:t>
            </a:r>
            <a:r>
              <a:rPr lang="en-US" dirty="0" smtClean="0">
                <a:solidFill>
                  <a:srgbClr val="FF0000"/>
                </a:solidFill>
              </a:rPr>
              <a:t>r </a:t>
            </a:r>
            <a:r>
              <a:rPr lang="en-US" dirty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·</a:t>
            </a:r>
            <a:r>
              <a:rPr lang="en-US" dirty="0">
                <a:solidFill>
                  <a:srgbClr val="FF0000"/>
                </a:solidFill>
              </a:rPr>
              <a:t> k/</a:t>
            </a:r>
            <a:r>
              <a:rPr lang="en-US" dirty="0" err="1">
                <a:solidFill>
                  <a:srgbClr val="FF0000"/>
                </a:solidFill>
              </a:rPr>
              <a:t>polylog</a:t>
            </a:r>
            <a:r>
              <a:rPr lang="en-US" dirty="0">
                <a:solidFill>
                  <a:srgbClr val="FF0000"/>
                </a:solidFill>
              </a:rPr>
              <a:t>(k) </a:t>
            </a:r>
            <a:endParaRPr lang="en-US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5084121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Feedback Vertex Set and </a:t>
            </a:r>
            <a:r>
              <a:rPr lang="en-US" dirty="0" err="1" smtClean="0"/>
              <a:t>Treewidth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 smtClean="0"/>
              <a:t>Theorem: </a:t>
            </a:r>
            <a:r>
              <a:rPr lang="en-US" dirty="0" err="1" smtClean="0">
                <a:solidFill>
                  <a:srgbClr val="FF0000"/>
                </a:solidFill>
              </a:rPr>
              <a:t>tw</a:t>
            </a:r>
            <a:r>
              <a:rPr lang="en-US" dirty="0" smtClean="0">
                <a:solidFill>
                  <a:srgbClr val="FF0000"/>
                </a:solidFill>
              </a:rPr>
              <a:t>(G) </a:t>
            </a:r>
            <a:r>
              <a:rPr lang="en-US" dirty="0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¸</a:t>
            </a:r>
            <a:r>
              <a:rPr lang="en-US" dirty="0" smtClean="0">
                <a:solidFill>
                  <a:srgbClr val="FF0000"/>
                </a:solidFill>
              </a:rPr>
              <a:t> f(k) </a:t>
            </a:r>
            <a:r>
              <a:rPr lang="en-US" dirty="0" smtClean="0"/>
              <a:t>implies </a:t>
            </a:r>
            <a:r>
              <a:rPr lang="en-US" dirty="0" smtClean="0">
                <a:solidFill>
                  <a:srgbClr val="FF0000"/>
                </a:solidFill>
              </a:rPr>
              <a:t>FVS(G) </a:t>
            </a:r>
            <a:r>
              <a:rPr lang="en-US" dirty="0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¸</a:t>
            </a:r>
            <a:r>
              <a:rPr lang="en-US" dirty="0" smtClean="0">
                <a:solidFill>
                  <a:srgbClr val="FF0000"/>
                </a:solidFill>
              </a:rPr>
              <a:t> k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b="1" dirty="0" smtClean="0"/>
              <a:t>Proof</a:t>
            </a:r>
            <a:r>
              <a:rPr lang="en-US" dirty="0" smtClean="0"/>
              <a:t> via </a:t>
            </a:r>
            <a:r>
              <a:rPr lang="en-US" dirty="0" err="1" smtClean="0"/>
              <a:t>Treewidth</a:t>
            </a:r>
            <a:r>
              <a:rPr lang="en-US" dirty="0" smtClean="0"/>
              <a:t> Decomposition theorem:</a:t>
            </a:r>
          </a:p>
          <a:p>
            <a:pPr marL="0" indent="0">
              <a:buNone/>
            </a:pPr>
            <a:r>
              <a:rPr lang="en-US" dirty="0" err="1" smtClean="0">
                <a:solidFill>
                  <a:srgbClr val="FF0000"/>
                </a:solidFill>
              </a:rPr>
              <a:t>tw</a:t>
            </a:r>
            <a:r>
              <a:rPr lang="en-US" dirty="0" smtClean="0">
                <a:solidFill>
                  <a:srgbClr val="FF0000"/>
                </a:solidFill>
              </a:rPr>
              <a:t>(G) </a:t>
            </a:r>
            <a:r>
              <a:rPr lang="en-US" dirty="0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¸</a:t>
            </a:r>
            <a:r>
              <a:rPr lang="en-US" dirty="0" smtClean="0">
                <a:solidFill>
                  <a:srgbClr val="FF0000"/>
                </a:solidFill>
              </a:rPr>
              <a:t> k </a:t>
            </a:r>
            <a:r>
              <a:rPr lang="en-US" dirty="0" err="1" smtClean="0">
                <a:solidFill>
                  <a:srgbClr val="FF0000"/>
                </a:solidFill>
              </a:rPr>
              <a:t>polylog</a:t>
            </a:r>
            <a:r>
              <a:rPr lang="en-US" dirty="0" smtClean="0">
                <a:solidFill>
                  <a:srgbClr val="FF0000"/>
                </a:solidFill>
              </a:rPr>
              <a:t>(k) </a:t>
            </a:r>
            <a:r>
              <a:rPr lang="en-US" dirty="0" smtClean="0"/>
              <a:t>implies </a:t>
            </a:r>
            <a:r>
              <a:rPr lang="en-US" dirty="0" smtClean="0">
                <a:solidFill>
                  <a:srgbClr val="FF0000"/>
                </a:solidFill>
              </a:rPr>
              <a:t>G</a:t>
            </a:r>
            <a:r>
              <a:rPr lang="en-US" dirty="0" smtClean="0"/>
              <a:t> can be decomposed into </a:t>
            </a:r>
            <a:r>
              <a:rPr lang="en-US" dirty="0" smtClean="0">
                <a:solidFill>
                  <a:srgbClr val="FF0000"/>
                </a:solidFill>
              </a:rPr>
              <a:t>k </a:t>
            </a:r>
            <a:r>
              <a:rPr lang="en-US" dirty="0" smtClean="0"/>
              <a:t>node disjoint </a:t>
            </a:r>
            <a:r>
              <a:rPr lang="en-US" dirty="0" err="1" smtClean="0"/>
              <a:t>subgraphs</a:t>
            </a:r>
            <a:r>
              <a:rPr lang="en-US" dirty="0" smtClean="0"/>
              <a:t> of </a:t>
            </a:r>
            <a:r>
              <a:rPr lang="en-US" dirty="0" err="1" smtClean="0"/>
              <a:t>treewidth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¸</a:t>
            </a:r>
            <a:r>
              <a:rPr lang="en-US" dirty="0" smtClean="0">
                <a:solidFill>
                  <a:srgbClr val="FF0000"/>
                </a:solidFill>
              </a:rPr>
              <a:t> 2</a:t>
            </a:r>
          </a:p>
          <a:p>
            <a:pPr marL="0" indent="0">
              <a:buNone/>
            </a:pPr>
            <a:r>
              <a:rPr lang="en-US" dirty="0" err="1" smtClean="0"/>
              <a:t>Treewidth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2</a:t>
            </a:r>
            <a:r>
              <a:rPr lang="en-US" dirty="0" smtClean="0"/>
              <a:t> implies a cycle and hence </a:t>
            </a:r>
            <a:r>
              <a:rPr lang="en-US" dirty="0" smtClean="0">
                <a:solidFill>
                  <a:srgbClr val="FF0000"/>
                </a:solidFill>
              </a:rPr>
              <a:t>G</a:t>
            </a:r>
            <a:r>
              <a:rPr lang="en-US" dirty="0" smtClean="0"/>
              <a:t> has </a:t>
            </a:r>
            <a:r>
              <a:rPr lang="en-US" dirty="0" smtClean="0">
                <a:solidFill>
                  <a:srgbClr val="FF0000"/>
                </a:solidFill>
              </a:rPr>
              <a:t>k</a:t>
            </a:r>
            <a:r>
              <a:rPr lang="en-US" dirty="0" smtClean="0"/>
              <a:t> node disjoint cycles</a:t>
            </a:r>
          </a:p>
          <a:p>
            <a:pPr marL="0" indent="0">
              <a:buNone/>
            </a:pPr>
            <a:r>
              <a:rPr lang="en-US" dirty="0" smtClean="0"/>
              <a:t>Need at least one node per each cycle in any FVS</a:t>
            </a:r>
          </a:p>
          <a:p>
            <a:pPr marL="0" indent="0">
              <a:buNone/>
            </a:pPr>
            <a:r>
              <a:rPr lang="en-US" dirty="0" smtClean="0"/>
              <a:t>hence </a:t>
            </a:r>
            <a:r>
              <a:rPr lang="en-US" dirty="0" smtClean="0">
                <a:solidFill>
                  <a:srgbClr val="FF0000"/>
                </a:solidFill>
              </a:rPr>
              <a:t>FVS(G) </a:t>
            </a:r>
            <a:r>
              <a:rPr lang="en-US" dirty="0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¸</a:t>
            </a:r>
            <a:r>
              <a:rPr lang="en-US" dirty="0" smtClean="0">
                <a:solidFill>
                  <a:srgbClr val="FF0000"/>
                </a:solidFill>
              </a:rPr>
              <a:t> k 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if </a:t>
            </a:r>
            <a:r>
              <a:rPr lang="en-US" dirty="0" err="1" smtClean="0">
                <a:solidFill>
                  <a:srgbClr val="FF0000"/>
                </a:solidFill>
              </a:rPr>
              <a:t>tw</a:t>
            </a:r>
            <a:r>
              <a:rPr lang="en-US" dirty="0" smtClean="0">
                <a:solidFill>
                  <a:srgbClr val="FF0000"/>
                </a:solidFill>
              </a:rPr>
              <a:t>(G) </a:t>
            </a:r>
            <a:r>
              <a:rPr lang="en-US" dirty="0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¸</a:t>
            </a:r>
            <a:r>
              <a:rPr lang="en-US" dirty="0" smtClean="0">
                <a:solidFill>
                  <a:srgbClr val="FF0000"/>
                </a:solidFill>
              </a:rPr>
              <a:t> k </a:t>
            </a:r>
            <a:r>
              <a:rPr lang="en-US" dirty="0" err="1" smtClean="0">
                <a:solidFill>
                  <a:srgbClr val="FF0000"/>
                </a:solidFill>
              </a:rPr>
              <a:t>polylog</a:t>
            </a:r>
            <a:r>
              <a:rPr lang="en-US" dirty="0" smtClean="0">
                <a:solidFill>
                  <a:srgbClr val="FF0000"/>
                </a:solidFill>
              </a:rPr>
              <a:t>(k)</a:t>
            </a:r>
          </a:p>
        </p:txBody>
      </p:sp>
    </p:spTree>
    <p:extLst>
      <p:ext uri="{BB962C8B-B14F-4D97-AF65-F5344CB8AC3E}">
        <p14:creationId xmlns:p14="http://schemas.microsoft.com/office/powerpoint/2010/main" val="30794723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Applications to FPT </a:t>
            </a:r>
            <a:r>
              <a:rPr lang="en-US" dirty="0" err="1" smtClean="0"/>
              <a:t>Algs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2</a:t>
            </a:r>
            <a:r>
              <a:rPr lang="en-US" baseline="30000" dirty="0">
                <a:solidFill>
                  <a:srgbClr val="FF0000"/>
                </a:solidFill>
              </a:rPr>
              <a:t>O(k </a:t>
            </a:r>
            <a:r>
              <a:rPr lang="en-US" baseline="30000" dirty="0" err="1">
                <a:solidFill>
                  <a:srgbClr val="FF0000"/>
                </a:solidFill>
              </a:rPr>
              <a:t>polylog</a:t>
            </a:r>
            <a:r>
              <a:rPr lang="en-US" baseline="30000" dirty="0">
                <a:solidFill>
                  <a:srgbClr val="FF0000"/>
                </a:solidFill>
              </a:rPr>
              <a:t>(k</a:t>
            </a:r>
            <a:r>
              <a:rPr lang="en-US" baseline="30000" dirty="0" smtClean="0">
                <a:solidFill>
                  <a:srgbClr val="FF0000"/>
                </a:solidFill>
              </a:rPr>
              <a:t>))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poly(n</a:t>
            </a:r>
            <a:r>
              <a:rPr lang="en-US" dirty="0" smtClean="0">
                <a:solidFill>
                  <a:srgbClr val="FF0000"/>
                </a:solidFill>
              </a:rPr>
              <a:t>) </a:t>
            </a:r>
            <a:r>
              <a:rPr lang="en-US" dirty="0" smtClean="0"/>
              <a:t>time FPT algorithms via </a:t>
            </a:r>
            <a:r>
              <a:rPr lang="en-US" dirty="0" err="1" smtClean="0"/>
              <a:t>Treewidth</a:t>
            </a:r>
            <a:r>
              <a:rPr lang="en-US" dirty="0" smtClean="0"/>
              <a:t> Decomposition theorem(s) in a generic fashion</a:t>
            </a:r>
          </a:p>
          <a:p>
            <a:pPr marL="0" indent="0">
              <a:buNone/>
            </a:pPr>
            <a:r>
              <a:rPr lang="en-US" dirty="0" smtClean="0"/>
              <a:t>Previous generic scheme via Grid-Minor theorem gives </a:t>
            </a:r>
            <a:r>
              <a:rPr lang="en-US" dirty="0" err="1" smtClean="0">
                <a:solidFill>
                  <a:srgbClr val="FF0000"/>
                </a:solidFill>
              </a:rPr>
              <a:t>exp</a:t>
            </a:r>
            <a:r>
              <a:rPr lang="en-US" dirty="0" smtClean="0">
                <a:solidFill>
                  <a:srgbClr val="FF0000"/>
                </a:solidFill>
              </a:rPr>
              <a:t>{</a:t>
            </a:r>
            <a:r>
              <a:rPr lang="en-US" dirty="0" smtClean="0">
                <a:solidFill>
                  <a:srgbClr val="FF0000"/>
                </a:solidFill>
                <a:latin typeface="Calisto MT"/>
              </a:rPr>
              <a:t>2</a:t>
            </a:r>
            <a:r>
              <a:rPr lang="en-US" baseline="30000" dirty="0" smtClean="0">
                <a:solidFill>
                  <a:srgbClr val="FF0000"/>
                </a:solidFill>
                <a:latin typeface="Calisto MT"/>
              </a:rPr>
              <a:t>O</a:t>
            </a:r>
            <a:r>
              <a:rPr lang="en-US" baseline="30000" dirty="0" smtClean="0">
                <a:solidFill>
                  <a:srgbClr val="FF0000"/>
                </a:solidFill>
              </a:rPr>
              <a:t>(k)</a:t>
            </a:r>
            <a:r>
              <a:rPr lang="en-US" dirty="0" smtClean="0">
                <a:solidFill>
                  <a:srgbClr val="FF0000"/>
                </a:solidFill>
              </a:rPr>
              <a:t>) poly(n) </a:t>
            </a:r>
            <a:r>
              <a:rPr lang="en-US" dirty="0" smtClean="0"/>
              <a:t>time algorithms </a:t>
            </a:r>
            <a:r>
              <a:rPr lang="en-US" dirty="0" smtClean="0">
                <a:solidFill>
                  <a:srgbClr val="008000"/>
                </a:solidFill>
              </a:rPr>
              <a:t>[Demaine-Hajiaghayi’07]</a:t>
            </a:r>
            <a:endParaRPr lang="en-US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65174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Tree Decomposition</a:t>
            </a:r>
            <a:endParaRPr lang="en-US" dirty="0"/>
          </a:p>
        </p:txBody>
      </p:sp>
      <p:grpSp>
        <p:nvGrpSpPr>
          <p:cNvPr id="70" name="Group 69"/>
          <p:cNvGrpSpPr/>
          <p:nvPr/>
        </p:nvGrpSpPr>
        <p:grpSpPr>
          <a:xfrm>
            <a:off x="485676" y="2169790"/>
            <a:ext cx="3020903" cy="2625558"/>
            <a:chOff x="485676" y="2169790"/>
            <a:chExt cx="3020903" cy="2625558"/>
          </a:xfrm>
        </p:grpSpPr>
        <p:sp>
          <p:nvSpPr>
            <p:cNvPr id="5" name="Oval 4"/>
            <p:cNvSpPr/>
            <p:nvPr/>
          </p:nvSpPr>
          <p:spPr>
            <a:xfrm>
              <a:off x="1295205" y="2569900"/>
              <a:ext cx="238320" cy="263563"/>
            </a:xfrm>
            <a:prstGeom prst="ellipse">
              <a:avLst/>
            </a:prstGeom>
            <a:solidFill>
              <a:srgbClr val="3366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>
                <a:latin typeface="Times" pitchFamily="18" charset="0"/>
              </a:endParaRPr>
            </a:p>
          </p:txBody>
        </p:sp>
        <p:sp>
          <p:nvSpPr>
            <p:cNvPr id="6" name="Oval 5"/>
            <p:cNvSpPr/>
            <p:nvPr/>
          </p:nvSpPr>
          <p:spPr>
            <a:xfrm>
              <a:off x="661793" y="2917561"/>
              <a:ext cx="238320" cy="263563"/>
            </a:xfrm>
            <a:prstGeom prst="ellipse">
              <a:avLst/>
            </a:prstGeom>
            <a:solidFill>
              <a:srgbClr val="3366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>
                <a:latin typeface="Times" pitchFamily="18" charset="0"/>
              </a:endParaRPr>
            </a:p>
          </p:txBody>
        </p:sp>
        <p:sp>
          <p:nvSpPr>
            <p:cNvPr id="7" name="Oval 6"/>
            <p:cNvSpPr/>
            <p:nvPr/>
          </p:nvSpPr>
          <p:spPr>
            <a:xfrm>
              <a:off x="1295205" y="3351078"/>
              <a:ext cx="238320" cy="263563"/>
            </a:xfrm>
            <a:prstGeom prst="ellipse">
              <a:avLst/>
            </a:prstGeom>
            <a:solidFill>
              <a:srgbClr val="3366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>
                <a:latin typeface="Times" pitchFamily="18" charset="0"/>
              </a:endParaRPr>
            </a:p>
          </p:txBody>
        </p:sp>
        <p:sp>
          <p:nvSpPr>
            <p:cNvPr id="8" name="Oval 7"/>
            <p:cNvSpPr/>
            <p:nvPr/>
          </p:nvSpPr>
          <p:spPr>
            <a:xfrm>
              <a:off x="2100772" y="3351078"/>
              <a:ext cx="238320" cy="263563"/>
            </a:xfrm>
            <a:prstGeom prst="ellipse">
              <a:avLst/>
            </a:prstGeom>
            <a:solidFill>
              <a:srgbClr val="3366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>
                <a:latin typeface="Times" pitchFamily="18" charset="0"/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2100772" y="2569900"/>
              <a:ext cx="238320" cy="263563"/>
            </a:xfrm>
            <a:prstGeom prst="ellipse">
              <a:avLst/>
            </a:prstGeom>
            <a:solidFill>
              <a:srgbClr val="3366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>
                <a:latin typeface="Times" pitchFamily="18" charset="0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2922723" y="2569900"/>
              <a:ext cx="238320" cy="263563"/>
            </a:xfrm>
            <a:prstGeom prst="ellipse">
              <a:avLst/>
            </a:prstGeom>
            <a:solidFill>
              <a:srgbClr val="3366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>
                <a:latin typeface="Times" pitchFamily="18" charset="0"/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661793" y="4070198"/>
              <a:ext cx="238320" cy="263563"/>
            </a:xfrm>
            <a:prstGeom prst="ellipse">
              <a:avLst/>
            </a:prstGeom>
            <a:solidFill>
              <a:srgbClr val="3366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>
                <a:latin typeface="Times" pitchFamily="18" charset="0"/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1789063" y="4070198"/>
              <a:ext cx="238320" cy="263563"/>
            </a:xfrm>
            <a:prstGeom prst="ellipse">
              <a:avLst/>
            </a:prstGeom>
            <a:solidFill>
              <a:srgbClr val="3366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>
                <a:latin typeface="Times" pitchFamily="18" charset="0"/>
              </a:endParaRPr>
            </a:p>
          </p:txBody>
        </p:sp>
        <p:cxnSp>
          <p:nvCxnSpPr>
            <p:cNvPr id="14" name="Straight Connector 13"/>
            <p:cNvCxnSpPr>
              <a:stCxn id="6" idx="7"/>
              <a:endCxn id="5" idx="2"/>
            </p:cNvCxnSpPr>
            <p:nvPr/>
          </p:nvCxnSpPr>
          <p:spPr>
            <a:xfrm flipV="1">
              <a:off x="865212" y="2701682"/>
              <a:ext cx="429993" cy="254477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>
              <a:stCxn id="6" idx="5"/>
              <a:endCxn id="7" idx="1"/>
            </p:cNvCxnSpPr>
            <p:nvPr/>
          </p:nvCxnSpPr>
          <p:spPr>
            <a:xfrm>
              <a:off x="865212" y="3142526"/>
              <a:ext cx="464894" cy="24715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>
              <a:stCxn id="5" idx="4"/>
              <a:endCxn id="7" idx="0"/>
            </p:cNvCxnSpPr>
            <p:nvPr/>
          </p:nvCxnSpPr>
          <p:spPr>
            <a:xfrm>
              <a:off x="1414365" y="2833463"/>
              <a:ext cx="0" cy="517615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1498624" y="3488308"/>
              <a:ext cx="637049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>
              <a:stCxn id="5" idx="6"/>
              <a:endCxn id="9" idx="2"/>
            </p:cNvCxnSpPr>
            <p:nvPr/>
          </p:nvCxnSpPr>
          <p:spPr>
            <a:xfrm>
              <a:off x="1533525" y="2701682"/>
              <a:ext cx="567247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>
              <a:off x="2234310" y="2794865"/>
              <a:ext cx="0" cy="59481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>
              <a:stCxn id="9" idx="6"/>
              <a:endCxn id="10" idx="2"/>
            </p:cNvCxnSpPr>
            <p:nvPr/>
          </p:nvCxnSpPr>
          <p:spPr>
            <a:xfrm>
              <a:off x="2339092" y="2701682"/>
              <a:ext cx="583631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>
              <a:stCxn id="11" idx="7"/>
              <a:endCxn id="7" idx="3"/>
            </p:cNvCxnSpPr>
            <p:nvPr/>
          </p:nvCxnSpPr>
          <p:spPr>
            <a:xfrm flipV="1">
              <a:off x="865212" y="3576043"/>
              <a:ext cx="464894" cy="532753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>
              <a:stCxn id="11" idx="6"/>
              <a:endCxn id="12" idx="2"/>
            </p:cNvCxnSpPr>
            <p:nvPr/>
          </p:nvCxnSpPr>
          <p:spPr>
            <a:xfrm>
              <a:off x="900113" y="4201980"/>
              <a:ext cx="88895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>
              <a:stCxn id="7" idx="5"/>
              <a:endCxn id="12" idx="1"/>
            </p:cNvCxnSpPr>
            <p:nvPr/>
          </p:nvCxnSpPr>
          <p:spPr>
            <a:xfrm>
              <a:off x="1498624" y="3576043"/>
              <a:ext cx="325340" cy="532753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TextBox 54"/>
            <p:cNvSpPr txBox="1"/>
            <p:nvPr/>
          </p:nvSpPr>
          <p:spPr>
            <a:xfrm>
              <a:off x="1106167" y="2169790"/>
              <a:ext cx="44787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a</a:t>
              </a:r>
              <a:endParaRPr lang="en-US" sz="2000" dirty="0"/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485676" y="2517451"/>
              <a:ext cx="44787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b</a:t>
              </a:r>
              <a:endParaRPr lang="en-US" sz="2000" dirty="0"/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966487" y="3288253"/>
              <a:ext cx="44787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c</a:t>
              </a:r>
              <a:endParaRPr lang="en-US" sz="2000" dirty="0"/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518609" y="4395238"/>
              <a:ext cx="44787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d</a:t>
              </a:r>
              <a:endParaRPr lang="en-US" sz="2000" dirty="0"/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1803444" y="4387417"/>
              <a:ext cx="44787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e</a:t>
              </a:r>
              <a:endParaRPr lang="en-US" sz="2000" dirty="0"/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2300603" y="3492648"/>
              <a:ext cx="44787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f</a:t>
              </a:r>
              <a:endParaRPr lang="en-US" sz="2000" dirty="0"/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2135673" y="2169790"/>
              <a:ext cx="44787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g</a:t>
              </a:r>
              <a:endParaRPr lang="en-US" sz="2000" dirty="0"/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3058701" y="2264773"/>
              <a:ext cx="44787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h</a:t>
              </a:r>
              <a:endParaRPr lang="en-US" sz="2000" dirty="0"/>
            </a:p>
          </p:txBody>
        </p:sp>
      </p:grpSp>
      <p:sp>
        <p:nvSpPr>
          <p:cNvPr id="3" name="Rectangle 2"/>
          <p:cNvSpPr/>
          <p:nvPr/>
        </p:nvSpPr>
        <p:spPr>
          <a:xfrm>
            <a:off x="857941" y="1800458"/>
            <a:ext cx="111453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G=(V,E)</a:t>
            </a:r>
            <a:endParaRPr lang="en-US" sz="2000" dirty="0"/>
          </a:p>
        </p:txBody>
      </p:sp>
      <p:sp>
        <p:nvSpPr>
          <p:cNvPr id="4" name="Rectangle 3"/>
          <p:cNvSpPr/>
          <p:nvPr/>
        </p:nvSpPr>
        <p:spPr>
          <a:xfrm>
            <a:off x="4320700" y="1802268"/>
            <a:ext cx="140152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T=(V</a:t>
            </a:r>
            <a:r>
              <a:rPr lang="en-US" sz="2000" baseline="-25000" dirty="0">
                <a:solidFill>
                  <a:srgbClr val="FF0000"/>
                </a:solidFill>
              </a:rPr>
              <a:t>T</a:t>
            </a:r>
            <a:r>
              <a:rPr lang="en-US" sz="2000" dirty="0">
                <a:solidFill>
                  <a:srgbClr val="FF0000"/>
                </a:solidFill>
              </a:rPr>
              <a:t>, E</a:t>
            </a:r>
            <a:r>
              <a:rPr lang="en-US" sz="2000" baseline="-25000" dirty="0">
                <a:solidFill>
                  <a:srgbClr val="FF0000"/>
                </a:solidFill>
              </a:rPr>
              <a:t>T</a:t>
            </a:r>
            <a:r>
              <a:rPr lang="en-US" sz="2000" dirty="0">
                <a:solidFill>
                  <a:srgbClr val="FF0000"/>
                </a:solidFill>
              </a:rPr>
              <a:t>) </a:t>
            </a:r>
            <a:endParaRPr lang="en-US" sz="2000" dirty="0"/>
          </a:p>
        </p:txBody>
      </p:sp>
      <p:grpSp>
        <p:nvGrpSpPr>
          <p:cNvPr id="18" name="Group 17"/>
          <p:cNvGrpSpPr/>
          <p:nvPr/>
        </p:nvGrpSpPr>
        <p:grpSpPr>
          <a:xfrm>
            <a:off x="4184819" y="2738833"/>
            <a:ext cx="4163384" cy="1628949"/>
            <a:chOff x="4184819" y="2738833"/>
            <a:chExt cx="4163384" cy="1628949"/>
          </a:xfrm>
        </p:grpSpPr>
        <p:sp>
          <p:nvSpPr>
            <p:cNvPr id="40" name="Oval 39"/>
            <p:cNvSpPr/>
            <p:nvPr/>
          </p:nvSpPr>
          <p:spPr>
            <a:xfrm>
              <a:off x="4184819" y="2743958"/>
              <a:ext cx="640080" cy="640080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>
                <a:latin typeface="Times" pitchFamily="18" charset="0"/>
              </a:endParaRPr>
            </a:p>
          </p:txBody>
        </p:sp>
        <p:sp>
          <p:nvSpPr>
            <p:cNvPr id="42" name="Oval 41"/>
            <p:cNvSpPr/>
            <p:nvPr/>
          </p:nvSpPr>
          <p:spPr>
            <a:xfrm>
              <a:off x="5261946" y="2746017"/>
              <a:ext cx="640080" cy="640080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>
                <a:latin typeface="Times" pitchFamily="18" charset="0"/>
              </a:endParaRPr>
            </a:p>
          </p:txBody>
        </p:sp>
        <p:sp>
          <p:nvSpPr>
            <p:cNvPr id="44" name="Oval 43"/>
            <p:cNvSpPr/>
            <p:nvPr/>
          </p:nvSpPr>
          <p:spPr>
            <a:xfrm>
              <a:off x="6369239" y="2738833"/>
              <a:ext cx="640080" cy="640080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>
                <a:latin typeface="Times" pitchFamily="18" charset="0"/>
              </a:endParaRPr>
            </a:p>
          </p:txBody>
        </p:sp>
        <p:sp>
          <p:nvSpPr>
            <p:cNvPr id="45" name="Oval 44"/>
            <p:cNvSpPr/>
            <p:nvPr/>
          </p:nvSpPr>
          <p:spPr>
            <a:xfrm>
              <a:off x="7523178" y="2738833"/>
              <a:ext cx="640080" cy="640080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>
                <a:latin typeface="Times" pitchFamily="18" charset="0"/>
              </a:endParaRPr>
            </a:p>
          </p:txBody>
        </p:sp>
        <p:sp>
          <p:nvSpPr>
            <p:cNvPr id="46" name="Oval 45"/>
            <p:cNvSpPr/>
            <p:nvPr/>
          </p:nvSpPr>
          <p:spPr>
            <a:xfrm>
              <a:off x="5261946" y="3727702"/>
              <a:ext cx="640080" cy="640080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>
                <a:latin typeface="Times" pitchFamily="18" charset="0"/>
              </a:endParaRPr>
            </a:p>
          </p:txBody>
        </p:sp>
        <p:cxnSp>
          <p:nvCxnSpPr>
            <p:cNvPr id="48" name="Straight Connector 47"/>
            <p:cNvCxnSpPr>
              <a:stCxn id="40" idx="6"/>
              <a:endCxn id="42" idx="2"/>
            </p:cNvCxnSpPr>
            <p:nvPr/>
          </p:nvCxnSpPr>
          <p:spPr>
            <a:xfrm>
              <a:off x="4824899" y="3063998"/>
              <a:ext cx="437047" cy="2059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>
              <a:stCxn id="42" idx="6"/>
              <a:endCxn id="44" idx="2"/>
            </p:cNvCxnSpPr>
            <p:nvPr/>
          </p:nvCxnSpPr>
          <p:spPr>
            <a:xfrm flipV="1">
              <a:off x="5902026" y="3058873"/>
              <a:ext cx="467213" cy="718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>
              <a:stCxn id="44" idx="6"/>
              <a:endCxn id="45" idx="2"/>
            </p:cNvCxnSpPr>
            <p:nvPr/>
          </p:nvCxnSpPr>
          <p:spPr>
            <a:xfrm>
              <a:off x="7009319" y="3058873"/>
              <a:ext cx="513859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>
              <a:stCxn id="42" idx="4"/>
              <a:endCxn id="46" idx="0"/>
            </p:cNvCxnSpPr>
            <p:nvPr/>
          </p:nvCxnSpPr>
          <p:spPr>
            <a:xfrm>
              <a:off x="5581986" y="3386097"/>
              <a:ext cx="0" cy="341605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3" name="TextBox 62"/>
            <p:cNvSpPr txBox="1"/>
            <p:nvPr/>
          </p:nvSpPr>
          <p:spPr>
            <a:xfrm>
              <a:off x="4184820" y="2815963"/>
              <a:ext cx="77580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a b c</a:t>
              </a:r>
              <a:endParaRPr lang="en-US" sz="2000" dirty="0"/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5261946" y="2815963"/>
              <a:ext cx="77580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a c f</a:t>
              </a:r>
              <a:endParaRPr lang="en-US" sz="2000" dirty="0"/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5261946" y="3810111"/>
              <a:ext cx="77580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d e c</a:t>
              </a:r>
              <a:endParaRPr lang="en-US" sz="2000" dirty="0"/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6369239" y="2815963"/>
              <a:ext cx="77580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a g f</a:t>
              </a:r>
              <a:endParaRPr lang="en-US" sz="2000" dirty="0"/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7572401" y="2815963"/>
              <a:ext cx="77580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g h</a:t>
              </a:r>
              <a:endParaRPr lang="en-US" sz="2000" dirty="0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6375589" y="3924583"/>
              <a:ext cx="1787669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err="1">
                  <a:solidFill>
                    <a:srgbClr val="FF0000"/>
                  </a:solidFill>
                </a:rPr>
                <a:t>X</a:t>
              </a:r>
              <a:r>
                <a:rPr lang="en-US" baseline="-25000" dirty="0" err="1">
                  <a:solidFill>
                    <a:srgbClr val="FF0000"/>
                  </a:solidFill>
                </a:rPr>
                <a:t>t</a:t>
              </a:r>
              <a:r>
                <a:rPr lang="en-US" dirty="0">
                  <a:solidFill>
                    <a:srgbClr val="FF0000"/>
                  </a:solidFill>
                </a:rPr>
                <a:t> </a:t>
              </a:r>
              <a:r>
                <a:rPr lang="en-US" dirty="0" smtClean="0">
                  <a:solidFill>
                    <a:srgbClr val="FF0000"/>
                  </a:solidFill>
                </a:rPr>
                <a:t>= {</a:t>
              </a:r>
              <a:r>
                <a:rPr lang="en-US" dirty="0" err="1" smtClean="0">
                  <a:solidFill>
                    <a:srgbClr val="FF0000"/>
                  </a:solidFill>
                </a:rPr>
                <a:t>a,g,f</a:t>
              </a:r>
              <a:r>
                <a:rPr lang="en-US" dirty="0" smtClean="0">
                  <a:solidFill>
                    <a:srgbClr val="FF0000"/>
                  </a:solidFill>
                </a:rPr>
                <a:t>} </a:t>
              </a:r>
              <a:r>
                <a:rPr lang="en-US" dirty="0" smtClean="0">
                  <a:solidFill>
                    <a:srgbClr val="FF0000"/>
                  </a:solidFill>
                  <a:latin typeface="cmsy10"/>
                  <a:ea typeface="cmsy10"/>
                  <a:cs typeface="cmsy10"/>
                </a:rPr>
                <a:t>µ</a:t>
              </a:r>
              <a:r>
                <a:rPr lang="en-US" dirty="0" smtClean="0">
                  <a:solidFill>
                    <a:srgbClr val="FF0000"/>
                  </a:solidFill>
                </a:rPr>
                <a:t> </a:t>
              </a:r>
              <a:r>
                <a:rPr lang="en-US" dirty="0">
                  <a:solidFill>
                    <a:srgbClr val="FF0000"/>
                  </a:solidFill>
                </a:rPr>
                <a:t>V</a:t>
              </a: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5906943" y="3924130"/>
              <a:ext cx="26161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t</a:t>
              </a:r>
              <a:endParaRPr lang="en-US" dirty="0"/>
            </a:p>
          </p:txBody>
        </p:sp>
      </p:grpSp>
      <p:sp>
        <p:nvSpPr>
          <p:cNvPr id="17" name="Rectangle 16"/>
          <p:cNvSpPr/>
          <p:nvPr/>
        </p:nvSpPr>
        <p:spPr>
          <a:xfrm>
            <a:off x="2583551" y="4847280"/>
            <a:ext cx="587255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000" dirty="0"/>
              <a:t> </a:t>
            </a:r>
            <a:r>
              <a:rPr lang="en-US" sz="2000" dirty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[</a:t>
            </a:r>
            <a:r>
              <a:rPr lang="en-US" sz="2000" baseline="-25000" dirty="0">
                <a:solidFill>
                  <a:srgbClr val="FF0000"/>
                </a:solidFill>
              </a:rPr>
              <a:t>t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X</a:t>
            </a:r>
            <a:r>
              <a:rPr lang="en-US" sz="2000" baseline="-25000" dirty="0" err="1">
                <a:solidFill>
                  <a:srgbClr val="FF0000"/>
                </a:solidFill>
              </a:rPr>
              <a:t>t</a:t>
            </a:r>
            <a:r>
              <a:rPr lang="en-US" sz="2000" dirty="0">
                <a:solidFill>
                  <a:srgbClr val="FF0000"/>
                </a:solidFill>
              </a:rPr>
              <a:t> = V</a:t>
            </a:r>
          </a:p>
          <a:p>
            <a:pPr marL="285750" indent="-285750">
              <a:buFont typeface="Arial"/>
              <a:buChar char="•"/>
            </a:pPr>
            <a:r>
              <a:rPr lang="en-US" sz="2000" dirty="0"/>
              <a:t>For each </a:t>
            </a:r>
            <a:r>
              <a:rPr lang="en-US" sz="2000" dirty="0">
                <a:solidFill>
                  <a:srgbClr val="FF0000"/>
                </a:solidFill>
              </a:rPr>
              <a:t>v </a:t>
            </a:r>
            <a:r>
              <a:rPr lang="en-US" sz="2000" dirty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2</a:t>
            </a:r>
            <a:r>
              <a:rPr lang="en-US" sz="2000" dirty="0">
                <a:solidFill>
                  <a:srgbClr val="FF0000"/>
                </a:solidFill>
              </a:rPr>
              <a:t> V</a:t>
            </a:r>
            <a:r>
              <a:rPr lang="en-US" sz="2000" dirty="0"/>
              <a:t>, </a:t>
            </a:r>
            <a:r>
              <a:rPr lang="en-US" sz="2000" dirty="0">
                <a:solidFill>
                  <a:srgbClr val="FF0000"/>
                </a:solidFill>
              </a:rPr>
              <a:t>{ t | v </a:t>
            </a:r>
            <a:r>
              <a:rPr lang="en-US" sz="2000" dirty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2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X</a:t>
            </a:r>
            <a:r>
              <a:rPr lang="en-US" sz="2000" baseline="-25000" dirty="0" err="1">
                <a:solidFill>
                  <a:srgbClr val="FF0000"/>
                </a:solidFill>
              </a:rPr>
              <a:t>t</a:t>
            </a:r>
            <a:r>
              <a:rPr lang="en-US" sz="2000" dirty="0">
                <a:solidFill>
                  <a:srgbClr val="FF0000"/>
                </a:solidFill>
              </a:rPr>
              <a:t> } </a:t>
            </a:r>
            <a:r>
              <a:rPr lang="en-US" sz="2000" dirty="0"/>
              <a:t>form a (connected) sub-tree of </a:t>
            </a:r>
            <a:r>
              <a:rPr lang="en-US" sz="2000" dirty="0">
                <a:solidFill>
                  <a:srgbClr val="FF0000"/>
                </a:solidFill>
              </a:rPr>
              <a:t>T</a:t>
            </a:r>
          </a:p>
          <a:p>
            <a:pPr marL="285750" indent="-285750">
              <a:buFont typeface="Arial"/>
              <a:buChar char="•"/>
            </a:pPr>
            <a:r>
              <a:rPr lang="en-US" sz="2000" dirty="0"/>
              <a:t>For each edge </a:t>
            </a:r>
            <a:r>
              <a:rPr lang="en-US" sz="2000" dirty="0" err="1">
                <a:solidFill>
                  <a:srgbClr val="FF0000"/>
                </a:solidFill>
              </a:rPr>
              <a:t>uv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2</a:t>
            </a:r>
            <a:r>
              <a:rPr lang="en-US" sz="2000" dirty="0">
                <a:solidFill>
                  <a:srgbClr val="FF0000"/>
                </a:solidFill>
              </a:rPr>
              <a:t> E</a:t>
            </a:r>
            <a:r>
              <a:rPr lang="en-US" sz="2000" dirty="0"/>
              <a:t>, exists </a:t>
            </a:r>
            <a:r>
              <a:rPr lang="en-US" sz="2000" dirty="0">
                <a:solidFill>
                  <a:srgbClr val="FF0000"/>
                </a:solidFill>
              </a:rPr>
              <a:t>t</a:t>
            </a:r>
            <a:r>
              <a:rPr lang="en-US" sz="2000" dirty="0"/>
              <a:t> such that </a:t>
            </a:r>
            <a:r>
              <a:rPr lang="en-US" sz="2000" dirty="0" err="1">
                <a:solidFill>
                  <a:srgbClr val="FF0000"/>
                </a:solidFill>
              </a:rPr>
              <a:t>u,v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2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X</a:t>
            </a:r>
            <a:r>
              <a:rPr lang="en-US" sz="2000" baseline="-25000" dirty="0" err="1">
                <a:solidFill>
                  <a:srgbClr val="FF0000"/>
                </a:solidFill>
              </a:rPr>
              <a:t>t</a:t>
            </a:r>
            <a:endParaRPr lang="en-US" sz="2000" baseline="-25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79913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Application to </a:t>
            </a:r>
            <a:r>
              <a:rPr lang="en-US" dirty="0" err="1" smtClean="0"/>
              <a:t>Erdos-Posa</a:t>
            </a:r>
            <a:r>
              <a:rPr lang="en-US" dirty="0" smtClean="0"/>
              <a:t> Theorems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Theorem</a:t>
            </a:r>
            <a:r>
              <a:rPr lang="en-US" b="1" dirty="0"/>
              <a:t>: </a:t>
            </a:r>
            <a:r>
              <a:rPr lang="en-US" dirty="0">
                <a:solidFill>
                  <a:srgbClr val="008000"/>
                </a:solidFill>
              </a:rPr>
              <a:t>[Erdos-</a:t>
            </a:r>
            <a:r>
              <a:rPr lang="en-US" dirty="0" smtClean="0">
                <a:solidFill>
                  <a:srgbClr val="008000"/>
                </a:solidFill>
              </a:rPr>
              <a:t>Posa’65] </a:t>
            </a:r>
            <a:r>
              <a:rPr lang="en-US" dirty="0" smtClean="0">
                <a:solidFill>
                  <a:srgbClr val="FF0000"/>
                </a:solidFill>
              </a:rPr>
              <a:t>G</a:t>
            </a:r>
            <a:r>
              <a:rPr lang="en-US" dirty="0" smtClean="0"/>
              <a:t> </a:t>
            </a:r>
            <a:r>
              <a:rPr lang="en-US" dirty="0"/>
              <a:t>has </a:t>
            </a:r>
            <a:r>
              <a:rPr lang="en-US" dirty="0">
                <a:solidFill>
                  <a:srgbClr val="FF0000"/>
                </a:solidFill>
              </a:rPr>
              <a:t>k</a:t>
            </a:r>
            <a:r>
              <a:rPr lang="en-US" dirty="0"/>
              <a:t> node disjoint cycles or there is a set </a:t>
            </a:r>
            <a:r>
              <a:rPr lang="en-US" dirty="0">
                <a:solidFill>
                  <a:srgbClr val="FF0000"/>
                </a:solidFill>
              </a:rPr>
              <a:t>S</a:t>
            </a:r>
            <a:r>
              <a:rPr lang="en-US" dirty="0"/>
              <a:t> of </a:t>
            </a:r>
            <a:r>
              <a:rPr lang="en-US" dirty="0">
                <a:solidFill>
                  <a:srgbClr val="FF0000"/>
                </a:solidFill>
              </a:rPr>
              <a:t>O(k log k) </a:t>
            </a:r>
            <a:r>
              <a:rPr lang="en-US" dirty="0"/>
              <a:t>nodes such that </a:t>
            </a:r>
            <a:r>
              <a:rPr lang="en-US" dirty="0">
                <a:solidFill>
                  <a:srgbClr val="FF0000"/>
                </a:solidFill>
              </a:rPr>
              <a:t>G\S</a:t>
            </a:r>
            <a:r>
              <a:rPr lang="en-US" dirty="0"/>
              <a:t> has no cycles.</a:t>
            </a:r>
          </a:p>
          <a:p>
            <a:pPr marL="0" indent="0">
              <a:buNone/>
            </a:pPr>
            <a:r>
              <a:rPr lang="en-US" dirty="0" err="1" smtClean="0"/>
              <a:t>Treewidth</a:t>
            </a:r>
            <a:r>
              <a:rPr lang="en-US" dirty="0" smtClean="0"/>
              <a:t> decomposition theorem gives a bound of    </a:t>
            </a:r>
            <a:r>
              <a:rPr lang="en-US" dirty="0" smtClean="0">
                <a:solidFill>
                  <a:srgbClr val="FF0000"/>
                </a:solidFill>
              </a:rPr>
              <a:t>O(k </a:t>
            </a:r>
            <a:r>
              <a:rPr lang="en-US" dirty="0" err="1" smtClean="0">
                <a:solidFill>
                  <a:srgbClr val="FF0000"/>
                </a:solidFill>
              </a:rPr>
              <a:t>polylog</a:t>
            </a:r>
            <a:r>
              <a:rPr lang="en-US" dirty="0" smtClean="0">
                <a:solidFill>
                  <a:srgbClr val="FF0000"/>
                </a:solidFill>
              </a:rPr>
              <a:t>(k)) </a:t>
            </a:r>
            <a:r>
              <a:rPr lang="en-US" dirty="0" smtClean="0"/>
              <a:t>in a generic fashion</a:t>
            </a:r>
          </a:p>
          <a:p>
            <a:pPr marL="0" indent="0">
              <a:buNone/>
            </a:pPr>
            <a:r>
              <a:rPr lang="en-US" dirty="0" smtClean="0"/>
              <a:t>Improve several bounds from </a:t>
            </a:r>
            <a:r>
              <a:rPr lang="en-US" dirty="0" err="1" smtClean="0">
                <a:solidFill>
                  <a:srgbClr val="FF0000"/>
                </a:solidFill>
              </a:rPr>
              <a:t>exp</a:t>
            </a:r>
            <a:r>
              <a:rPr lang="en-US" dirty="0" smtClean="0">
                <a:solidFill>
                  <a:srgbClr val="FF0000"/>
                </a:solidFill>
              </a:rPr>
              <a:t>(k)</a:t>
            </a:r>
            <a:r>
              <a:rPr lang="en-US" dirty="0" smtClean="0"/>
              <a:t> to </a:t>
            </a:r>
            <a:r>
              <a:rPr lang="en-US" dirty="0" smtClean="0">
                <a:solidFill>
                  <a:srgbClr val="FF0000"/>
                </a:solidFill>
              </a:rPr>
              <a:t>k </a:t>
            </a:r>
            <a:r>
              <a:rPr lang="en-US" dirty="0" err="1" smtClean="0">
                <a:solidFill>
                  <a:srgbClr val="FF0000"/>
                </a:solidFill>
              </a:rPr>
              <a:t>polylog</a:t>
            </a:r>
            <a:r>
              <a:rPr lang="en-US" dirty="0" smtClean="0">
                <a:solidFill>
                  <a:srgbClr val="FF0000"/>
                </a:solidFill>
              </a:rPr>
              <a:t>(k)</a:t>
            </a: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00037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generic scheme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Want to prove</a:t>
            </a:r>
            <a:r>
              <a:rPr lang="en-US" b="1" dirty="0" smtClean="0">
                <a:solidFill>
                  <a:srgbClr val="FF0000"/>
                </a:solidFill>
              </a:rPr>
              <a:t>:  </a:t>
            </a:r>
            <a:r>
              <a:rPr lang="en-US" dirty="0" err="1" smtClean="0">
                <a:solidFill>
                  <a:srgbClr val="FF0000"/>
                </a:solidFill>
              </a:rPr>
              <a:t>tw</a:t>
            </a:r>
            <a:r>
              <a:rPr lang="en-US" dirty="0" smtClean="0">
                <a:solidFill>
                  <a:srgbClr val="FF0000"/>
                </a:solidFill>
              </a:rPr>
              <a:t>(G) </a:t>
            </a:r>
            <a:r>
              <a:rPr lang="en-US" dirty="0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¸</a:t>
            </a:r>
            <a:r>
              <a:rPr lang="en-US" dirty="0" smtClean="0">
                <a:solidFill>
                  <a:srgbClr val="FF0000"/>
                </a:solidFill>
              </a:rPr>
              <a:t> f(k) </a:t>
            </a:r>
            <a:r>
              <a:rPr lang="en-US" dirty="0" smtClean="0"/>
              <a:t>implies </a:t>
            </a:r>
            <a:r>
              <a:rPr lang="en-US" dirty="0" smtClean="0">
                <a:solidFill>
                  <a:srgbClr val="FF0000"/>
                </a:solidFill>
              </a:rPr>
              <a:t>G</a:t>
            </a:r>
            <a:r>
              <a:rPr lang="en-US" dirty="0" smtClean="0"/>
              <a:t> contains </a:t>
            </a:r>
            <a:r>
              <a:rPr lang="en-US" dirty="0" smtClean="0">
                <a:solidFill>
                  <a:srgbClr val="FF0000"/>
                </a:solidFill>
              </a:rPr>
              <a:t>k</a:t>
            </a:r>
            <a:r>
              <a:rPr lang="en-US" dirty="0" smtClean="0"/>
              <a:t> node disjoint “copies” of some structure</a:t>
            </a:r>
          </a:p>
          <a:p>
            <a:pPr marL="0" indent="0">
              <a:buNone/>
            </a:pPr>
            <a:r>
              <a:rPr lang="en-US" dirty="0" smtClean="0"/>
              <a:t>First prove that </a:t>
            </a:r>
            <a:r>
              <a:rPr lang="en-US" dirty="0" err="1" smtClean="0">
                <a:solidFill>
                  <a:srgbClr val="FF0000"/>
                </a:solidFill>
              </a:rPr>
              <a:t>tw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¸</a:t>
            </a:r>
            <a:r>
              <a:rPr lang="en-US" dirty="0" smtClean="0">
                <a:solidFill>
                  <a:srgbClr val="FF0000"/>
                </a:solidFill>
              </a:rPr>
              <a:t> r </a:t>
            </a:r>
            <a:r>
              <a:rPr lang="en-US" dirty="0" smtClean="0"/>
              <a:t>implies G contains </a:t>
            </a:r>
            <a:r>
              <a:rPr lang="en-US" b="1" i="1" dirty="0" smtClean="0"/>
              <a:t>one</a:t>
            </a:r>
            <a:r>
              <a:rPr lang="en-US" i="1" dirty="0" smtClean="0"/>
              <a:t> </a:t>
            </a:r>
            <a:r>
              <a:rPr lang="en-US" dirty="0" smtClean="0"/>
              <a:t>copy; could use even the grid-minor theorem here </a:t>
            </a:r>
          </a:p>
          <a:p>
            <a:pPr marL="0" indent="0">
              <a:buNone/>
            </a:pPr>
            <a:r>
              <a:rPr lang="en-US" dirty="0" smtClean="0"/>
              <a:t>Then apply </a:t>
            </a:r>
            <a:r>
              <a:rPr lang="en-US" dirty="0" err="1" smtClean="0"/>
              <a:t>tw</a:t>
            </a:r>
            <a:r>
              <a:rPr lang="en-US" dirty="0" smtClean="0"/>
              <a:t> decomposition theorem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30714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Treewidth</a:t>
            </a:r>
            <a:r>
              <a:rPr lang="en-US" dirty="0" smtClean="0"/>
              <a:t> Decomposition Theorems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Theorem(s): </a:t>
            </a:r>
            <a:r>
              <a:rPr lang="en-US" dirty="0" smtClean="0"/>
              <a:t>Let </a:t>
            </a:r>
            <a:r>
              <a:rPr lang="en-US" dirty="0" err="1" smtClean="0">
                <a:solidFill>
                  <a:srgbClr val="FF0000"/>
                </a:solidFill>
              </a:rPr>
              <a:t>tw</a:t>
            </a:r>
            <a:r>
              <a:rPr lang="en-US" dirty="0" smtClean="0">
                <a:solidFill>
                  <a:srgbClr val="FF0000"/>
                </a:solidFill>
              </a:rPr>
              <a:t>(G) = k</a:t>
            </a:r>
            <a:r>
              <a:rPr lang="en-US" dirty="0" smtClean="0"/>
              <a:t>. Then </a:t>
            </a:r>
            <a:r>
              <a:rPr lang="en-US" dirty="0" smtClean="0">
                <a:solidFill>
                  <a:srgbClr val="FF0000"/>
                </a:solidFill>
              </a:rPr>
              <a:t>G</a:t>
            </a:r>
            <a:r>
              <a:rPr lang="en-US" dirty="0" smtClean="0"/>
              <a:t> can be partitioned into node disjoint graphs </a:t>
            </a:r>
            <a:r>
              <a:rPr lang="en-US" dirty="0" smtClean="0">
                <a:solidFill>
                  <a:srgbClr val="FF0000"/>
                </a:solidFill>
                <a:latin typeface="Calisto MT"/>
              </a:rPr>
              <a:t>G</a:t>
            </a:r>
            <a:r>
              <a:rPr lang="en-US" baseline="-25000" dirty="0" smtClean="0">
                <a:solidFill>
                  <a:srgbClr val="FF0000"/>
                </a:solidFill>
                <a:latin typeface="Calisto MT"/>
              </a:rPr>
              <a:t>1</a:t>
            </a:r>
            <a:r>
              <a:rPr lang="en-US" dirty="0" smtClean="0">
                <a:solidFill>
                  <a:srgbClr val="FF0000"/>
                </a:solidFill>
              </a:rPr>
              <a:t>,</a:t>
            </a:r>
            <a:r>
              <a:rPr lang="en-US" dirty="0" smtClean="0">
                <a:solidFill>
                  <a:srgbClr val="FF0000"/>
                </a:solidFill>
                <a:latin typeface="Calisto MT"/>
              </a:rPr>
              <a:t>G</a:t>
            </a:r>
            <a:r>
              <a:rPr lang="en-US" baseline="-25000" dirty="0" smtClean="0">
                <a:solidFill>
                  <a:srgbClr val="FF0000"/>
                </a:solidFill>
                <a:latin typeface="Calisto MT"/>
              </a:rPr>
              <a:t>2</a:t>
            </a:r>
            <a:r>
              <a:rPr lang="en-US" dirty="0" smtClean="0">
                <a:solidFill>
                  <a:srgbClr val="FF0000"/>
                </a:solidFill>
              </a:rPr>
              <a:t>,...,</a:t>
            </a:r>
            <a:r>
              <a:rPr lang="en-US" dirty="0" err="1" smtClean="0">
                <a:solidFill>
                  <a:srgbClr val="FF0000"/>
                </a:solidFill>
                <a:latin typeface="Calisto MT"/>
              </a:rPr>
              <a:t>G</a:t>
            </a:r>
            <a:r>
              <a:rPr lang="en-US" baseline="-25000" dirty="0" err="1" smtClean="0">
                <a:solidFill>
                  <a:srgbClr val="FF0000"/>
                </a:solidFill>
                <a:latin typeface="Calisto MT"/>
              </a:rPr>
              <a:t>h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such that </a:t>
            </a:r>
            <a:r>
              <a:rPr lang="en-US" dirty="0" err="1" smtClean="0">
                <a:solidFill>
                  <a:srgbClr val="FF0000"/>
                </a:solidFill>
              </a:rPr>
              <a:t>tw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dirty="0" err="1" smtClean="0">
                <a:solidFill>
                  <a:srgbClr val="FF0000"/>
                </a:solidFill>
                <a:latin typeface="Calisto MT"/>
              </a:rPr>
              <a:t>G</a:t>
            </a:r>
            <a:r>
              <a:rPr lang="en-US" baseline="-25000" dirty="0" err="1" smtClean="0">
                <a:solidFill>
                  <a:srgbClr val="FF0000"/>
                </a:solidFill>
                <a:latin typeface="Calisto MT"/>
              </a:rPr>
              <a:t>i</a:t>
            </a:r>
            <a:r>
              <a:rPr lang="en-US" dirty="0" smtClean="0">
                <a:solidFill>
                  <a:srgbClr val="FF0000"/>
                </a:solidFill>
              </a:rPr>
              <a:t>) </a:t>
            </a:r>
            <a:r>
              <a:rPr lang="en-US" dirty="0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¸</a:t>
            </a:r>
            <a:r>
              <a:rPr lang="en-US" dirty="0" smtClean="0">
                <a:solidFill>
                  <a:srgbClr val="FF0000"/>
                </a:solidFill>
              </a:rPr>
              <a:t> r </a:t>
            </a:r>
            <a:r>
              <a:rPr lang="en-US" dirty="0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8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0000"/>
                </a:solidFill>
              </a:rPr>
              <a:t>i</a:t>
            </a:r>
            <a:r>
              <a:rPr lang="en-US" dirty="0" smtClean="0"/>
              <a:t> if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h </a:t>
            </a:r>
            <a:r>
              <a:rPr lang="en-US" dirty="0" smtClean="0">
                <a:solidFill>
                  <a:srgbClr val="FF0000"/>
                </a:solidFill>
                <a:latin typeface="Calisto MT"/>
              </a:rPr>
              <a:t>r</a:t>
            </a:r>
            <a:r>
              <a:rPr lang="en-US" baseline="30000" dirty="0" smtClean="0">
                <a:solidFill>
                  <a:srgbClr val="FF0000"/>
                </a:solidFill>
                <a:latin typeface="Calisto MT"/>
              </a:rPr>
              <a:t>2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·</a:t>
            </a:r>
            <a:r>
              <a:rPr lang="en-US" dirty="0" smtClean="0">
                <a:solidFill>
                  <a:srgbClr val="FF0000"/>
                </a:solidFill>
              </a:rPr>
              <a:t> k/</a:t>
            </a:r>
            <a:r>
              <a:rPr lang="en-US" dirty="0" err="1" smtClean="0">
                <a:solidFill>
                  <a:srgbClr val="FF0000"/>
                </a:solidFill>
              </a:rPr>
              <a:t>polylog</a:t>
            </a:r>
            <a:r>
              <a:rPr lang="en-US" dirty="0" smtClean="0">
                <a:solidFill>
                  <a:srgbClr val="FF0000"/>
                </a:solidFill>
              </a:rPr>
              <a:t>(k) </a:t>
            </a:r>
            <a:r>
              <a:rPr lang="en-US" dirty="0" smtClean="0"/>
              <a:t>or</a:t>
            </a:r>
          </a:p>
          <a:p>
            <a:r>
              <a:rPr lang="en-US" dirty="0" smtClean="0">
                <a:solidFill>
                  <a:srgbClr val="FF0000"/>
                </a:solidFill>
                <a:latin typeface="Calisto MT"/>
              </a:rPr>
              <a:t>h</a:t>
            </a:r>
            <a:r>
              <a:rPr lang="en-US" baseline="30000" dirty="0" smtClean="0">
                <a:solidFill>
                  <a:srgbClr val="FF0000"/>
                </a:solidFill>
                <a:latin typeface="Calisto MT"/>
              </a:rPr>
              <a:t>3</a:t>
            </a:r>
            <a:r>
              <a:rPr lang="en-US" dirty="0" smtClean="0">
                <a:solidFill>
                  <a:srgbClr val="FF0000"/>
                </a:solidFill>
              </a:rPr>
              <a:t> r </a:t>
            </a:r>
            <a:r>
              <a:rPr lang="en-US" dirty="0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·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k/</a:t>
            </a:r>
            <a:r>
              <a:rPr lang="en-US" dirty="0" err="1">
                <a:solidFill>
                  <a:srgbClr val="FF0000"/>
                </a:solidFill>
              </a:rPr>
              <a:t>polylog</a:t>
            </a:r>
            <a:r>
              <a:rPr lang="en-US" dirty="0">
                <a:solidFill>
                  <a:srgbClr val="FF0000"/>
                </a:solidFill>
              </a:rPr>
              <a:t>(k) </a:t>
            </a:r>
            <a:endParaRPr lang="en-US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b="1" dirty="0" smtClean="0"/>
              <a:t>Conjecture: </a:t>
            </a:r>
            <a:r>
              <a:rPr lang="en-US" dirty="0" smtClean="0"/>
              <a:t>sufficient if </a:t>
            </a:r>
            <a:r>
              <a:rPr lang="en-US" dirty="0">
                <a:solidFill>
                  <a:srgbClr val="FF0000"/>
                </a:solidFill>
              </a:rPr>
              <a:t>h </a:t>
            </a:r>
            <a:r>
              <a:rPr lang="en-US" dirty="0" smtClean="0">
                <a:solidFill>
                  <a:srgbClr val="FF0000"/>
                </a:solidFill>
              </a:rPr>
              <a:t>r </a:t>
            </a:r>
            <a:r>
              <a:rPr lang="en-US" dirty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·</a:t>
            </a:r>
            <a:r>
              <a:rPr lang="en-US" dirty="0">
                <a:solidFill>
                  <a:srgbClr val="FF0000"/>
                </a:solidFill>
              </a:rPr>
              <a:t> k/</a:t>
            </a:r>
            <a:r>
              <a:rPr lang="en-US" dirty="0" err="1">
                <a:solidFill>
                  <a:srgbClr val="FF0000"/>
                </a:solidFill>
              </a:rPr>
              <a:t>polylog</a:t>
            </a:r>
            <a:r>
              <a:rPr lang="en-US" dirty="0">
                <a:solidFill>
                  <a:srgbClr val="FF0000"/>
                </a:solidFill>
              </a:rPr>
              <a:t>(k) </a:t>
            </a:r>
            <a:endParaRPr lang="en-US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 smtClean="0"/>
              <a:t>Examples show that </a:t>
            </a:r>
            <a:r>
              <a:rPr lang="en-US" dirty="0" smtClean="0">
                <a:solidFill>
                  <a:srgbClr val="FF0000"/>
                </a:solidFill>
              </a:rPr>
              <a:t>h r </a:t>
            </a:r>
            <a:r>
              <a:rPr lang="en-US" dirty="0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·</a:t>
            </a:r>
            <a:r>
              <a:rPr lang="en-US" dirty="0" smtClean="0">
                <a:solidFill>
                  <a:srgbClr val="FF0000"/>
                </a:solidFill>
              </a:rPr>
              <a:t> c k/log</a:t>
            </a:r>
            <a:r>
              <a:rPr lang="en-US" dirty="0">
                <a:solidFill>
                  <a:srgbClr val="FF0000"/>
                </a:solidFill>
              </a:rPr>
              <a:t>(k) 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is necessary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11325748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Decomposing Expanders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Theorem: </a:t>
            </a:r>
            <a:r>
              <a:rPr lang="en-US" dirty="0" smtClean="0"/>
              <a:t>Let </a:t>
            </a:r>
            <a:r>
              <a:rPr lang="en-US" dirty="0" err="1">
                <a:solidFill>
                  <a:srgbClr val="FF0000"/>
                </a:solidFill>
              </a:rPr>
              <a:t>tw</a:t>
            </a:r>
            <a:r>
              <a:rPr lang="en-US" dirty="0">
                <a:solidFill>
                  <a:srgbClr val="FF0000"/>
                </a:solidFill>
              </a:rPr>
              <a:t>(G) = k</a:t>
            </a:r>
            <a:r>
              <a:rPr lang="en-US" dirty="0"/>
              <a:t>. Then </a:t>
            </a:r>
            <a:r>
              <a:rPr lang="en-US" dirty="0">
                <a:solidFill>
                  <a:srgbClr val="FF0000"/>
                </a:solidFill>
              </a:rPr>
              <a:t>G</a:t>
            </a:r>
            <a:r>
              <a:rPr lang="en-US" dirty="0"/>
              <a:t> can be partitioned into node disjoint graphs </a:t>
            </a:r>
            <a:r>
              <a:rPr lang="en-US" dirty="0">
                <a:solidFill>
                  <a:srgbClr val="FF0000"/>
                </a:solidFill>
              </a:rPr>
              <a:t>G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  <a:r>
              <a:rPr lang="en-US" dirty="0">
                <a:solidFill>
                  <a:srgbClr val="FF0000"/>
                </a:solidFill>
              </a:rPr>
              <a:t>,G</a:t>
            </a:r>
            <a:r>
              <a:rPr lang="en-US" baseline="-25000" dirty="0">
                <a:solidFill>
                  <a:srgbClr val="FF0000"/>
                </a:solidFill>
              </a:rPr>
              <a:t>2</a:t>
            </a:r>
            <a:r>
              <a:rPr lang="en-US" dirty="0">
                <a:solidFill>
                  <a:srgbClr val="FF0000"/>
                </a:solidFill>
              </a:rPr>
              <a:t>,...,</a:t>
            </a:r>
            <a:r>
              <a:rPr lang="en-US" dirty="0" err="1">
                <a:solidFill>
                  <a:srgbClr val="FF0000"/>
                </a:solidFill>
              </a:rPr>
              <a:t>G</a:t>
            </a:r>
            <a:r>
              <a:rPr lang="en-US" baseline="-25000" dirty="0" err="1">
                <a:solidFill>
                  <a:srgbClr val="FF0000"/>
                </a:solidFill>
              </a:rPr>
              <a:t>h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such that </a:t>
            </a:r>
            <a:r>
              <a:rPr lang="en-US" dirty="0" smtClean="0"/>
              <a:t>          </a:t>
            </a:r>
            <a:r>
              <a:rPr lang="en-US" dirty="0" err="1" smtClean="0">
                <a:solidFill>
                  <a:srgbClr val="FF0000"/>
                </a:solidFill>
              </a:rPr>
              <a:t>tw</a:t>
            </a:r>
            <a:r>
              <a:rPr lang="en-US" dirty="0">
                <a:solidFill>
                  <a:srgbClr val="FF0000"/>
                </a:solidFill>
              </a:rPr>
              <a:t>(</a:t>
            </a:r>
            <a:r>
              <a:rPr lang="en-US" dirty="0" err="1">
                <a:solidFill>
                  <a:srgbClr val="FF0000"/>
                </a:solidFill>
              </a:rPr>
              <a:t>G</a:t>
            </a:r>
            <a:r>
              <a:rPr lang="en-US" baseline="-25000" dirty="0" err="1">
                <a:solidFill>
                  <a:srgbClr val="FF0000"/>
                </a:solidFill>
              </a:rPr>
              <a:t>i</a:t>
            </a:r>
            <a:r>
              <a:rPr lang="en-US" dirty="0">
                <a:solidFill>
                  <a:srgbClr val="FF0000"/>
                </a:solidFill>
              </a:rPr>
              <a:t>) </a:t>
            </a:r>
            <a:r>
              <a:rPr lang="en-US" dirty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¸</a:t>
            </a:r>
            <a:r>
              <a:rPr lang="en-US" dirty="0">
                <a:solidFill>
                  <a:srgbClr val="FF0000"/>
                </a:solidFill>
              </a:rPr>
              <a:t> r </a:t>
            </a:r>
            <a:r>
              <a:rPr lang="en-US" dirty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8</a:t>
            </a:r>
            <a:r>
              <a:rPr lang="en-US" dirty="0"/>
              <a:t> </a:t>
            </a:r>
            <a:r>
              <a:rPr lang="en-US" dirty="0" err="1">
                <a:solidFill>
                  <a:srgbClr val="FF0000"/>
                </a:solidFill>
              </a:rPr>
              <a:t>i</a:t>
            </a:r>
            <a:r>
              <a:rPr lang="en-US" dirty="0"/>
              <a:t> </a:t>
            </a:r>
            <a:r>
              <a:rPr lang="en-US" dirty="0" smtClean="0"/>
              <a:t>if </a:t>
            </a:r>
            <a:r>
              <a:rPr lang="en-US" dirty="0" smtClean="0">
                <a:solidFill>
                  <a:srgbClr val="FF0000"/>
                </a:solidFill>
              </a:rPr>
              <a:t>h </a:t>
            </a:r>
            <a:r>
              <a:rPr lang="en-US" dirty="0">
                <a:solidFill>
                  <a:srgbClr val="FF0000"/>
                </a:solidFill>
              </a:rPr>
              <a:t>r</a:t>
            </a:r>
            <a:r>
              <a:rPr lang="en-US" baseline="30000" dirty="0">
                <a:solidFill>
                  <a:srgbClr val="FF0000"/>
                </a:solidFill>
              </a:rPr>
              <a:t>2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·</a:t>
            </a:r>
            <a:r>
              <a:rPr lang="en-US" dirty="0">
                <a:solidFill>
                  <a:srgbClr val="FF0000"/>
                </a:solidFill>
              </a:rPr>
              <a:t> k/</a:t>
            </a:r>
            <a:r>
              <a:rPr lang="en-US" dirty="0" err="1">
                <a:solidFill>
                  <a:srgbClr val="FF0000"/>
                </a:solidFill>
              </a:rPr>
              <a:t>polylog</a:t>
            </a:r>
            <a:r>
              <a:rPr lang="en-US" dirty="0">
                <a:solidFill>
                  <a:srgbClr val="FF0000"/>
                </a:solidFill>
              </a:rPr>
              <a:t>(k</a:t>
            </a:r>
            <a:r>
              <a:rPr lang="en-US" dirty="0" smtClean="0">
                <a:solidFill>
                  <a:srgbClr val="FF0000"/>
                </a:solidFill>
              </a:rPr>
              <a:t>).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Suppose </a:t>
            </a:r>
            <a:r>
              <a:rPr lang="en-US" dirty="0" smtClean="0">
                <a:solidFill>
                  <a:srgbClr val="FF0000"/>
                </a:solidFill>
              </a:rPr>
              <a:t>G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 is an expander and </a:t>
            </a:r>
            <a:r>
              <a:rPr lang="en-US" dirty="0" err="1" smtClean="0">
                <a:solidFill>
                  <a:srgbClr val="FF0000"/>
                </a:solidFill>
              </a:rPr>
              <a:t>tw</a:t>
            </a:r>
            <a:r>
              <a:rPr lang="en-US" dirty="0" smtClean="0">
                <a:solidFill>
                  <a:srgbClr val="FF0000"/>
                </a:solidFill>
              </a:rPr>
              <a:t>(G) = </a:t>
            </a:r>
            <a:r>
              <a:rPr lang="en-US" dirty="0" smtClean="0">
                <a:solidFill>
                  <a:srgbClr val="FF0000"/>
                </a:solidFill>
                <a:latin typeface="cmmi10"/>
                <a:ea typeface="cmmi10"/>
                <a:cs typeface="cmmi10"/>
              </a:rPr>
              <a:t>£</a:t>
            </a:r>
            <a:r>
              <a:rPr lang="en-US" dirty="0" smtClean="0">
                <a:solidFill>
                  <a:srgbClr val="FF0000"/>
                </a:solidFill>
              </a:rPr>
              <a:t>(n)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How do we decompose </a:t>
            </a:r>
            <a:r>
              <a:rPr lang="en-US" dirty="0" smtClean="0">
                <a:solidFill>
                  <a:srgbClr val="FF0000"/>
                </a:solidFill>
              </a:rPr>
              <a:t>G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?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68629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Decomposing Expanders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 smtClean="0"/>
              <a:t>Theorem: </a:t>
            </a:r>
            <a:r>
              <a:rPr lang="en-US" dirty="0" smtClean="0"/>
              <a:t>Let </a:t>
            </a:r>
            <a:r>
              <a:rPr lang="en-US" dirty="0" err="1">
                <a:solidFill>
                  <a:srgbClr val="FF0000"/>
                </a:solidFill>
              </a:rPr>
              <a:t>tw</a:t>
            </a:r>
            <a:r>
              <a:rPr lang="en-US" dirty="0">
                <a:solidFill>
                  <a:srgbClr val="FF0000"/>
                </a:solidFill>
              </a:rPr>
              <a:t>(G) = k</a:t>
            </a:r>
            <a:r>
              <a:rPr lang="en-US" dirty="0"/>
              <a:t>. Then </a:t>
            </a:r>
            <a:r>
              <a:rPr lang="en-US" dirty="0">
                <a:solidFill>
                  <a:srgbClr val="FF0000"/>
                </a:solidFill>
              </a:rPr>
              <a:t>G</a:t>
            </a:r>
            <a:r>
              <a:rPr lang="en-US" dirty="0"/>
              <a:t> can be partitioned into node disjoint graphs </a:t>
            </a:r>
            <a:r>
              <a:rPr lang="en-US" dirty="0">
                <a:solidFill>
                  <a:srgbClr val="FF0000"/>
                </a:solidFill>
              </a:rPr>
              <a:t>G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  <a:r>
              <a:rPr lang="en-US" dirty="0">
                <a:solidFill>
                  <a:srgbClr val="FF0000"/>
                </a:solidFill>
              </a:rPr>
              <a:t>,G</a:t>
            </a:r>
            <a:r>
              <a:rPr lang="en-US" baseline="-25000" dirty="0">
                <a:solidFill>
                  <a:srgbClr val="FF0000"/>
                </a:solidFill>
              </a:rPr>
              <a:t>2</a:t>
            </a:r>
            <a:r>
              <a:rPr lang="en-US" dirty="0">
                <a:solidFill>
                  <a:srgbClr val="FF0000"/>
                </a:solidFill>
              </a:rPr>
              <a:t>,...,</a:t>
            </a:r>
            <a:r>
              <a:rPr lang="en-US" dirty="0" err="1">
                <a:solidFill>
                  <a:srgbClr val="FF0000"/>
                </a:solidFill>
              </a:rPr>
              <a:t>G</a:t>
            </a:r>
            <a:r>
              <a:rPr lang="en-US" baseline="-25000" dirty="0" err="1">
                <a:solidFill>
                  <a:srgbClr val="FF0000"/>
                </a:solidFill>
              </a:rPr>
              <a:t>h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such that </a:t>
            </a:r>
            <a:r>
              <a:rPr lang="en-US" dirty="0" smtClean="0"/>
              <a:t>          </a:t>
            </a:r>
            <a:r>
              <a:rPr lang="en-US" dirty="0" err="1" smtClean="0">
                <a:solidFill>
                  <a:srgbClr val="FF0000"/>
                </a:solidFill>
              </a:rPr>
              <a:t>tw</a:t>
            </a:r>
            <a:r>
              <a:rPr lang="en-US" dirty="0">
                <a:solidFill>
                  <a:srgbClr val="FF0000"/>
                </a:solidFill>
              </a:rPr>
              <a:t>(</a:t>
            </a:r>
            <a:r>
              <a:rPr lang="en-US" dirty="0" err="1">
                <a:solidFill>
                  <a:srgbClr val="FF0000"/>
                </a:solidFill>
              </a:rPr>
              <a:t>G</a:t>
            </a:r>
            <a:r>
              <a:rPr lang="en-US" baseline="-25000" dirty="0" err="1">
                <a:solidFill>
                  <a:srgbClr val="FF0000"/>
                </a:solidFill>
              </a:rPr>
              <a:t>i</a:t>
            </a:r>
            <a:r>
              <a:rPr lang="en-US" dirty="0">
                <a:solidFill>
                  <a:srgbClr val="FF0000"/>
                </a:solidFill>
              </a:rPr>
              <a:t>) </a:t>
            </a:r>
            <a:r>
              <a:rPr lang="en-US" dirty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¸</a:t>
            </a:r>
            <a:r>
              <a:rPr lang="en-US" dirty="0">
                <a:solidFill>
                  <a:srgbClr val="FF0000"/>
                </a:solidFill>
              </a:rPr>
              <a:t> r </a:t>
            </a:r>
            <a:r>
              <a:rPr lang="en-US" dirty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8</a:t>
            </a:r>
            <a:r>
              <a:rPr lang="en-US" dirty="0"/>
              <a:t> </a:t>
            </a:r>
            <a:r>
              <a:rPr lang="en-US" dirty="0" err="1">
                <a:solidFill>
                  <a:srgbClr val="FF0000"/>
                </a:solidFill>
              </a:rPr>
              <a:t>i</a:t>
            </a:r>
            <a:r>
              <a:rPr lang="en-US" dirty="0"/>
              <a:t> </a:t>
            </a:r>
            <a:r>
              <a:rPr lang="en-US" dirty="0" smtClean="0"/>
              <a:t>if  </a:t>
            </a:r>
            <a:r>
              <a:rPr lang="en-US" dirty="0" smtClean="0">
                <a:solidFill>
                  <a:srgbClr val="FF0000"/>
                </a:solidFill>
              </a:rPr>
              <a:t>h </a:t>
            </a:r>
            <a:r>
              <a:rPr lang="en-US" dirty="0">
                <a:solidFill>
                  <a:srgbClr val="FF0000"/>
                </a:solidFill>
              </a:rPr>
              <a:t>r</a:t>
            </a:r>
            <a:r>
              <a:rPr lang="en-US" baseline="30000" dirty="0">
                <a:solidFill>
                  <a:srgbClr val="FF0000"/>
                </a:solidFill>
              </a:rPr>
              <a:t>2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·</a:t>
            </a:r>
            <a:r>
              <a:rPr lang="en-US" dirty="0">
                <a:solidFill>
                  <a:srgbClr val="FF0000"/>
                </a:solidFill>
              </a:rPr>
              <a:t> k/</a:t>
            </a:r>
            <a:r>
              <a:rPr lang="en-US" dirty="0" err="1">
                <a:solidFill>
                  <a:srgbClr val="FF0000"/>
                </a:solidFill>
              </a:rPr>
              <a:t>polylog</a:t>
            </a:r>
            <a:r>
              <a:rPr lang="en-US" dirty="0">
                <a:solidFill>
                  <a:srgbClr val="FF0000"/>
                </a:solidFill>
              </a:rPr>
              <a:t>(k</a:t>
            </a:r>
            <a:r>
              <a:rPr lang="en-US" dirty="0" smtClean="0">
                <a:solidFill>
                  <a:srgbClr val="FF0000"/>
                </a:solidFill>
              </a:rPr>
              <a:t>).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Suppose </a:t>
            </a:r>
            <a:r>
              <a:rPr lang="en-US" dirty="0" smtClean="0">
                <a:solidFill>
                  <a:srgbClr val="FF0000"/>
                </a:solidFill>
              </a:rPr>
              <a:t>G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 is an expander and </a:t>
            </a:r>
            <a:r>
              <a:rPr lang="en-US" dirty="0" err="1" smtClean="0">
                <a:solidFill>
                  <a:srgbClr val="FF0000"/>
                </a:solidFill>
              </a:rPr>
              <a:t>tw</a:t>
            </a:r>
            <a:r>
              <a:rPr lang="en-US" dirty="0" smtClean="0">
                <a:solidFill>
                  <a:srgbClr val="FF0000"/>
                </a:solidFill>
              </a:rPr>
              <a:t>(G) = </a:t>
            </a:r>
            <a:r>
              <a:rPr lang="en-US" dirty="0" smtClean="0">
                <a:solidFill>
                  <a:srgbClr val="FF0000"/>
                </a:solidFill>
                <a:latin typeface="cmmi10"/>
                <a:ea typeface="cmmi10"/>
                <a:cs typeface="cmmi10"/>
              </a:rPr>
              <a:t>£</a:t>
            </a:r>
            <a:r>
              <a:rPr lang="en-US" dirty="0" smtClean="0">
                <a:solidFill>
                  <a:srgbClr val="FF0000"/>
                </a:solidFill>
              </a:rPr>
              <a:t>(n)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How do we decompose </a:t>
            </a:r>
            <a:r>
              <a:rPr lang="en-US" dirty="0" smtClean="0">
                <a:solidFill>
                  <a:srgbClr val="FF0000"/>
                </a:solidFill>
              </a:rPr>
              <a:t>G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?</a:t>
            </a:r>
          </a:p>
          <a:p>
            <a:pPr marL="0" indent="0">
              <a:buNone/>
            </a:pPr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Pick a fixed 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graph </a:t>
            </a:r>
            <a:r>
              <a:rPr lang="en-US" dirty="0" smtClean="0">
                <a:solidFill>
                  <a:srgbClr val="FF0000"/>
                </a:solidFill>
              </a:rPr>
              <a:t>H</a:t>
            </a:r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, a degree </a:t>
            </a:r>
            <a:r>
              <a:rPr lang="en-US" dirty="0">
                <a:solidFill>
                  <a:srgbClr val="FF0000"/>
                </a:solidFill>
              </a:rPr>
              <a:t>3</a:t>
            </a:r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 expander of size 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          </a:t>
            </a:r>
            <a:r>
              <a:rPr lang="en-US" dirty="0" smtClean="0">
                <a:solidFill>
                  <a:srgbClr val="FF0000"/>
                </a:solidFill>
              </a:rPr>
              <a:t>r </a:t>
            </a:r>
            <a:r>
              <a:rPr lang="en-US" dirty="0" err="1" smtClean="0">
                <a:solidFill>
                  <a:srgbClr val="FF0000"/>
                </a:solidFill>
              </a:rPr>
              <a:t>polylog</a:t>
            </a:r>
            <a:r>
              <a:rPr lang="en-US" dirty="0" smtClean="0">
                <a:solidFill>
                  <a:srgbClr val="FF0000"/>
                </a:solidFill>
              </a:rPr>
              <a:t> (n)</a:t>
            </a: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“Embed” </a:t>
            </a:r>
            <a:r>
              <a:rPr lang="en-US" dirty="0">
                <a:solidFill>
                  <a:srgbClr val="FF0000"/>
                </a:solidFill>
              </a:rPr>
              <a:t>h</a:t>
            </a:r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 copies of </a:t>
            </a:r>
            <a:r>
              <a:rPr lang="en-US" dirty="0">
                <a:solidFill>
                  <a:srgbClr val="FF0000"/>
                </a:solidFill>
              </a:rPr>
              <a:t>H</a:t>
            </a:r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 in </a:t>
            </a:r>
            <a:r>
              <a:rPr lang="en-US" dirty="0">
                <a:solidFill>
                  <a:srgbClr val="FF0000"/>
                </a:solidFill>
              </a:rPr>
              <a:t>G</a:t>
            </a:r>
          </a:p>
          <a:p>
            <a:pPr marL="0" indent="0">
              <a:buNone/>
            </a:pP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21742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Decomposing Expanders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G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 is an expander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H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a degree </a:t>
            </a:r>
            <a:r>
              <a:rPr lang="en-US" dirty="0">
                <a:solidFill>
                  <a:srgbClr val="FF0000"/>
                </a:solidFill>
              </a:rPr>
              <a:t>3</a:t>
            </a:r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 expander of size  </a:t>
            </a:r>
            <a:r>
              <a:rPr lang="en-US" dirty="0" smtClean="0">
                <a:solidFill>
                  <a:srgbClr val="FF0000"/>
                </a:solidFill>
              </a:rPr>
              <a:t>r </a:t>
            </a:r>
            <a:r>
              <a:rPr lang="en-US" dirty="0" err="1">
                <a:solidFill>
                  <a:srgbClr val="FF0000"/>
                </a:solidFill>
              </a:rPr>
              <a:t>polylog</a:t>
            </a:r>
            <a:r>
              <a:rPr lang="en-US" dirty="0">
                <a:solidFill>
                  <a:srgbClr val="FF0000"/>
                </a:solidFill>
              </a:rPr>
              <a:t> (n)</a:t>
            </a:r>
          </a:p>
          <a:p>
            <a:pPr marL="0" indent="0">
              <a:buNone/>
            </a:pPr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A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ssume </a:t>
            </a:r>
            <a:r>
              <a:rPr lang="en-US" dirty="0" smtClean="0">
                <a:solidFill>
                  <a:srgbClr val="FF0000"/>
                </a:solidFill>
              </a:rPr>
              <a:t>H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 is a union of </a:t>
            </a:r>
            <a:r>
              <a:rPr lang="en-US" dirty="0" smtClean="0">
                <a:solidFill>
                  <a:srgbClr val="FF0000"/>
                </a:solidFill>
              </a:rPr>
              <a:t>3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</a:rPr>
              <a:t>matchings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Calisto MT"/>
              </a:rPr>
              <a:t>M</a:t>
            </a:r>
            <a:r>
              <a:rPr lang="en-US" baseline="-25000" dirty="0" smtClean="0">
                <a:solidFill>
                  <a:srgbClr val="FF0000"/>
                </a:solidFill>
                <a:latin typeface="Calisto MT"/>
              </a:rPr>
              <a:t>1</a:t>
            </a:r>
            <a:r>
              <a:rPr lang="en-US" dirty="0" smtClean="0">
                <a:solidFill>
                  <a:srgbClr val="FF0000"/>
                </a:solidFill>
              </a:rPr>
              <a:t>, </a:t>
            </a:r>
            <a:r>
              <a:rPr lang="en-US" dirty="0" smtClean="0">
                <a:solidFill>
                  <a:srgbClr val="FF0000"/>
                </a:solidFill>
                <a:latin typeface="Calisto MT"/>
              </a:rPr>
              <a:t>M</a:t>
            </a:r>
            <a:r>
              <a:rPr lang="en-US" baseline="-25000" dirty="0" smtClean="0">
                <a:solidFill>
                  <a:srgbClr val="FF0000"/>
                </a:solidFill>
                <a:latin typeface="Calisto MT"/>
              </a:rPr>
              <a:t>2</a:t>
            </a:r>
            <a:r>
              <a:rPr lang="en-US" dirty="0" smtClean="0">
                <a:solidFill>
                  <a:srgbClr val="FF0000"/>
                </a:solidFill>
              </a:rPr>
              <a:t>, </a:t>
            </a:r>
            <a:r>
              <a:rPr lang="en-US" dirty="0" smtClean="0">
                <a:solidFill>
                  <a:srgbClr val="FF0000"/>
                </a:solidFill>
                <a:latin typeface="Calisto MT"/>
              </a:rPr>
              <a:t>M</a:t>
            </a:r>
            <a:r>
              <a:rPr lang="en-US" baseline="-25000" dirty="0" smtClean="0">
                <a:solidFill>
                  <a:srgbClr val="FF0000"/>
                </a:solidFill>
                <a:latin typeface="Calisto MT"/>
              </a:rPr>
              <a:t>3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“</a:t>
            </a:r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Embed” </a:t>
            </a:r>
            <a:r>
              <a:rPr lang="en-US" dirty="0" smtClean="0">
                <a:solidFill>
                  <a:srgbClr val="FF0000"/>
                </a:solidFill>
              </a:rPr>
              <a:t>1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 copy </a:t>
            </a:r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of </a:t>
            </a:r>
            <a:r>
              <a:rPr lang="en-US" dirty="0">
                <a:solidFill>
                  <a:srgbClr val="FF0000"/>
                </a:solidFill>
              </a:rPr>
              <a:t>H</a:t>
            </a:r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 in </a:t>
            </a:r>
            <a:r>
              <a:rPr lang="en-US" dirty="0">
                <a:solidFill>
                  <a:srgbClr val="FF0000"/>
                </a:solidFill>
              </a:rPr>
              <a:t>G</a:t>
            </a:r>
          </a:p>
          <a:p>
            <a:pPr marL="0" indent="0">
              <a:buNone/>
            </a:pPr>
            <a:endParaRPr lang="en-US" dirty="0">
              <a:solidFill>
                <a:schemeClr val="bg2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71390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Decomposing Expanders</a:t>
            </a:r>
            <a:endParaRPr lang="en-US" dirty="0"/>
          </a:p>
        </p:txBody>
      </p:sp>
      <p:sp useBgFill="1">
        <p:nvSpPr>
          <p:cNvPr id="5" name="Cloud 4"/>
          <p:cNvSpPr/>
          <p:nvPr/>
        </p:nvSpPr>
        <p:spPr>
          <a:xfrm>
            <a:off x="570258" y="1834941"/>
            <a:ext cx="4580018" cy="2383976"/>
          </a:xfrm>
          <a:prstGeom prst="cloud">
            <a:avLst/>
          </a:prstGeom>
          <a:ln>
            <a:solidFill>
              <a:schemeClr val="accent1">
                <a:shade val="95000"/>
                <a:satMod val="10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>
            <a:spLocks noChangeAspect="1"/>
          </p:cNvSpPr>
          <p:nvPr/>
        </p:nvSpPr>
        <p:spPr>
          <a:xfrm>
            <a:off x="1284559" y="2613610"/>
            <a:ext cx="165364" cy="18288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7" name="Oval 6"/>
          <p:cNvSpPr>
            <a:spLocks noChangeAspect="1"/>
          </p:cNvSpPr>
          <p:nvPr/>
        </p:nvSpPr>
        <p:spPr>
          <a:xfrm>
            <a:off x="2211958" y="3498719"/>
            <a:ext cx="165364" cy="18288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8" name="Oval 7"/>
          <p:cNvSpPr>
            <a:spLocks noChangeAspect="1"/>
          </p:cNvSpPr>
          <p:nvPr/>
        </p:nvSpPr>
        <p:spPr>
          <a:xfrm>
            <a:off x="3712972" y="2164641"/>
            <a:ext cx="165364" cy="18288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9" name="Oval 8"/>
          <p:cNvSpPr>
            <a:spLocks noChangeAspect="1"/>
          </p:cNvSpPr>
          <p:nvPr/>
        </p:nvSpPr>
        <p:spPr>
          <a:xfrm>
            <a:off x="3263951" y="3630500"/>
            <a:ext cx="165364" cy="18288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10" name="Oval 9"/>
          <p:cNvSpPr>
            <a:spLocks noChangeAspect="1"/>
          </p:cNvSpPr>
          <p:nvPr/>
        </p:nvSpPr>
        <p:spPr>
          <a:xfrm>
            <a:off x="3951292" y="3147825"/>
            <a:ext cx="165364" cy="18288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11" name="Oval 10"/>
          <p:cNvSpPr>
            <a:spLocks noChangeAspect="1"/>
          </p:cNvSpPr>
          <p:nvPr/>
        </p:nvSpPr>
        <p:spPr>
          <a:xfrm>
            <a:off x="1285926" y="3498718"/>
            <a:ext cx="165364" cy="18288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 flipH="1">
            <a:off x="4476688" y="2337474"/>
            <a:ext cx="41110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G</a:t>
            </a:r>
            <a:endParaRPr lang="en-US" sz="2000" dirty="0"/>
          </a:p>
        </p:txBody>
      </p:sp>
      <p:sp>
        <p:nvSpPr>
          <p:cNvPr id="13" name="Oval 12"/>
          <p:cNvSpPr>
            <a:spLocks noChangeAspect="1"/>
          </p:cNvSpPr>
          <p:nvPr/>
        </p:nvSpPr>
        <p:spPr>
          <a:xfrm>
            <a:off x="3144929" y="2293963"/>
            <a:ext cx="165364" cy="18288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14" name="Oval 13"/>
          <p:cNvSpPr>
            <a:spLocks noChangeAspect="1"/>
          </p:cNvSpPr>
          <p:nvPr/>
        </p:nvSpPr>
        <p:spPr>
          <a:xfrm>
            <a:off x="1743309" y="3056385"/>
            <a:ext cx="165364" cy="18288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15" name="Oval 14"/>
          <p:cNvSpPr>
            <a:spLocks noChangeAspect="1"/>
          </p:cNvSpPr>
          <p:nvPr/>
        </p:nvSpPr>
        <p:spPr>
          <a:xfrm>
            <a:off x="1908673" y="2476843"/>
            <a:ext cx="165364" cy="18288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16" name="Oval 15"/>
          <p:cNvSpPr>
            <a:spLocks noChangeAspect="1"/>
          </p:cNvSpPr>
          <p:nvPr/>
        </p:nvSpPr>
        <p:spPr>
          <a:xfrm>
            <a:off x="2860267" y="3240988"/>
            <a:ext cx="165364" cy="18288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17" name="Oval 16"/>
          <p:cNvSpPr>
            <a:spLocks noChangeAspect="1"/>
          </p:cNvSpPr>
          <p:nvPr/>
        </p:nvSpPr>
        <p:spPr>
          <a:xfrm>
            <a:off x="3785928" y="2714734"/>
            <a:ext cx="165364" cy="18288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18" name="Oval 17"/>
          <p:cNvSpPr>
            <a:spLocks noChangeAspect="1"/>
          </p:cNvSpPr>
          <p:nvPr/>
        </p:nvSpPr>
        <p:spPr>
          <a:xfrm>
            <a:off x="2777585" y="3813380"/>
            <a:ext cx="165364" cy="18288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19" name="Oval 18"/>
          <p:cNvSpPr>
            <a:spLocks noChangeAspect="1"/>
          </p:cNvSpPr>
          <p:nvPr/>
        </p:nvSpPr>
        <p:spPr>
          <a:xfrm>
            <a:off x="2529539" y="2294929"/>
            <a:ext cx="165364" cy="18288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20" name="Oval 19"/>
          <p:cNvSpPr>
            <a:spLocks noChangeAspect="1"/>
          </p:cNvSpPr>
          <p:nvPr/>
        </p:nvSpPr>
        <p:spPr>
          <a:xfrm>
            <a:off x="1119195" y="3064909"/>
            <a:ext cx="165364" cy="18288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21" name="Oval 20"/>
          <p:cNvSpPr>
            <a:spLocks noChangeAspect="1"/>
          </p:cNvSpPr>
          <p:nvPr/>
        </p:nvSpPr>
        <p:spPr>
          <a:xfrm>
            <a:off x="2764621" y="2851458"/>
            <a:ext cx="165364" cy="18288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22" name="Oval 21"/>
          <p:cNvSpPr>
            <a:spLocks noChangeAspect="1"/>
          </p:cNvSpPr>
          <p:nvPr/>
        </p:nvSpPr>
        <p:spPr>
          <a:xfrm>
            <a:off x="2294640" y="2907027"/>
            <a:ext cx="165364" cy="18288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23" name="Oval 22"/>
          <p:cNvSpPr>
            <a:spLocks noChangeAspect="1"/>
          </p:cNvSpPr>
          <p:nvPr/>
        </p:nvSpPr>
        <p:spPr>
          <a:xfrm>
            <a:off x="4570265" y="2942898"/>
            <a:ext cx="165364" cy="18288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24" name="Oval 23"/>
          <p:cNvSpPr>
            <a:spLocks noChangeAspect="1"/>
          </p:cNvSpPr>
          <p:nvPr/>
        </p:nvSpPr>
        <p:spPr>
          <a:xfrm>
            <a:off x="4212962" y="2202523"/>
            <a:ext cx="165364" cy="18288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25" name="Oval 24"/>
          <p:cNvSpPr>
            <a:spLocks noChangeAspect="1"/>
          </p:cNvSpPr>
          <p:nvPr/>
        </p:nvSpPr>
        <p:spPr>
          <a:xfrm>
            <a:off x="3429315" y="2942898"/>
            <a:ext cx="165364" cy="18288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26" name="Oval 25"/>
          <p:cNvSpPr>
            <a:spLocks noChangeAspect="1"/>
          </p:cNvSpPr>
          <p:nvPr/>
        </p:nvSpPr>
        <p:spPr>
          <a:xfrm>
            <a:off x="3931569" y="3630500"/>
            <a:ext cx="165364" cy="18288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27" name="Oval 26"/>
          <p:cNvSpPr>
            <a:spLocks noChangeAspect="1"/>
          </p:cNvSpPr>
          <p:nvPr/>
        </p:nvSpPr>
        <p:spPr>
          <a:xfrm>
            <a:off x="1743309" y="3813380"/>
            <a:ext cx="165364" cy="18288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28" name="Oval 27"/>
          <p:cNvSpPr>
            <a:spLocks noChangeAspect="1"/>
          </p:cNvSpPr>
          <p:nvPr/>
        </p:nvSpPr>
        <p:spPr>
          <a:xfrm>
            <a:off x="6416652" y="2177178"/>
            <a:ext cx="165364" cy="18288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29" name="Oval 28"/>
          <p:cNvSpPr>
            <a:spLocks noChangeAspect="1"/>
          </p:cNvSpPr>
          <p:nvPr/>
        </p:nvSpPr>
        <p:spPr>
          <a:xfrm>
            <a:off x="7535554" y="2177178"/>
            <a:ext cx="165364" cy="182880"/>
          </a:xfrm>
          <a:prstGeom prst="ellipse">
            <a:avLst/>
          </a:prstGeom>
          <a:solidFill>
            <a:srgbClr val="008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30" name="Oval 29"/>
          <p:cNvSpPr>
            <a:spLocks noChangeAspect="1"/>
          </p:cNvSpPr>
          <p:nvPr/>
        </p:nvSpPr>
        <p:spPr>
          <a:xfrm>
            <a:off x="6416652" y="3032760"/>
            <a:ext cx="165364" cy="182880"/>
          </a:xfrm>
          <a:prstGeom prst="ellipse">
            <a:avLst/>
          </a:prstGeom>
          <a:solidFill>
            <a:srgbClr val="33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31" name="Oval 30"/>
          <p:cNvSpPr>
            <a:spLocks noChangeAspect="1"/>
          </p:cNvSpPr>
          <p:nvPr/>
        </p:nvSpPr>
        <p:spPr>
          <a:xfrm>
            <a:off x="7522590" y="3054833"/>
            <a:ext cx="165364" cy="182880"/>
          </a:xfrm>
          <a:prstGeom prst="ellipse">
            <a:avLst/>
          </a:prstGeom>
          <a:solidFill>
            <a:srgbClr val="66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cxnSp>
        <p:nvCxnSpPr>
          <p:cNvPr id="33" name="Straight Connector 32"/>
          <p:cNvCxnSpPr>
            <a:stCxn id="28" idx="6"/>
            <a:endCxn id="29" idx="2"/>
          </p:cNvCxnSpPr>
          <p:nvPr/>
        </p:nvCxnSpPr>
        <p:spPr>
          <a:xfrm>
            <a:off x="6582016" y="2268618"/>
            <a:ext cx="95353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stCxn id="28" idx="5"/>
          </p:cNvCxnSpPr>
          <p:nvPr/>
        </p:nvCxnSpPr>
        <p:spPr>
          <a:xfrm>
            <a:off x="6557799" y="2333276"/>
            <a:ext cx="964791" cy="75663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H="1">
            <a:off x="7567573" y="2333276"/>
            <a:ext cx="12964" cy="74833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stCxn id="30" idx="6"/>
            <a:endCxn id="31" idx="2"/>
          </p:cNvCxnSpPr>
          <p:nvPr/>
        </p:nvCxnSpPr>
        <p:spPr>
          <a:xfrm>
            <a:off x="6582016" y="3124200"/>
            <a:ext cx="940574" cy="2207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6500972" y="2333276"/>
            <a:ext cx="0" cy="72626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>
            <a:stCxn id="30" idx="7"/>
            <a:endCxn id="29" idx="3"/>
          </p:cNvCxnSpPr>
          <p:nvPr/>
        </p:nvCxnSpPr>
        <p:spPr>
          <a:xfrm flipV="1">
            <a:off x="6557799" y="2333276"/>
            <a:ext cx="1001972" cy="72626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" name="Rectangle 49"/>
          <p:cNvSpPr/>
          <p:nvPr/>
        </p:nvSpPr>
        <p:spPr>
          <a:xfrm flipH="1">
            <a:off x="7834372" y="2133221"/>
            <a:ext cx="41110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H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5511565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" name="Cloud 4"/>
          <p:cNvSpPr/>
          <p:nvPr/>
        </p:nvSpPr>
        <p:spPr>
          <a:xfrm>
            <a:off x="570258" y="1834941"/>
            <a:ext cx="4580018" cy="2383976"/>
          </a:xfrm>
          <a:prstGeom prst="cloud">
            <a:avLst/>
          </a:prstGeom>
          <a:ln>
            <a:solidFill>
              <a:schemeClr val="accent1">
                <a:shade val="95000"/>
                <a:satMod val="10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Decomposing Expanders</a:t>
            </a:r>
            <a:endParaRPr lang="en-US" dirty="0"/>
          </a:p>
        </p:txBody>
      </p:sp>
      <p:sp>
        <p:nvSpPr>
          <p:cNvPr id="6" name="Oval 5"/>
          <p:cNvSpPr>
            <a:spLocks noChangeAspect="1"/>
          </p:cNvSpPr>
          <p:nvPr/>
        </p:nvSpPr>
        <p:spPr>
          <a:xfrm>
            <a:off x="1284559" y="2613610"/>
            <a:ext cx="165364" cy="18288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7" name="Oval 6"/>
          <p:cNvSpPr>
            <a:spLocks noChangeAspect="1"/>
          </p:cNvSpPr>
          <p:nvPr/>
        </p:nvSpPr>
        <p:spPr>
          <a:xfrm>
            <a:off x="2211958" y="3498719"/>
            <a:ext cx="165364" cy="182880"/>
          </a:xfrm>
          <a:prstGeom prst="ellipse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8" name="Oval 7"/>
          <p:cNvSpPr>
            <a:spLocks noChangeAspect="1"/>
          </p:cNvSpPr>
          <p:nvPr/>
        </p:nvSpPr>
        <p:spPr>
          <a:xfrm>
            <a:off x="3712972" y="2164641"/>
            <a:ext cx="165364" cy="18288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9" name="Oval 8"/>
          <p:cNvSpPr>
            <a:spLocks noChangeAspect="1"/>
          </p:cNvSpPr>
          <p:nvPr/>
        </p:nvSpPr>
        <p:spPr>
          <a:xfrm>
            <a:off x="3263951" y="3630500"/>
            <a:ext cx="165364" cy="18288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10" name="Oval 9"/>
          <p:cNvSpPr>
            <a:spLocks noChangeAspect="1"/>
          </p:cNvSpPr>
          <p:nvPr/>
        </p:nvSpPr>
        <p:spPr>
          <a:xfrm>
            <a:off x="3951292" y="3147825"/>
            <a:ext cx="165364" cy="18288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11" name="Oval 10"/>
          <p:cNvSpPr>
            <a:spLocks noChangeAspect="1"/>
          </p:cNvSpPr>
          <p:nvPr/>
        </p:nvSpPr>
        <p:spPr>
          <a:xfrm>
            <a:off x="1285926" y="3498718"/>
            <a:ext cx="165364" cy="18288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 flipH="1">
            <a:off x="4476688" y="2337474"/>
            <a:ext cx="41110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G</a:t>
            </a:r>
            <a:endParaRPr lang="en-US" sz="2000" dirty="0"/>
          </a:p>
        </p:txBody>
      </p:sp>
      <p:sp>
        <p:nvSpPr>
          <p:cNvPr id="13" name="Oval 12"/>
          <p:cNvSpPr>
            <a:spLocks noChangeAspect="1"/>
          </p:cNvSpPr>
          <p:nvPr/>
        </p:nvSpPr>
        <p:spPr>
          <a:xfrm>
            <a:off x="3144929" y="2293963"/>
            <a:ext cx="165364" cy="18288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14" name="Oval 13"/>
          <p:cNvSpPr>
            <a:spLocks noChangeAspect="1"/>
          </p:cNvSpPr>
          <p:nvPr/>
        </p:nvSpPr>
        <p:spPr>
          <a:xfrm>
            <a:off x="1743309" y="3056385"/>
            <a:ext cx="165364" cy="18288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15" name="Oval 14"/>
          <p:cNvSpPr>
            <a:spLocks noChangeAspect="1"/>
          </p:cNvSpPr>
          <p:nvPr/>
        </p:nvSpPr>
        <p:spPr>
          <a:xfrm>
            <a:off x="1908673" y="2476843"/>
            <a:ext cx="165364" cy="18288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16" name="Oval 15"/>
          <p:cNvSpPr>
            <a:spLocks noChangeAspect="1"/>
          </p:cNvSpPr>
          <p:nvPr/>
        </p:nvSpPr>
        <p:spPr>
          <a:xfrm>
            <a:off x="2860267" y="3240988"/>
            <a:ext cx="165364" cy="18288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17" name="Oval 16"/>
          <p:cNvSpPr>
            <a:spLocks noChangeAspect="1"/>
          </p:cNvSpPr>
          <p:nvPr/>
        </p:nvSpPr>
        <p:spPr>
          <a:xfrm>
            <a:off x="3785928" y="2714734"/>
            <a:ext cx="165364" cy="18288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18" name="Oval 17"/>
          <p:cNvSpPr>
            <a:spLocks noChangeAspect="1"/>
          </p:cNvSpPr>
          <p:nvPr/>
        </p:nvSpPr>
        <p:spPr>
          <a:xfrm>
            <a:off x="2777585" y="3813380"/>
            <a:ext cx="165364" cy="18288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19" name="Oval 18"/>
          <p:cNvSpPr>
            <a:spLocks noChangeAspect="1"/>
          </p:cNvSpPr>
          <p:nvPr/>
        </p:nvSpPr>
        <p:spPr>
          <a:xfrm>
            <a:off x="2529539" y="2294929"/>
            <a:ext cx="165364" cy="18288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20" name="Oval 19"/>
          <p:cNvSpPr>
            <a:spLocks noChangeAspect="1"/>
          </p:cNvSpPr>
          <p:nvPr/>
        </p:nvSpPr>
        <p:spPr>
          <a:xfrm>
            <a:off x="1119195" y="3064909"/>
            <a:ext cx="165364" cy="18288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21" name="Oval 20"/>
          <p:cNvSpPr>
            <a:spLocks noChangeAspect="1"/>
          </p:cNvSpPr>
          <p:nvPr/>
        </p:nvSpPr>
        <p:spPr>
          <a:xfrm>
            <a:off x="2764621" y="2851458"/>
            <a:ext cx="165364" cy="18288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22" name="Oval 21"/>
          <p:cNvSpPr>
            <a:spLocks noChangeAspect="1"/>
          </p:cNvSpPr>
          <p:nvPr/>
        </p:nvSpPr>
        <p:spPr>
          <a:xfrm>
            <a:off x="2294640" y="2907027"/>
            <a:ext cx="165364" cy="18288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23" name="Oval 22"/>
          <p:cNvSpPr>
            <a:spLocks noChangeAspect="1"/>
          </p:cNvSpPr>
          <p:nvPr/>
        </p:nvSpPr>
        <p:spPr>
          <a:xfrm>
            <a:off x="4570265" y="2942898"/>
            <a:ext cx="165364" cy="18288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24" name="Oval 23"/>
          <p:cNvSpPr>
            <a:spLocks noChangeAspect="1"/>
          </p:cNvSpPr>
          <p:nvPr/>
        </p:nvSpPr>
        <p:spPr>
          <a:xfrm>
            <a:off x="4212962" y="2202523"/>
            <a:ext cx="165364" cy="182880"/>
          </a:xfrm>
          <a:prstGeom prst="ellipse">
            <a:avLst/>
          </a:prstGeom>
          <a:solidFill>
            <a:srgbClr val="008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25" name="Oval 24"/>
          <p:cNvSpPr>
            <a:spLocks noChangeAspect="1"/>
          </p:cNvSpPr>
          <p:nvPr/>
        </p:nvSpPr>
        <p:spPr>
          <a:xfrm>
            <a:off x="3429315" y="2942898"/>
            <a:ext cx="165364" cy="18288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26" name="Oval 25"/>
          <p:cNvSpPr>
            <a:spLocks noChangeAspect="1"/>
          </p:cNvSpPr>
          <p:nvPr/>
        </p:nvSpPr>
        <p:spPr>
          <a:xfrm>
            <a:off x="3931569" y="3630500"/>
            <a:ext cx="165364" cy="182880"/>
          </a:xfrm>
          <a:prstGeom prst="ellipse">
            <a:avLst/>
          </a:prstGeom>
          <a:solidFill>
            <a:srgbClr val="66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27" name="Oval 26"/>
          <p:cNvSpPr>
            <a:spLocks noChangeAspect="1"/>
          </p:cNvSpPr>
          <p:nvPr/>
        </p:nvSpPr>
        <p:spPr>
          <a:xfrm>
            <a:off x="1743309" y="3813380"/>
            <a:ext cx="165364" cy="18288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50" name="Rectangle 49"/>
          <p:cNvSpPr/>
          <p:nvPr/>
        </p:nvSpPr>
        <p:spPr>
          <a:xfrm flipH="1">
            <a:off x="7834372" y="2133221"/>
            <a:ext cx="41110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H</a:t>
            </a:r>
            <a:endParaRPr lang="en-US" sz="2000" dirty="0"/>
          </a:p>
        </p:txBody>
      </p:sp>
      <p:sp>
        <p:nvSpPr>
          <p:cNvPr id="38" name="Oval 37"/>
          <p:cNvSpPr>
            <a:spLocks noChangeAspect="1"/>
          </p:cNvSpPr>
          <p:nvPr/>
        </p:nvSpPr>
        <p:spPr>
          <a:xfrm>
            <a:off x="6416652" y="2177178"/>
            <a:ext cx="165364" cy="18288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39" name="Oval 38"/>
          <p:cNvSpPr>
            <a:spLocks noChangeAspect="1"/>
          </p:cNvSpPr>
          <p:nvPr/>
        </p:nvSpPr>
        <p:spPr>
          <a:xfrm>
            <a:off x="7535554" y="2177178"/>
            <a:ext cx="165364" cy="182880"/>
          </a:xfrm>
          <a:prstGeom prst="ellipse">
            <a:avLst/>
          </a:prstGeom>
          <a:solidFill>
            <a:srgbClr val="008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41" name="Oval 40"/>
          <p:cNvSpPr>
            <a:spLocks noChangeAspect="1"/>
          </p:cNvSpPr>
          <p:nvPr/>
        </p:nvSpPr>
        <p:spPr>
          <a:xfrm>
            <a:off x="6416652" y="3032760"/>
            <a:ext cx="165364" cy="182880"/>
          </a:xfrm>
          <a:prstGeom prst="ellipse">
            <a:avLst/>
          </a:prstGeom>
          <a:solidFill>
            <a:srgbClr val="33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43" name="Oval 42"/>
          <p:cNvSpPr>
            <a:spLocks noChangeAspect="1"/>
          </p:cNvSpPr>
          <p:nvPr/>
        </p:nvSpPr>
        <p:spPr>
          <a:xfrm>
            <a:off x="7522590" y="3054833"/>
            <a:ext cx="165364" cy="182880"/>
          </a:xfrm>
          <a:prstGeom prst="ellipse">
            <a:avLst/>
          </a:prstGeom>
          <a:solidFill>
            <a:srgbClr val="66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cxnSp>
        <p:nvCxnSpPr>
          <p:cNvPr id="44" name="Straight Connector 43"/>
          <p:cNvCxnSpPr>
            <a:stCxn id="38" idx="6"/>
            <a:endCxn id="39" idx="2"/>
          </p:cNvCxnSpPr>
          <p:nvPr/>
        </p:nvCxnSpPr>
        <p:spPr>
          <a:xfrm>
            <a:off x="6582016" y="2268618"/>
            <a:ext cx="95353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>
            <a:stCxn id="38" idx="5"/>
          </p:cNvCxnSpPr>
          <p:nvPr/>
        </p:nvCxnSpPr>
        <p:spPr>
          <a:xfrm>
            <a:off x="6557799" y="2333276"/>
            <a:ext cx="964791" cy="75663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flipH="1">
            <a:off x="7567573" y="2333276"/>
            <a:ext cx="12964" cy="74833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>
            <a:stCxn id="41" idx="6"/>
            <a:endCxn id="43" idx="2"/>
          </p:cNvCxnSpPr>
          <p:nvPr/>
        </p:nvCxnSpPr>
        <p:spPr>
          <a:xfrm>
            <a:off x="6582016" y="3124200"/>
            <a:ext cx="940574" cy="2207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6500972" y="2333276"/>
            <a:ext cx="0" cy="72626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>
            <a:stCxn id="41" idx="7"/>
            <a:endCxn id="39" idx="3"/>
          </p:cNvCxnSpPr>
          <p:nvPr/>
        </p:nvCxnSpPr>
        <p:spPr>
          <a:xfrm flipV="1">
            <a:off x="6557799" y="2333276"/>
            <a:ext cx="1001972" cy="72626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Freeform 31"/>
          <p:cNvSpPr/>
          <p:nvPr/>
        </p:nvSpPr>
        <p:spPr>
          <a:xfrm>
            <a:off x="2328526" y="3295771"/>
            <a:ext cx="1602751" cy="423418"/>
          </a:xfrm>
          <a:custGeom>
            <a:avLst/>
            <a:gdLst>
              <a:gd name="connsiteX0" fmla="*/ 0 w 1602751"/>
              <a:gd name="connsiteY0" fmla="*/ 377955 h 423418"/>
              <a:gd name="connsiteX1" fmla="*/ 90722 w 1602751"/>
              <a:gd name="connsiteY1" fmla="*/ 362837 h 423418"/>
              <a:gd name="connsiteX2" fmla="*/ 136083 w 1602751"/>
              <a:gd name="connsiteY2" fmla="*/ 332600 h 423418"/>
              <a:gd name="connsiteX3" fmla="*/ 181443 w 1602751"/>
              <a:gd name="connsiteY3" fmla="*/ 317482 h 423418"/>
              <a:gd name="connsiteX4" fmla="*/ 211684 w 1602751"/>
              <a:gd name="connsiteY4" fmla="*/ 272128 h 423418"/>
              <a:gd name="connsiteX5" fmla="*/ 257045 w 1602751"/>
              <a:gd name="connsiteY5" fmla="*/ 241891 h 423418"/>
              <a:gd name="connsiteX6" fmla="*/ 302406 w 1602751"/>
              <a:gd name="connsiteY6" fmla="*/ 196537 h 423418"/>
              <a:gd name="connsiteX7" fmla="*/ 362887 w 1602751"/>
              <a:gd name="connsiteY7" fmla="*/ 105827 h 423418"/>
              <a:gd name="connsiteX8" fmla="*/ 393128 w 1602751"/>
              <a:gd name="connsiteY8" fmla="*/ 60473 h 423418"/>
              <a:gd name="connsiteX9" fmla="*/ 483849 w 1602751"/>
              <a:gd name="connsiteY9" fmla="*/ 0 h 423418"/>
              <a:gd name="connsiteX10" fmla="*/ 604812 w 1602751"/>
              <a:gd name="connsiteY10" fmla="*/ 30236 h 423418"/>
              <a:gd name="connsiteX11" fmla="*/ 756015 w 1602751"/>
              <a:gd name="connsiteY11" fmla="*/ 136064 h 423418"/>
              <a:gd name="connsiteX12" fmla="*/ 816496 w 1602751"/>
              <a:gd name="connsiteY12" fmla="*/ 181418 h 423418"/>
              <a:gd name="connsiteX13" fmla="*/ 922338 w 1602751"/>
              <a:gd name="connsiteY13" fmla="*/ 196537 h 423418"/>
              <a:gd name="connsiteX14" fmla="*/ 952579 w 1602751"/>
              <a:gd name="connsiteY14" fmla="*/ 302364 h 423418"/>
              <a:gd name="connsiteX15" fmla="*/ 967699 w 1602751"/>
              <a:gd name="connsiteY15" fmla="*/ 347719 h 423418"/>
              <a:gd name="connsiteX16" fmla="*/ 1058421 w 1602751"/>
              <a:gd name="connsiteY16" fmla="*/ 377955 h 423418"/>
              <a:gd name="connsiteX17" fmla="*/ 1557390 w 1602751"/>
              <a:gd name="connsiteY17" fmla="*/ 393073 h 423418"/>
              <a:gd name="connsiteX18" fmla="*/ 1602751 w 1602751"/>
              <a:gd name="connsiteY18" fmla="*/ 423310 h 423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602751" h="423418">
                <a:moveTo>
                  <a:pt x="0" y="377955"/>
                </a:moveTo>
                <a:cubicBezTo>
                  <a:pt x="30241" y="372916"/>
                  <a:pt x="61637" y="372531"/>
                  <a:pt x="90722" y="362837"/>
                </a:cubicBezTo>
                <a:cubicBezTo>
                  <a:pt x="107961" y="357091"/>
                  <a:pt x="119829" y="340726"/>
                  <a:pt x="136083" y="332600"/>
                </a:cubicBezTo>
                <a:cubicBezTo>
                  <a:pt x="150338" y="325473"/>
                  <a:pt x="166323" y="322521"/>
                  <a:pt x="181443" y="317482"/>
                </a:cubicBezTo>
                <a:cubicBezTo>
                  <a:pt x="191523" y="302364"/>
                  <a:pt x="198835" y="284976"/>
                  <a:pt x="211684" y="272128"/>
                </a:cubicBezTo>
                <a:cubicBezTo>
                  <a:pt x="224534" y="259280"/>
                  <a:pt x="243084" y="253523"/>
                  <a:pt x="257045" y="241891"/>
                </a:cubicBezTo>
                <a:cubicBezTo>
                  <a:pt x="273472" y="228204"/>
                  <a:pt x="287286" y="211655"/>
                  <a:pt x="302406" y="196537"/>
                </a:cubicBezTo>
                <a:cubicBezTo>
                  <a:pt x="363354" y="74655"/>
                  <a:pt x="301318" y="182776"/>
                  <a:pt x="362887" y="105827"/>
                </a:cubicBezTo>
                <a:cubicBezTo>
                  <a:pt x="374239" y="91639"/>
                  <a:pt x="379452" y="72437"/>
                  <a:pt x="393128" y="60473"/>
                </a:cubicBezTo>
                <a:cubicBezTo>
                  <a:pt x="420481" y="36543"/>
                  <a:pt x="483849" y="0"/>
                  <a:pt x="483849" y="0"/>
                </a:cubicBezTo>
                <a:cubicBezTo>
                  <a:pt x="524170" y="10079"/>
                  <a:pt x="568725" y="9618"/>
                  <a:pt x="604812" y="30236"/>
                </a:cubicBezTo>
                <a:cubicBezTo>
                  <a:pt x="850794" y="170776"/>
                  <a:pt x="585741" y="93499"/>
                  <a:pt x="756015" y="136064"/>
                </a:cubicBezTo>
                <a:cubicBezTo>
                  <a:pt x="776175" y="151182"/>
                  <a:pt x="792814" y="172807"/>
                  <a:pt x="816496" y="181418"/>
                </a:cubicBezTo>
                <a:cubicBezTo>
                  <a:pt x="849990" y="193596"/>
                  <a:pt x="895700" y="172862"/>
                  <a:pt x="922338" y="196537"/>
                </a:cubicBezTo>
                <a:cubicBezTo>
                  <a:pt x="949760" y="220909"/>
                  <a:pt x="942036" y="267224"/>
                  <a:pt x="952579" y="302364"/>
                </a:cubicBezTo>
                <a:cubicBezTo>
                  <a:pt x="957159" y="317628"/>
                  <a:pt x="954730" y="338457"/>
                  <a:pt x="967699" y="347719"/>
                </a:cubicBezTo>
                <a:cubicBezTo>
                  <a:pt x="993639" y="366245"/>
                  <a:pt x="1026560" y="376990"/>
                  <a:pt x="1058421" y="377955"/>
                </a:cubicBezTo>
                <a:lnTo>
                  <a:pt x="1557390" y="393073"/>
                </a:lnTo>
                <a:cubicBezTo>
                  <a:pt x="1591195" y="426874"/>
                  <a:pt x="1573376" y="423310"/>
                  <a:pt x="1602751" y="423310"/>
                </a:cubicBez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reeform 33"/>
          <p:cNvSpPr/>
          <p:nvPr/>
        </p:nvSpPr>
        <p:spPr>
          <a:xfrm>
            <a:off x="4037119" y="2313087"/>
            <a:ext cx="574572" cy="1300166"/>
          </a:xfrm>
          <a:custGeom>
            <a:avLst/>
            <a:gdLst>
              <a:gd name="connsiteX0" fmla="*/ 0 w 574572"/>
              <a:gd name="connsiteY0" fmla="*/ 1300166 h 1300166"/>
              <a:gd name="connsiteX1" fmla="*/ 15121 w 574572"/>
              <a:gd name="connsiteY1" fmla="*/ 1179221 h 1300166"/>
              <a:gd name="connsiteX2" fmla="*/ 30241 w 574572"/>
              <a:gd name="connsiteY2" fmla="*/ 1118748 h 1300166"/>
              <a:gd name="connsiteX3" fmla="*/ 60482 w 574572"/>
              <a:gd name="connsiteY3" fmla="*/ 771029 h 1300166"/>
              <a:gd name="connsiteX4" fmla="*/ 181444 w 574572"/>
              <a:gd name="connsiteY4" fmla="*/ 725674 h 1300166"/>
              <a:gd name="connsiteX5" fmla="*/ 332647 w 574572"/>
              <a:gd name="connsiteY5" fmla="*/ 680319 h 1300166"/>
              <a:gd name="connsiteX6" fmla="*/ 378008 w 574572"/>
              <a:gd name="connsiteY6" fmla="*/ 665201 h 1300166"/>
              <a:gd name="connsiteX7" fmla="*/ 423369 w 574572"/>
              <a:gd name="connsiteY7" fmla="*/ 634965 h 1300166"/>
              <a:gd name="connsiteX8" fmla="*/ 574572 w 574572"/>
              <a:gd name="connsiteY8" fmla="*/ 604728 h 1300166"/>
              <a:gd name="connsiteX9" fmla="*/ 559451 w 574572"/>
              <a:gd name="connsiteY9" fmla="*/ 468664 h 1300166"/>
              <a:gd name="connsiteX10" fmla="*/ 544331 w 574572"/>
              <a:gd name="connsiteY10" fmla="*/ 423310 h 1300166"/>
              <a:gd name="connsiteX11" fmla="*/ 498970 w 574572"/>
              <a:gd name="connsiteY11" fmla="*/ 393073 h 1300166"/>
              <a:gd name="connsiteX12" fmla="*/ 393128 w 574572"/>
              <a:gd name="connsiteY12" fmla="*/ 257009 h 1300166"/>
              <a:gd name="connsiteX13" fmla="*/ 347767 w 574572"/>
              <a:gd name="connsiteY13" fmla="*/ 120946 h 1300166"/>
              <a:gd name="connsiteX14" fmla="*/ 332647 w 574572"/>
              <a:gd name="connsiteY14" fmla="*/ 75591 h 1300166"/>
              <a:gd name="connsiteX15" fmla="*/ 317527 w 574572"/>
              <a:gd name="connsiteY15" fmla="*/ 30236 h 1300166"/>
              <a:gd name="connsiteX16" fmla="*/ 317527 w 574572"/>
              <a:gd name="connsiteY16" fmla="*/ 0 h 13001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574572" h="1300166">
                <a:moveTo>
                  <a:pt x="0" y="1300166"/>
                </a:moveTo>
                <a:cubicBezTo>
                  <a:pt x="5040" y="1259851"/>
                  <a:pt x="8441" y="1219297"/>
                  <a:pt x="15121" y="1179221"/>
                </a:cubicBezTo>
                <a:cubicBezTo>
                  <a:pt x="18537" y="1158726"/>
                  <a:pt x="27946" y="1139399"/>
                  <a:pt x="30241" y="1118748"/>
                </a:cubicBezTo>
                <a:cubicBezTo>
                  <a:pt x="43091" y="1003116"/>
                  <a:pt x="37662" y="885113"/>
                  <a:pt x="60482" y="771029"/>
                </a:cubicBezTo>
                <a:cubicBezTo>
                  <a:pt x="66998" y="738452"/>
                  <a:pt x="173202" y="727505"/>
                  <a:pt x="181444" y="725674"/>
                </a:cubicBezTo>
                <a:cubicBezTo>
                  <a:pt x="250002" y="710441"/>
                  <a:pt x="257257" y="705446"/>
                  <a:pt x="332647" y="680319"/>
                </a:cubicBezTo>
                <a:cubicBezTo>
                  <a:pt x="347767" y="675280"/>
                  <a:pt x="364746" y="674041"/>
                  <a:pt x="378008" y="665201"/>
                </a:cubicBezTo>
                <a:cubicBezTo>
                  <a:pt x="393128" y="655122"/>
                  <a:pt x="406666" y="642122"/>
                  <a:pt x="423369" y="634965"/>
                </a:cubicBezTo>
                <a:cubicBezTo>
                  <a:pt x="452074" y="622665"/>
                  <a:pt x="554110" y="608138"/>
                  <a:pt x="574572" y="604728"/>
                </a:cubicBezTo>
                <a:cubicBezTo>
                  <a:pt x="569532" y="559373"/>
                  <a:pt x="566954" y="513677"/>
                  <a:pt x="559451" y="468664"/>
                </a:cubicBezTo>
                <a:cubicBezTo>
                  <a:pt x="556831" y="452945"/>
                  <a:pt x="554287" y="435753"/>
                  <a:pt x="544331" y="423310"/>
                </a:cubicBezTo>
                <a:cubicBezTo>
                  <a:pt x="532978" y="409121"/>
                  <a:pt x="514090" y="403152"/>
                  <a:pt x="498970" y="393073"/>
                </a:cubicBezTo>
                <a:cubicBezTo>
                  <a:pt x="426627" y="284574"/>
                  <a:pt x="464188" y="328059"/>
                  <a:pt x="393128" y="257009"/>
                </a:cubicBezTo>
                <a:lnTo>
                  <a:pt x="347767" y="120946"/>
                </a:lnTo>
                <a:lnTo>
                  <a:pt x="332647" y="75591"/>
                </a:lnTo>
                <a:cubicBezTo>
                  <a:pt x="327607" y="60473"/>
                  <a:pt x="317527" y="46172"/>
                  <a:pt x="317527" y="30236"/>
                </a:cubicBezTo>
                <a:lnTo>
                  <a:pt x="317527" y="0"/>
                </a:ln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reeform 35"/>
          <p:cNvSpPr/>
          <p:nvPr/>
        </p:nvSpPr>
        <p:spPr>
          <a:xfrm>
            <a:off x="2056360" y="2220813"/>
            <a:ext cx="2147083" cy="288811"/>
          </a:xfrm>
          <a:custGeom>
            <a:avLst/>
            <a:gdLst>
              <a:gd name="connsiteX0" fmla="*/ 0 w 2147083"/>
              <a:gd name="connsiteY0" fmla="*/ 288811 h 288811"/>
              <a:gd name="connsiteX1" fmla="*/ 181444 w 2147083"/>
              <a:gd name="connsiteY1" fmla="*/ 258574 h 288811"/>
              <a:gd name="connsiteX2" fmla="*/ 226805 w 2147083"/>
              <a:gd name="connsiteY2" fmla="*/ 228338 h 288811"/>
              <a:gd name="connsiteX3" fmla="*/ 257046 w 2147083"/>
              <a:gd name="connsiteY3" fmla="*/ 198101 h 288811"/>
              <a:gd name="connsiteX4" fmla="*/ 287286 w 2147083"/>
              <a:gd name="connsiteY4" fmla="*/ 137628 h 288811"/>
              <a:gd name="connsiteX5" fmla="*/ 393128 w 2147083"/>
              <a:gd name="connsiteY5" fmla="*/ 16683 h 288811"/>
              <a:gd name="connsiteX6" fmla="*/ 453609 w 2147083"/>
              <a:gd name="connsiteY6" fmla="*/ 1565 h 288811"/>
              <a:gd name="connsiteX7" fmla="*/ 589692 w 2147083"/>
              <a:gd name="connsiteY7" fmla="*/ 16683 h 288811"/>
              <a:gd name="connsiteX8" fmla="*/ 635053 w 2147083"/>
              <a:gd name="connsiteY8" fmla="*/ 152747 h 288811"/>
              <a:gd name="connsiteX9" fmla="*/ 725775 w 2147083"/>
              <a:gd name="connsiteY9" fmla="*/ 137628 h 288811"/>
              <a:gd name="connsiteX10" fmla="*/ 771136 w 2147083"/>
              <a:gd name="connsiteY10" fmla="*/ 122510 h 288811"/>
              <a:gd name="connsiteX11" fmla="*/ 861857 w 2147083"/>
              <a:gd name="connsiteY11" fmla="*/ 107392 h 288811"/>
              <a:gd name="connsiteX12" fmla="*/ 1164263 w 2147083"/>
              <a:gd name="connsiteY12" fmla="*/ 122510 h 288811"/>
              <a:gd name="connsiteX13" fmla="*/ 1315466 w 2147083"/>
              <a:gd name="connsiteY13" fmla="*/ 92274 h 288811"/>
              <a:gd name="connsiteX14" fmla="*/ 1481790 w 2147083"/>
              <a:gd name="connsiteY14" fmla="*/ 62037 h 288811"/>
              <a:gd name="connsiteX15" fmla="*/ 1527151 w 2147083"/>
              <a:gd name="connsiteY15" fmla="*/ 31801 h 288811"/>
              <a:gd name="connsiteX16" fmla="*/ 2101722 w 2147083"/>
              <a:gd name="connsiteY16" fmla="*/ 46919 h 288811"/>
              <a:gd name="connsiteX17" fmla="*/ 2147083 w 2147083"/>
              <a:gd name="connsiteY17" fmla="*/ 62037 h 2888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147083" h="288811">
                <a:moveTo>
                  <a:pt x="0" y="288811"/>
                </a:moveTo>
                <a:cubicBezTo>
                  <a:pt x="43113" y="284021"/>
                  <a:pt x="130782" y="283901"/>
                  <a:pt x="181444" y="258574"/>
                </a:cubicBezTo>
                <a:cubicBezTo>
                  <a:pt x="197698" y="250448"/>
                  <a:pt x="212615" y="239689"/>
                  <a:pt x="226805" y="228338"/>
                </a:cubicBezTo>
                <a:cubicBezTo>
                  <a:pt x="237937" y="219434"/>
                  <a:pt x="246966" y="208180"/>
                  <a:pt x="257046" y="198101"/>
                </a:cubicBezTo>
                <a:cubicBezTo>
                  <a:pt x="267126" y="177943"/>
                  <a:pt x="275689" y="156953"/>
                  <a:pt x="287286" y="137628"/>
                </a:cubicBezTo>
                <a:cubicBezTo>
                  <a:pt x="319274" y="84321"/>
                  <a:pt x="336816" y="40813"/>
                  <a:pt x="393128" y="16683"/>
                </a:cubicBezTo>
                <a:cubicBezTo>
                  <a:pt x="412229" y="8498"/>
                  <a:pt x="433449" y="6604"/>
                  <a:pt x="453609" y="1565"/>
                </a:cubicBezTo>
                <a:cubicBezTo>
                  <a:pt x="498970" y="6604"/>
                  <a:pt x="554628" y="-12533"/>
                  <a:pt x="589692" y="16683"/>
                </a:cubicBezTo>
                <a:cubicBezTo>
                  <a:pt x="626422" y="47287"/>
                  <a:pt x="635053" y="152747"/>
                  <a:pt x="635053" y="152747"/>
                </a:cubicBezTo>
                <a:cubicBezTo>
                  <a:pt x="665294" y="147707"/>
                  <a:pt x="695847" y="144278"/>
                  <a:pt x="725775" y="137628"/>
                </a:cubicBezTo>
                <a:cubicBezTo>
                  <a:pt x="741334" y="134171"/>
                  <a:pt x="755577" y="125967"/>
                  <a:pt x="771136" y="122510"/>
                </a:cubicBezTo>
                <a:cubicBezTo>
                  <a:pt x="801064" y="115860"/>
                  <a:pt x="831617" y="112431"/>
                  <a:pt x="861857" y="107392"/>
                </a:cubicBezTo>
                <a:cubicBezTo>
                  <a:pt x="962659" y="112431"/>
                  <a:pt x="1063391" y="125872"/>
                  <a:pt x="1164263" y="122510"/>
                </a:cubicBezTo>
                <a:cubicBezTo>
                  <a:pt x="1215633" y="120798"/>
                  <a:pt x="1264849" y="101205"/>
                  <a:pt x="1315466" y="92274"/>
                </a:cubicBezTo>
                <a:cubicBezTo>
                  <a:pt x="1499659" y="59774"/>
                  <a:pt x="1353042" y="94221"/>
                  <a:pt x="1481790" y="62037"/>
                </a:cubicBezTo>
                <a:cubicBezTo>
                  <a:pt x="1496910" y="51958"/>
                  <a:pt x="1509202" y="34635"/>
                  <a:pt x="1527151" y="31801"/>
                </a:cubicBezTo>
                <a:cubicBezTo>
                  <a:pt x="1744835" y="-2565"/>
                  <a:pt x="1875136" y="26323"/>
                  <a:pt x="2101722" y="46919"/>
                </a:cubicBezTo>
                <a:lnTo>
                  <a:pt x="2147083" y="62037"/>
                </a:ln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Freeform 52"/>
          <p:cNvSpPr/>
          <p:nvPr/>
        </p:nvSpPr>
        <p:spPr>
          <a:xfrm>
            <a:off x="1632992" y="2615451"/>
            <a:ext cx="2298285" cy="1338444"/>
          </a:xfrm>
          <a:custGeom>
            <a:avLst/>
            <a:gdLst>
              <a:gd name="connsiteX0" fmla="*/ 287286 w 2298285"/>
              <a:gd name="connsiteY0" fmla="*/ 0 h 1338444"/>
              <a:gd name="connsiteX1" fmla="*/ 211684 w 2298285"/>
              <a:gd name="connsiteY1" fmla="*/ 15118 h 1338444"/>
              <a:gd name="connsiteX2" fmla="*/ 181444 w 2298285"/>
              <a:gd name="connsiteY2" fmla="*/ 60473 h 1338444"/>
              <a:gd name="connsiteX3" fmla="*/ 120963 w 2298285"/>
              <a:gd name="connsiteY3" fmla="*/ 181419 h 1338444"/>
              <a:gd name="connsiteX4" fmla="*/ 45361 w 2298285"/>
              <a:gd name="connsiteY4" fmla="*/ 362837 h 1338444"/>
              <a:gd name="connsiteX5" fmla="*/ 15120 w 2298285"/>
              <a:gd name="connsiteY5" fmla="*/ 498901 h 1338444"/>
              <a:gd name="connsiteX6" fmla="*/ 0 w 2298285"/>
              <a:gd name="connsiteY6" fmla="*/ 544256 h 1338444"/>
              <a:gd name="connsiteX7" fmla="*/ 15120 w 2298285"/>
              <a:gd name="connsiteY7" fmla="*/ 846620 h 1338444"/>
              <a:gd name="connsiteX8" fmla="*/ 30241 w 2298285"/>
              <a:gd name="connsiteY8" fmla="*/ 937329 h 1338444"/>
              <a:gd name="connsiteX9" fmla="*/ 75602 w 2298285"/>
              <a:gd name="connsiteY9" fmla="*/ 967566 h 1338444"/>
              <a:gd name="connsiteX10" fmla="*/ 347767 w 2298285"/>
              <a:gd name="connsiteY10" fmla="*/ 982684 h 1338444"/>
              <a:gd name="connsiteX11" fmla="*/ 408248 w 2298285"/>
              <a:gd name="connsiteY11" fmla="*/ 1073393 h 1338444"/>
              <a:gd name="connsiteX12" fmla="*/ 529211 w 2298285"/>
              <a:gd name="connsiteY12" fmla="*/ 1164103 h 1338444"/>
              <a:gd name="connsiteX13" fmla="*/ 574571 w 2298285"/>
              <a:gd name="connsiteY13" fmla="*/ 1179221 h 1338444"/>
              <a:gd name="connsiteX14" fmla="*/ 1179383 w 2298285"/>
              <a:gd name="connsiteY14" fmla="*/ 1194339 h 1338444"/>
              <a:gd name="connsiteX15" fmla="*/ 1224744 w 2298285"/>
              <a:gd name="connsiteY15" fmla="*/ 1209457 h 1338444"/>
              <a:gd name="connsiteX16" fmla="*/ 1285225 w 2298285"/>
              <a:gd name="connsiteY16" fmla="*/ 1224575 h 1338444"/>
              <a:gd name="connsiteX17" fmla="*/ 1300346 w 2298285"/>
              <a:gd name="connsiteY17" fmla="*/ 1269930 h 1338444"/>
              <a:gd name="connsiteX18" fmla="*/ 1481789 w 2298285"/>
              <a:gd name="connsiteY18" fmla="*/ 1315285 h 1338444"/>
              <a:gd name="connsiteX19" fmla="*/ 1648113 w 2298285"/>
              <a:gd name="connsiteY19" fmla="*/ 1269930 h 1338444"/>
              <a:gd name="connsiteX20" fmla="*/ 1738834 w 2298285"/>
              <a:gd name="connsiteY20" fmla="*/ 1239694 h 1338444"/>
              <a:gd name="connsiteX21" fmla="*/ 2041240 w 2298285"/>
              <a:gd name="connsiteY21" fmla="*/ 1224575 h 1338444"/>
              <a:gd name="connsiteX22" fmla="*/ 2192443 w 2298285"/>
              <a:gd name="connsiteY22" fmla="*/ 1209457 h 1338444"/>
              <a:gd name="connsiteX23" fmla="*/ 2298285 w 2298285"/>
              <a:gd name="connsiteY23" fmla="*/ 1164103 h 13384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2298285" h="1338444">
                <a:moveTo>
                  <a:pt x="287286" y="0"/>
                </a:moveTo>
                <a:cubicBezTo>
                  <a:pt x="262085" y="5039"/>
                  <a:pt x="233998" y="2369"/>
                  <a:pt x="211684" y="15118"/>
                </a:cubicBezTo>
                <a:cubicBezTo>
                  <a:pt x="195907" y="24132"/>
                  <a:pt x="190146" y="44522"/>
                  <a:pt x="181444" y="60473"/>
                </a:cubicBezTo>
                <a:cubicBezTo>
                  <a:pt x="159858" y="100043"/>
                  <a:pt x="135219" y="138658"/>
                  <a:pt x="120963" y="181419"/>
                </a:cubicBezTo>
                <a:cubicBezTo>
                  <a:pt x="69855" y="334721"/>
                  <a:pt x="102125" y="277706"/>
                  <a:pt x="45361" y="362837"/>
                </a:cubicBezTo>
                <a:cubicBezTo>
                  <a:pt x="34965" y="414810"/>
                  <a:pt x="29359" y="449072"/>
                  <a:pt x="15120" y="498901"/>
                </a:cubicBezTo>
                <a:cubicBezTo>
                  <a:pt x="10741" y="514224"/>
                  <a:pt x="5040" y="529138"/>
                  <a:pt x="0" y="544256"/>
                </a:cubicBezTo>
                <a:cubicBezTo>
                  <a:pt x="5040" y="645044"/>
                  <a:pt x="7379" y="746003"/>
                  <a:pt x="15120" y="846620"/>
                </a:cubicBezTo>
                <a:cubicBezTo>
                  <a:pt x="17471" y="877183"/>
                  <a:pt x="16531" y="909912"/>
                  <a:pt x="30241" y="937329"/>
                </a:cubicBezTo>
                <a:cubicBezTo>
                  <a:pt x="38369" y="953582"/>
                  <a:pt x="57613" y="964996"/>
                  <a:pt x="75602" y="967566"/>
                </a:cubicBezTo>
                <a:cubicBezTo>
                  <a:pt x="165551" y="980414"/>
                  <a:pt x="257045" y="977645"/>
                  <a:pt x="347767" y="982684"/>
                </a:cubicBezTo>
                <a:cubicBezTo>
                  <a:pt x="367927" y="1012920"/>
                  <a:pt x="382549" y="1047698"/>
                  <a:pt x="408248" y="1073393"/>
                </a:cubicBezTo>
                <a:cubicBezTo>
                  <a:pt x="444071" y="1109212"/>
                  <a:pt x="477919" y="1147008"/>
                  <a:pt x="529211" y="1164103"/>
                </a:cubicBezTo>
                <a:lnTo>
                  <a:pt x="574571" y="1179221"/>
                </a:lnTo>
                <a:cubicBezTo>
                  <a:pt x="885046" y="1158526"/>
                  <a:pt x="796674" y="1153341"/>
                  <a:pt x="1179383" y="1194339"/>
                </a:cubicBezTo>
                <a:cubicBezTo>
                  <a:pt x="1195230" y="1196037"/>
                  <a:pt x="1209419" y="1205079"/>
                  <a:pt x="1224744" y="1209457"/>
                </a:cubicBezTo>
                <a:cubicBezTo>
                  <a:pt x="1244725" y="1215165"/>
                  <a:pt x="1265065" y="1219536"/>
                  <a:pt x="1285225" y="1224575"/>
                </a:cubicBezTo>
                <a:cubicBezTo>
                  <a:pt x="1290265" y="1239693"/>
                  <a:pt x="1294068" y="1255282"/>
                  <a:pt x="1300346" y="1269930"/>
                </a:cubicBezTo>
                <a:cubicBezTo>
                  <a:pt x="1345996" y="1376431"/>
                  <a:pt x="1324443" y="1331017"/>
                  <a:pt x="1481789" y="1315285"/>
                </a:cubicBezTo>
                <a:cubicBezTo>
                  <a:pt x="1755920" y="1223919"/>
                  <a:pt x="1413040" y="1334031"/>
                  <a:pt x="1648113" y="1269930"/>
                </a:cubicBezTo>
                <a:cubicBezTo>
                  <a:pt x="1678866" y="1261544"/>
                  <a:pt x="1707168" y="1243347"/>
                  <a:pt x="1738834" y="1239694"/>
                </a:cubicBezTo>
                <a:cubicBezTo>
                  <a:pt x="1839097" y="1228127"/>
                  <a:pt x="1940536" y="1231288"/>
                  <a:pt x="2041240" y="1224575"/>
                </a:cubicBezTo>
                <a:cubicBezTo>
                  <a:pt x="2091780" y="1221206"/>
                  <a:pt x="2142042" y="1214496"/>
                  <a:pt x="2192443" y="1209457"/>
                </a:cubicBezTo>
                <a:cubicBezTo>
                  <a:pt x="2289927" y="1176968"/>
                  <a:pt x="2260624" y="1201759"/>
                  <a:pt x="2298285" y="1164103"/>
                </a:cubicBez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Freeform 53"/>
          <p:cNvSpPr/>
          <p:nvPr/>
        </p:nvSpPr>
        <p:spPr>
          <a:xfrm>
            <a:off x="2343646" y="2252614"/>
            <a:ext cx="1954003" cy="1285048"/>
          </a:xfrm>
          <a:custGeom>
            <a:avLst/>
            <a:gdLst>
              <a:gd name="connsiteX0" fmla="*/ 0 w 1954003"/>
              <a:gd name="connsiteY0" fmla="*/ 1285048 h 1285048"/>
              <a:gd name="connsiteX1" fmla="*/ 60481 w 1954003"/>
              <a:gd name="connsiteY1" fmla="*/ 1194339 h 1285048"/>
              <a:gd name="connsiteX2" fmla="*/ 151203 w 1954003"/>
              <a:gd name="connsiteY2" fmla="*/ 1103630 h 1285048"/>
              <a:gd name="connsiteX3" fmla="*/ 211684 w 1954003"/>
              <a:gd name="connsiteY3" fmla="*/ 997802 h 1285048"/>
              <a:gd name="connsiteX4" fmla="*/ 241925 w 1954003"/>
              <a:gd name="connsiteY4" fmla="*/ 952447 h 1285048"/>
              <a:gd name="connsiteX5" fmla="*/ 302406 w 1954003"/>
              <a:gd name="connsiteY5" fmla="*/ 907093 h 1285048"/>
              <a:gd name="connsiteX6" fmla="*/ 393128 w 1954003"/>
              <a:gd name="connsiteY6" fmla="*/ 816384 h 1285048"/>
              <a:gd name="connsiteX7" fmla="*/ 453609 w 1954003"/>
              <a:gd name="connsiteY7" fmla="*/ 755911 h 1285048"/>
              <a:gd name="connsiteX8" fmla="*/ 483850 w 1954003"/>
              <a:gd name="connsiteY8" fmla="*/ 710556 h 1285048"/>
              <a:gd name="connsiteX9" fmla="*/ 574571 w 1954003"/>
              <a:gd name="connsiteY9" fmla="*/ 680320 h 1285048"/>
              <a:gd name="connsiteX10" fmla="*/ 861857 w 1954003"/>
              <a:gd name="connsiteY10" fmla="*/ 695438 h 1285048"/>
              <a:gd name="connsiteX11" fmla="*/ 907218 w 1954003"/>
              <a:gd name="connsiteY11" fmla="*/ 710556 h 1285048"/>
              <a:gd name="connsiteX12" fmla="*/ 967699 w 1954003"/>
              <a:gd name="connsiteY12" fmla="*/ 725674 h 1285048"/>
              <a:gd name="connsiteX13" fmla="*/ 1088662 w 1954003"/>
              <a:gd name="connsiteY13" fmla="*/ 740792 h 1285048"/>
              <a:gd name="connsiteX14" fmla="*/ 1360827 w 1954003"/>
              <a:gd name="connsiteY14" fmla="*/ 725674 h 1285048"/>
              <a:gd name="connsiteX15" fmla="*/ 1436428 w 1954003"/>
              <a:gd name="connsiteY15" fmla="*/ 650083 h 1285048"/>
              <a:gd name="connsiteX16" fmla="*/ 1481789 w 1954003"/>
              <a:gd name="connsiteY16" fmla="*/ 634965 h 1285048"/>
              <a:gd name="connsiteX17" fmla="*/ 1496910 w 1954003"/>
              <a:gd name="connsiteY17" fmla="*/ 589610 h 1285048"/>
              <a:gd name="connsiteX18" fmla="*/ 1542270 w 1954003"/>
              <a:gd name="connsiteY18" fmla="*/ 574492 h 1285048"/>
              <a:gd name="connsiteX19" fmla="*/ 1587631 w 1954003"/>
              <a:gd name="connsiteY19" fmla="*/ 529137 h 1285048"/>
              <a:gd name="connsiteX20" fmla="*/ 1602752 w 1954003"/>
              <a:gd name="connsiteY20" fmla="*/ 453546 h 1285048"/>
              <a:gd name="connsiteX21" fmla="*/ 1663233 w 1954003"/>
              <a:gd name="connsiteY21" fmla="*/ 347719 h 1285048"/>
              <a:gd name="connsiteX22" fmla="*/ 1799316 w 1954003"/>
              <a:gd name="connsiteY22" fmla="*/ 302364 h 1285048"/>
              <a:gd name="connsiteX23" fmla="*/ 1844676 w 1954003"/>
              <a:gd name="connsiteY23" fmla="*/ 287246 h 1285048"/>
              <a:gd name="connsiteX24" fmla="*/ 1874917 w 1954003"/>
              <a:gd name="connsiteY24" fmla="*/ 241891 h 1285048"/>
              <a:gd name="connsiteX25" fmla="*/ 1950519 w 1954003"/>
              <a:gd name="connsiteY25" fmla="*/ 166300 h 1285048"/>
              <a:gd name="connsiteX26" fmla="*/ 1950519 w 1954003"/>
              <a:gd name="connsiteY26" fmla="*/ 0 h 1285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1954003" h="1285048">
                <a:moveTo>
                  <a:pt x="0" y="1285048"/>
                </a:moveTo>
                <a:cubicBezTo>
                  <a:pt x="20160" y="1254812"/>
                  <a:pt x="37214" y="1222255"/>
                  <a:pt x="60481" y="1194339"/>
                </a:cubicBezTo>
                <a:cubicBezTo>
                  <a:pt x="87860" y="1161489"/>
                  <a:pt x="151203" y="1103630"/>
                  <a:pt x="151203" y="1103630"/>
                </a:cubicBezTo>
                <a:cubicBezTo>
                  <a:pt x="175739" y="1030029"/>
                  <a:pt x="154472" y="1077887"/>
                  <a:pt x="211684" y="997802"/>
                </a:cubicBezTo>
                <a:cubicBezTo>
                  <a:pt x="222247" y="983017"/>
                  <a:pt x="229075" y="965295"/>
                  <a:pt x="241925" y="952447"/>
                </a:cubicBezTo>
                <a:cubicBezTo>
                  <a:pt x="259745" y="934630"/>
                  <a:pt x="283674" y="923949"/>
                  <a:pt x="302406" y="907093"/>
                </a:cubicBezTo>
                <a:cubicBezTo>
                  <a:pt x="334194" y="878488"/>
                  <a:pt x="362887" y="846620"/>
                  <a:pt x="393128" y="816384"/>
                </a:cubicBezTo>
                <a:cubicBezTo>
                  <a:pt x="413288" y="796226"/>
                  <a:pt x="437793" y="779631"/>
                  <a:pt x="453609" y="755911"/>
                </a:cubicBezTo>
                <a:cubicBezTo>
                  <a:pt x="463689" y="740793"/>
                  <a:pt x="468441" y="720186"/>
                  <a:pt x="483850" y="710556"/>
                </a:cubicBezTo>
                <a:cubicBezTo>
                  <a:pt x="510882" y="693664"/>
                  <a:pt x="574571" y="680320"/>
                  <a:pt x="574571" y="680320"/>
                </a:cubicBezTo>
                <a:cubicBezTo>
                  <a:pt x="670333" y="685359"/>
                  <a:pt x="766356" y="686757"/>
                  <a:pt x="861857" y="695438"/>
                </a:cubicBezTo>
                <a:cubicBezTo>
                  <a:pt x="877730" y="696881"/>
                  <a:pt x="891893" y="706178"/>
                  <a:pt x="907218" y="710556"/>
                </a:cubicBezTo>
                <a:cubicBezTo>
                  <a:pt x="927199" y="716264"/>
                  <a:pt x="947201" y="722258"/>
                  <a:pt x="967699" y="725674"/>
                </a:cubicBezTo>
                <a:cubicBezTo>
                  <a:pt x="1007781" y="732353"/>
                  <a:pt x="1048341" y="735753"/>
                  <a:pt x="1088662" y="740792"/>
                </a:cubicBezTo>
                <a:cubicBezTo>
                  <a:pt x="1179384" y="735753"/>
                  <a:pt x="1270798" y="737949"/>
                  <a:pt x="1360827" y="725674"/>
                </a:cubicBezTo>
                <a:cubicBezTo>
                  <a:pt x="1476967" y="709839"/>
                  <a:pt x="1384904" y="701600"/>
                  <a:pt x="1436428" y="650083"/>
                </a:cubicBezTo>
                <a:cubicBezTo>
                  <a:pt x="1447699" y="638814"/>
                  <a:pt x="1466669" y="640004"/>
                  <a:pt x="1481789" y="634965"/>
                </a:cubicBezTo>
                <a:cubicBezTo>
                  <a:pt x="1486829" y="619847"/>
                  <a:pt x="1485641" y="600878"/>
                  <a:pt x="1496910" y="589610"/>
                </a:cubicBezTo>
                <a:cubicBezTo>
                  <a:pt x="1508180" y="578341"/>
                  <a:pt x="1529009" y="583332"/>
                  <a:pt x="1542270" y="574492"/>
                </a:cubicBezTo>
                <a:cubicBezTo>
                  <a:pt x="1560062" y="562632"/>
                  <a:pt x="1572511" y="544255"/>
                  <a:pt x="1587631" y="529137"/>
                </a:cubicBezTo>
                <a:cubicBezTo>
                  <a:pt x="1592671" y="503940"/>
                  <a:pt x="1597177" y="478630"/>
                  <a:pt x="1602752" y="453546"/>
                </a:cubicBezTo>
                <a:cubicBezTo>
                  <a:pt x="1613909" y="403346"/>
                  <a:pt x="1612594" y="375848"/>
                  <a:pt x="1663233" y="347719"/>
                </a:cubicBezTo>
                <a:cubicBezTo>
                  <a:pt x="1663239" y="347716"/>
                  <a:pt x="1776632" y="309924"/>
                  <a:pt x="1799316" y="302364"/>
                </a:cubicBezTo>
                <a:lnTo>
                  <a:pt x="1844676" y="287246"/>
                </a:lnTo>
                <a:cubicBezTo>
                  <a:pt x="1854756" y="272128"/>
                  <a:pt x="1862067" y="254739"/>
                  <a:pt x="1874917" y="241891"/>
                </a:cubicBezTo>
                <a:cubicBezTo>
                  <a:pt x="1901795" y="215017"/>
                  <a:pt x="1943799" y="213334"/>
                  <a:pt x="1950519" y="166300"/>
                </a:cubicBezTo>
                <a:cubicBezTo>
                  <a:pt x="1958360" y="111424"/>
                  <a:pt x="1950519" y="55433"/>
                  <a:pt x="1950519" y="0"/>
                </a:cubicBez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Freeform 54"/>
          <p:cNvSpPr/>
          <p:nvPr/>
        </p:nvSpPr>
        <p:spPr>
          <a:xfrm>
            <a:off x="1842676" y="2645688"/>
            <a:ext cx="425369" cy="891974"/>
          </a:xfrm>
          <a:custGeom>
            <a:avLst/>
            <a:gdLst>
              <a:gd name="connsiteX0" fmla="*/ 168324 w 425369"/>
              <a:gd name="connsiteY0" fmla="*/ 0 h 891974"/>
              <a:gd name="connsiteX1" fmla="*/ 153203 w 425369"/>
              <a:gd name="connsiteY1" fmla="*/ 226773 h 891974"/>
              <a:gd name="connsiteX2" fmla="*/ 107842 w 425369"/>
              <a:gd name="connsiteY2" fmla="*/ 241891 h 891974"/>
              <a:gd name="connsiteX3" fmla="*/ 62482 w 425369"/>
              <a:gd name="connsiteY3" fmla="*/ 302364 h 891974"/>
              <a:gd name="connsiteX4" fmla="*/ 17121 w 425369"/>
              <a:gd name="connsiteY4" fmla="*/ 347718 h 891974"/>
              <a:gd name="connsiteX5" fmla="*/ 17121 w 425369"/>
              <a:gd name="connsiteY5" fmla="*/ 453546 h 891974"/>
              <a:gd name="connsiteX6" fmla="*/ 77602 w 425369"/>
              <a:gd name="connsiteY6" fmla="*/ 483782 h 891974"/>
              <a:gd name="connsiteX7" fmla="*/ 153203 w 425369"/>
              <a:gd name="connsiteY7" fmla="*/ 619846 h 891974"/>
              <a:gd name="connsiteX8" fmla="*/ 168324 w 425369"/>
              <a:gd name="connsiteY8" fmla="*/ 695437 h 891974"/>
              <a:gd name="connsiteX9" fmla="*/ 259045 w 425369"/>
              <a:gd name="connsiteY9" fmla="*/ 725674 h 891974"/>
              <a:gd name="connsiteX10" fmla="*/ 304406 w 425369"/>
              <a:gd name="connsiteY10" fmla="*/ 740792 h 891974"/>
              <a:gd name="connsiteX11" fmla="*/ 410248 w 425369"/>
              <a:gd name="connsiteY11" fmla="*/ 846620 h 891974"/>
              <a:gd name="connsiteX12" fmla="*/ 425369 w 425369"/>
              <a:gd name="connsiteY12" fmla="*/ 891974 h 8919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25369" h="891974">
                <a:moveTo>
                  <a:pt x="168324" y="0"/>
                </a:moveTo>
                <a:cubicBezTo>
                  <a:pt x="163284" y="75591"/>
                  <a:pt x="171580" y="153277"/>
                  <a:pt x="153203" y="226773"/>
                </a:cubicBezTo>
                <a:cubicBezTo>
                  <a:pt x="149337" y="242235"/>
                  <a:pt x="120087" y="231689"/>
                  <a:pt x="107842" y="241891"/>
                </a:cubicBezTo>
                <a:cubicBezTo>
                  <a:pt x="88483" y="258021"/>
                  <a:pt x="78882" y="283233"/>
                  <a:pt x="62482" y="302364"/>
                </a:cubicBezTo>
                <a:cubicBezTo>
                  <a:pt x="48566" y="318597"/>
                  <a:pt x="32241" y="332600"/>
                  <a:pt x="17121" y="347718"/>
                </a:cubicBezTo>
                <a:cubicBezTo>
                  <a:pt x="5136" y="383666"/>
                  <a:pt x="-14523" y="415578"/>
                  <a:pt x="17121" y="453546"/>
                </a:cubicBezTo>
                <a:cubicBezTo>
                  <a:pt x="31552" y="470860"/>
                  <a:pt x="57442" y="473703"/>
                  <a:pt x="77602" y="483782"/>
                </a:cubicBezTo>
                <a:cubicBezTo>
                  <a:pt x="114604" y="594776"/>
                  <a:pt x="85303" y="551956"/>
                  <a:pt x="153203" y="619846"/>
                </a:cubicBezTo>
                <a:cubicBezTo>
                  <a:pt x="158243" y="645043"/>
                  <a:pt x="150153" y="677268"/>
                  <a:pt x="168324" y="695437"/>
                </a:cubicBezTo>
                <a:cubicBezTo>
                  <a:pt x="190865" y="717975"/>
                  <a:pt x="228805" y="715595"/>
                  <a:pt x="259045" y="725674"/>
                </a:cubicBezTo>
                <a:lnTo>
                  <a:pt x="304406" y="740792"/>
                </a:lnTo>
                <a:cubicBezTo>
                  <a:pt x="373729" y="844762"/>
                  <a:pt x="330411" y="820010"/>
                  <a:pt x="410248" y="846620"/>
                </a:cubicBezTo>
                <a:lnTo>
                  <a:pt x="425369" y="891974"/>
                </a:ln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0650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Routing in Expanders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008000"/>
                </a:solidFill>
              </a:rPr>
              <a:t>[Leighton</a:t>
            </a:r>
            <a:r>
              <a:rPr lang="en-US" dirty="0">
                <a:solidFill>
                  <a:srgbClr val="008000"/>
                </a:solidFill>
              </a:rPr>
              <a:t>-Rao’</a:t>
            </a:r>
            <a:r>
              <a:rPr lang="en-US" dirty="0" smtClean="0">
                <a:solidFill>
                  <a:srgbClr val="008000"/>
                </a:solidFill>
              </a:rPr>
              <a:t>88]</a:t>
            </a:r>
            <a:endParaRPr lang="en-US" dirty="0">
              <a:solidFill>
                <a:srgbClr val="00800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Let </a:t>
            </a:r>
            <a:r>
              <a:rPr lang="en-US" dirty="0" smtClean="0">
                <a:solidFill>
                  <a:srgbClr val="FF0000"/>
                </a:solidFill>
              </a:rPr>
              <a:t>G=(V,E)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 be constant degree expander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Any matching </a:t>
            </a:r>
            <a:r>
              <a:rPr lang="en-US" dirty="0" smtClean="0">
                <a:solidFill>
                  <a:srgbClr val="FF0000"/>
                </a:solidFill>
              </a:rPr>
              <a:t>M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 on </a:t>
            </a:r>
            <a:r>
              <a:rPr lang="en-US" dirty="0" smtClean="0">
                <a:solidFill>
                  <a:srgbClr val="FF0000"/>
                </a:solidFill>
              </a:rPr>
              <a:t>V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 of size </a:t>
            </a:r>
            <a:r>
              <a:rPr lang="en-US" dirty="0" smtClean="0">
                <a:solidFill>
                  <a:srgbClr val="FF0000"/>
                </a:solidFill>
              </a:rPr>
              <a:t>O(n/log n)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 can be fractionally routed on paths of length </a:t>
            </a:r>
            <a:r>
              <a:rPr lang="en-US" dirty="0" smtClean="0">
                <a:solidFill>
                  <a:srgbClr val="FF0000"/>
                </a:solidFill>
              </a:rPr>
              <a:t>O(log n) 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with congestion</a:t>
            </a:r>
            <a:r>
              <a:rPr lang="en-US" dirty="0" smtClean="0">
                <a:solidFill>
                  <a:srgbClr val="FF0000"/>
                </a:solidFill>
              </a:rPr>
              <a:t> O(1)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Via randomized rounding can </a:t>
            </a:r>
            <a:r>
              <a:rPr lang="en-US" i="1" dirty="0" smtClean="0">
                <a:solidFill>
                  <a:schemeClr val="bg2">
                    <a:lumMod val="50000"/>
                  </a:schemeClr>
                </a:solidFill>
              </a:rPr>
              <a:t>integrally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 route </a:t>
            </a:r>
            <a:r>
              <a:rPr lang="en-US" dirty="0" smtClean="0">
                <a:solidFill>
                  <a:srgbClr val="FF0000"/>
                </a:solidFill>
              </a:rPr>
              <a:t>M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 on paths of length </a:t>
            </a:r>
            <a:r>
              <a:rPr lang="en-US" dirty="0" smtClean="0">
                <a:solidFill>
                  <a:srgbClr val="FF0000"/>
                </a:solidFill>
              </a:rPr>
              <a:t>O(log n) 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with congestion </a:t>
            </a:r>
            <a:r>
              <a:rPr lang="en-US" dirty="0" smtClean="0">
                <a:solidFill>
                  <a:srgbClr val="FF0000"/>
                </a:solidFill>
              </a:rPr>
              <a:t>O(log log n)</a:t>
            </a:r>
          </a:p>
        </p:txBody>
      </p:sp>
    </p:spTree>
    <p:extLst>
      <p:ext uri="{BB962C8B-B14F-4D97-AF65-F5344CB8AC3E}">
        <p14:creationId xmlns:p14="http://schemas.microsoft.com/office/powerpoint/2010/main" val="38931318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Decomposing Expanders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G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 is an expander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H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a degree </a:t>
            </a:r>
            <a:r>
              <a:rPr lang="en-US" dirty="0">
                <a:solidFill>
                  <a:srgbClr val="FF0000"/>
                </a:solidFill>
              </a:rPr>
              <a:t>3</a:t>
            </a:r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 expander of size  </a:t>
            </a:r>
            <a:r>
              <a:rPr lang="en-US" dirty="0" smtClean="0">
                <a:solidFill>
                  <a:srgbClr val="FF0000"/>
                </a:solidFill>
              </a:rPr>
              <a:t>r </a:t>
            </a:r>
            <a:r>
              <a:rPr lang="en-US" dirty="0" err="1">
                <a:solidFill>
                  <a:srgbClr val="FF0000"/>
                </a:solidFill>
              </a:rPr>
              <a:t>polylog</a:t>
            </a:r>
            <a:r>
              <a:rPr lang="en-US" dirty="0">
                <a:solidFill>
                  <a:srgbClr val="FF0000"/>
                </a:solidFill>
              </a:rPr>
              <a:t> (n)</a:t>
            </a:r>
          </a:p>
          <a:p>
            <a:pPr marL="0" indent="0">
              <a:buNone/>
            </a:pPr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A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ssume </a:t>
            </a:r>
            <a:r>
              <a:rPr lang="en-US" dirty="0" smtClean="0">
                <a:solidFill>
                  <a:srgbClr val="FF0000"/>
                </a:solidFill>
              </a:rPr>
              <a:t>H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 is a union of </a:t>
            </a:r>
            <a:r>
              <a:rPr lang="en-US" dirty="0" smtClean="0">
                <a:solidFill>
                  <a:srgbClr val="FF0000"/>
                </a:solidFill>
              </a:rPr>
              <a:t>3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</a:rPr>
              <a:t>matchings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Calisto MT"/>
              </a:rPr>
              <a:t>M</a:t>
            </a:r>
            <a:r>
              <a:rPr lang="en-US" baseline="-25000" dirty="0" smtClean="0">
                <a:solidFill>
                  <a:srgbClr val="FF0000"/>
                </a:solidFill>
                <a:latin typeface="Calisto MT"/>
              </a:rPr>
              <a:t>1</a:t>
            </a:r>
            <a:r>
              <a:rPr lang="en-US" dirty="0" smtClean="0">
                <a:solidFill>
                  <a:srgbClr val="FF0000"/>
                </a:solidFill>
              </a:rPr>
              <a:t>, </a:t>
            </a:r>
            <a:r>
              <a:rPr lang="en-US" dirty="0" smtClean="0">
                <a:solidFill>
                  <a:srgbClr val="FF0000"/>
                </a:solidFill>
                <a:latin typeface="Calisto MT"/>
              </a:rPr>
              <a:t>M</a:t>
            </a:r>
            <a:r>
              <a:rPr lang="en-US" baseline="-25000" dirty="0" smtClean="0">
                <a:solidFill>
                  <a:srgbClr val="FF0000"/>
                </a:solidFill>
                <a:latin typeface="Calisto MT"/>
              </a:rPr>
              <a:t>2</a:t>
            </a:r>
            <a:r>
              <a:rPr lang="en-US" dirty="0" smtClean="0">
                <a:solidFill>
                  <a:srgbClr val="FF0000"/>
                </a:solidFill>
              </a:rPr>
              <a:t>, </a:t>
            </a:r>
            <a:r>
              <a:rPr lang="en-US" dirty="0" smtClean="0">
                <a:solidFill>
                  <a:srgbClr val="FF0000"/>
                </a:solidFill>
                <a:latin typeface="Calisto MT"/>
              </a:rPr>
              <a:t>M</a:t>
            </a:r>
            <a:r>
              <a:rPr lang="en-US" baseline="-25000" dirty="0" smtClean="0">
                <a:solidFill>
                  <a:srgbClr val="FF0000"/>
                </a:solidFill>
                <a:latin typeface="Calisto MT"/>
              </a:rPr>
              <a:t>3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Arbitrarily map nodes </a:t>
            </a:r>
            <a:r>
              <a:rPr lang="en-US" dirty="0" smtClean="0">
                <a:solidFill>
                  <a:srgbClr val="FF0000"/>
                </a:solidFill>
              </a:rPr>
              <a:t>V(H)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 to node in </a:t>
            </a:r>
            <a:r>
              <a:rPr lang="en-US" dirty="0" smtClean="0">
                <a:solidFill>
                  <a:srgbClr val="FF0000"/>
                </a:solidFill>
              </a:rPr>
              <a:t>G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Route (partial) induced </a:t>
            </a: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</a:rPr>
              <a:t>matchings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Calisto MT"/>
              </a:rPr>
              <a:t>M</a:t>
            </a:r>
            <a:r>
              <a:rPr lang="en-US" baseline="-25000" dirty="0" smtClean="0">
                <a:solidFill>
                  <a:srgbClr val="FF0000"/>
                </a:solidFill>
                <a:latin typeface="Calisto MT"/>
              </a:rPr>
              <a:t>1</a:t>
            </a:r>
            <a:r>
              <a:rPr lang="en-US" dirty="0" smtClean="0">
                <a:solidFill>
                  <a:srgbClr val="FF0000"/>
                </a:solidFill>
              </a:rPr>
              <a:t>’, </a:t>
            </a:r>
            <a:r>
              <a:rPr lang="en-US" dirty="0" smtClean="0">
                <a:solidFill>
                  <a:srgbClr val="FF0000"/>
                </a:solidFill>
                <a:latin typeface="Calisto MT"/>
              </a:rPr>
              <a:t>M</a:t>
            </a:r>
            <a:r>
              <a:rPr lang="en-US" baseline="-25000" dirty="0" smtClean="0">
                <a:solidFill>
                  <a:srgbClr val="FF0000"/>
                </a:solidFill>
                <a:latin typeface="Calisto MT"/>
              </a:rPr>
              <a:t>2</a:t>
            </a:r>
            <a:r>
              <a:rPr lang="en-US" dirty="0" smtClean="0">
                <a:solidFill>
                  <a:srgbClr val="FF0000"/>
                </a:solidFill>
              </a:rPr>
              <a:t>’, </a:t>
            </a:r>
            <a:r>
              <a:rPr lang="en-US" dirty="0" smtClean="0">
                <a:solidFill>
                  <a:srgbClr val="FF0000"/>
                </a:solidFill>
                <a:latin typeface="Calisto MT"/>
              </a:rPr>
              <a:t>M</a:t>
            </a:r>
            <a:r>
              <a:rPr lang="en-US" baseline="-25000" dirty="0" smtClean="0">
                <a:solidFill>
                  <a:srgbClr val="FF0000"/>
                </a:solidFill>
                <a:latin typeface="Calisto MT"/>
              </a:rPr>
              <a:t>3</a:t>
            </a:r>
            <a:r>
              <a:rPr lang="en-US" dirty="0" smtClean="0">
                <a:solidFill>
                  <a:srgbClr val="FF0000"/>
                </a:solidFill>
              </a:rPr>
              <a:t>’ 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in </a:t>
            </a:r>
            <a:r>
              <a:rPr lang="en-US" dirty="0" smtClean="0">
                <a:solidFill>
                  <a:srgbClr val="FF0000"/>
                </a:solidFill>
              </a:rPr>
              <a:t>G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 on paths of length </a:t>
            </a:r>
            <a:r>
              <a:rPr lang="en-US" dirty="0" smtClean="0">
                <a:solidFill>
                  <a:srgbClr val="FF0000"/>
                </a:solidFill>
              </a:rPr>
              <a:t>O(log n) 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with cong. </a:t>
            </a:r>
            <a:r>
              <a:rPr lang="en-US" dirty="0" smtClean="0">
                <a:solidFill>
                  <a:srgbClr val="FF0000"/>
                </a:solidFill>
              </a:rPr>
              <a:t>O(log log n)</a:t>
            </a: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00880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" name="Straight Connector 21"/>
          <p:cNvCxnSpPr/>
          <p:nvPr/>
        </p:nvCxnSpPr>
        <p:spPr>
          <a:xfrm>
            <a:off x="1498624" y="3488308"/>
            <a:ext cx="637049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Tree Decomposition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1295205" y="2569900"/>
            <a:ext cx="238320" cy="263563"/>
          </a:xfrm>
          <a:prstGeom prst="ellipse">
            <a:avLst/>
          </a:prstGeom>
          <a:solidFill>
            <a:srgbClr val="33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661793" y="2917561"/>
            <a:ext cx="238320" cy="263563"/>
          </a:xfrm>
          <a:prstGeom prst="ellipse">
            <a:avLst/>
          </a:prstGeom>
          <a:solidFill>
            <a:srgbClr val="33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1295205" y="3351078"/>
            <a:ext cx="238320" cy="263563"/>
          </a:xfrm>
          <a:prstGeom prst="ellipse">
            <a:avLst/>
          </a:prstGeom>
          <a:solidFill>
            <a:srgbClr val="3366FF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2100772" y="3351078"/>
            <a:ext cx="238320" cy="263563"/>
          </a:xfrm>
          <a:prstGeom prst="ellipse">
            <a:avLst/>
          </a:prstGeom>
          <a:solidFill>
            <a:srgbClr val="33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2100772" y="2569900"/>
            <a:ext cx="238320" cy="263563"/>
          </a:xfrm>
          <a:prstGeom prst="ellipse">
            <a:avLst/>
          </a:prstGeom>
          <a:solidFill>
            <a:srgbClr val="33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2922723" y="2569900"/>
            <a:ext cx="238320" cy="263563"/>
          </a:xfrm>
          <a:prstGeom prst="ellipse">
            <a:avLst/>
          </a:prstGeom>
          <a:solidFill>
            <a:srgbClr val="33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661793" y="4070198"/>
            <a:ext cx="238320" cy="263563"/>
          </a:xfrm>
          <a:prstGeom prst="ellipse">
            <a:avLst/>
          </a:prstGeom>
          <a:solidFill>
            <a:srgbClr val="33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1789063" y="4070198"/>
            <a:ext cx="238320" cy="263563"/>
          </a:xfrm>
          <a:prstGeom prst="ellipse">
            <a:avLst/>
          </a:prstGeom>
          <a:solidFill>
            <a:srgbClr val="33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cxnSp>
        <p:nvCxnSpPr>
          <p:cNvPr id="14" name="Straight Connector 13"/>
          <p:cNvCxnSpPr>
            <a:stCxn id="6" idx="7"/>
            <a:endCxn id="5" idx="2"/>
          </p:cNvCxnSpPr>
          <p:nvPr/>
        </p:nvCxnSpPr>
        <p:spPr>
          <a:xfrm flipV="1">
            <a:off x="865212" y="2701682"/>
            <a:ext cx="429993" cy="25447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6" idx="5"/>
            <a:endCxn id="7" idx="1"/>
          </p:cNvCxnSpPr>
          <p:nvPr/>
        </p:nvCxnSpPr>
        <p:spPr>
          <a:xfrm>
            <a:off x="865212" y="3142526"/>
            <a:ext cx="464894" cy="24715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5" idx="4"/>
            <a:endCxn id="7" idx="0"/>
          </p:cNvCxnSpPr>
          <p:nvPr/>
        </p:nvCxnSpPr>
        <p:spPr>
          <a:xfrm>
            <a:off x="1414365" y="2833463"/>
            <a:ext cx="0" cy="51761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5" idx="6"/>
            <a:endCxn id="9" idx="2"/>
          </p:cNvCxnSpPr>
          <p:nvPr/>
        </p:nvCxnSpPr>
        <p:spPr>
          <a:xfrm>
            <a:off x="1533525" y="2701682"/>
            <a:ext cx="56724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2234310" y="2794865"/>
            <a:ext cx="0" cy="59481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9" idx="6"/>
            <a:endCxn id="10" idx="2"/>
          </p:cNvCxnSpPr>
          <p:nvPr/>
        </p:nvCxnSpPr>
        <p:spPr>
          <a:xfrm>
            <a:off x="2339092" y="2701682"/>
            <a:ext cx="583631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11" idx="7"/>
            <a:endCxn id="7" idx="3"/>
          </p:cNvCxnSpPr>
          <p:nvPr/>
        </p:nvCxnSpPr>
        <p:spPr>
          <a:xfrm flipV="1">
            <a:off x="865212" y="3576043"/>
            <a:ext cx="464894" cy="53275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stCxn id="11" idx="6"/>
            <a:endCxn id="12" idx="2"/>
          </p:cNvCxnSpPr>
          <p:nvPr/>
        </p:nvCxnSpPr>
        <p:spPr>
          <a:xfrm>
            <a:off x="900113" y="4201980"/>
            <a:ext cx="88895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7" idx="5"/>
            <a:endCxn id="12" idx="1"/>
          </p:cNvCxnSpPr>
          <p:nvPr/>
        </p:nvCxnSpPr>
        <p:spPr>
          <a:xfrm>
            <a:off x="1498624" y="3576043"/>
            <a:ext cx="325340" cy="53275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1106167" y="2169790"/>
            <a:ext cx="4478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660066"/>
                </a:solidFill>
              </a:rPr>
              <a:t>a</a:t>
            </a:r>
            <a:endParaRPr lang="en-US" sz="2000" dirty="0">
              <a:solidFill>
                <a:srgbClr val="660066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485676" y="2517451"/>
            <a:ext cx="4478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b</a:t>
            </a:r>
            <a:endParaRPr lang="en-US" sz="2000" dirty="0"/>
          </a:p>
        </p:txBody>
      </p:sp>
      <p:sp>
        <p:nvSpPr>
          <p:cNvPr id="57" name="TextBox 56"/>
          <p:cNvSpPr txBox="1"/>
          <p:nvPr/>
        </p:nvSpPr>
        <p:spPr>
          <a:xfrm>
            <a:off x="966487" y="3288253"/>
            <a:ext cx="4478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8000"/>
                </a:solidFill>
              </a:rPr>
              <a:t>c</a:t>
            </a:r>
            <a:endParaRPr lang="en-US" sz="2000" dirty="0">
              <a:solidFill>
                <a:srgbClr val="008000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518609" y="4395238"/>
            <a:ext cx="4478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d</a:t>
            </a:r>
            <a:endParaRPr lang="en-US" sz="2000" dirty="0"/>
          </a:p>
        </p:txBody>
      </p:sp>
      <p:sp>
        <p:nvSpPr>
          <p:cNvPr id="59" name="TextBox 58"/>
          <p:cNvSpPr txBox="1"/>
          <p:nvPr/>
        </p:nvSpPr>
        <p:spPr>
          <a:xfrm>
            <a:off x="1803444" y="4387417"/>
            <a:ext cx="4478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e</a:t>
            </a:r>
            <a:endParaRPr lang="en-US" sz="2000" dirty="0"/>
          </a:p>
        </p:txBody>
      </p:sp>
      <p:sp>
        <p:nvSpPr>
          <p:cNvPr id="60" name="TextBox 59"/>
          <p:cNvSpPr txBox="1"/>
          <p:nvPr/>
        </p:nvSpPr>
        <p:spPr>
          <a:xfrm>
            <a:off x="2300603" y="3492648"/>
            <a:ext cx="4478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f</a:t>
            </a:r>
            <a:endParaRPr lang="en-US" sz="2000" dirty="0"/>
          </a:p>
        </p:txBody>
      </p:sp>
      <p:sp>
        <p:nvSpPr>
          <p:cNvPr id="61" name="TextBox 60"/>
          <p:cNvSpPr txBox="1"/>
          <p:nvPr/>
        </p:nvSpPr>
        <p:spPr>
          <a:xfrm>
            <a:off x="2135673" y="2169790"/>
            <a:ext cx="4478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g</a:t>
            </a:r>
            <a:endParaRPr lang="en-US" sz="2000" dirty="0"/>
          </a:p>
        </p:txBody>
      </p:sp>
      <p:sp>
        <p:nvSpPr>
          <p:cNvPr id="62" name="TextBox 61"/>
          <p:cNvSpPr txBox="1"/>
          <p:nvPr/>
        </p:nvSpPr>
        <p:spPr>
          <a:xfrm>
            <a:off x="3058701" y="2264773"/>
            <a:ext cx="4478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h</a:t>
            </a:r>
            <a:endParaRPr lang="en-US" sz="2000" dirty="0"/>
          </a:p>
        </p:txBody>
      </p:sp>
      <p:sp>
        <p:nvSpPr>
          <p:cNvPr id="3" name="Rectangle 2"/>
          <p:cNvSpPr/>
          <p:nvPr/>
        </p:nvSpPr>
        <p:spPr>
          <a:xfrm>
            <a:off x="857941" y="1800458"/>
            <a:ext cx="111453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G=(V,E)</a:t>
            </a:r>
            <a:endParaRPr lang="en-US" sz="2000" dirty="0"/>
          </a:p>
        </p:txBody>
      </p:sp>
      <p:sp>
        <p:nvSpPr>
          <p:cNvPr id="4" name="Rectangle 3"/>
          <p:cNvSpPr/>
          <p:nvPr/>
        </p:nvSpPr>
        <p:spPr>
          <a:xfrm>
            <a:off x="4320700" y="1802268"/>
            <a:ext cx="140152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T=(V</a:t>
            </a:r>
            <a:r>
              <a:rPr lang="en-US" sz="2000" baseline="-25000" dirty="0">
                <a:solidFill>
                  <a:srgbClr val="FF0000"/>
                </a:solidFill>
              </a:rPr>
              <a:t>T</a:t>
            </a:r>
            <a:r>
              <a:rPr lang="en-US" sz="2000" dirty="0">
                <a:solidFill>
                  <a:srgbClr val="FF0000"/>
                </a:solidFill>
              </a:rPr>
              <a:t>, E</a:t>
            </a:r>
            <a:r>
              <a:rPr lang="en-US" sz="2000" baseline="-25000" dirty="0">
                <a:solidFill>
                  <a:srgbClr val="FF0000"/>
                </a:solidFill>
              </a:rPr>
              <a:t>T</a:t>
            </a:r>
            <a:r>
              <a:rPr lang="en-US" sz="2000" dirty="0">
                <a:solidFill>
                  <a:srgbClr val="FF0000"/>
                </a:solidFill>
              </a:rPr>
              <a:t>) </a:t>
            </a:r>
            <a:endParaRPr lang="en-US" sz="2000" dirty="0"/>
          </a:p>
        </p:txBody>
      </p:sp>
      <p:sp>
        <p:nvSpPr>
          <p:cNvPr id="40" name="Oval 39"/>
          <p:cNvSpPr/>
          <p:nvPr/>
        </p:nvSpPr>
        <p:spPr>
          <a:xfrm>
            <a:off x="4184819" y="2743958"/>
            <a:ext cx="640080" cy="64008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42" name="Oval 41"/>
          <p:cNvSpPr/>
          <p:nvPr/>
        </p:nvSpPr>
        <p:spPr>
          <a:xfrm>
            <a:off x="5261946" y="2746017"/>
            <a:ext cx="640080" cy="64008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44" name="Oval 43"/>
          <p:cNvSpPr/>
          <p:nvPr/>
        </p:nvSpPr>
        <p:spPr>
          <a:xfrm>
            <a:off x="6369239" y="2738833"/>
            <a:ext cx="640080" cy="64008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45" name="Oval 44"/>
          <p:cNvSpPr/>
          <p:nvPr/>
        </p:nvSpPr>
        <p:spPr>
          <a:xfrm>
            <a:off x="7523178" y="2738833"/>
            <a:ext cx="640080" cy="64008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46" name="Oval 45"/>
          <p:cNvSpPr/>
          <p:nvPr/>
        </p:nvSpPr>
        <p:spPr>
          <a:xfrm>
            <a:off x="5261946" y="3727702"/>
            <a:ext cx="640080" cy="64008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cxnSp>
        <p:nvCxnSpPr>
          <p:cNvPr id="48" name="Straight Connector 47"/>
          <p:cNvCxnSpPr>
            <a:stCxn id="40" idx="6"/>
            <a:endCxn id="42" idx="2"/>
          </p:cNvCxnSpPr>
          <p:nvPr/>
        </p:nvCxnSpPr>
        <p:spPr>
          <a:xfrm>
            <a:off x="4824899" y="3063998"/>
            <a:ext cx="437047" cy="205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>
            <a:stCxn id="42" idx="6"/>
            <a:endCxn id="44" idx="2"/>
          </p:cNvCxnSpPr>
          <p:nvPr/>
        </p:nvCxnSpPr>
        <p:spPr>
          <a:xfrm flipV="1">
            <a:off x="5902026" y="3058873"/>
            <a:ext cx="467213" cy="718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>
            <a:stCxn id="44" idx="6"/>
            <a:endCxn id="45" idx="2"/>
          </p:cNvCxnSpPr>
          <p:nvPr/>
        </p:nvCxnSpPr>
        <p:spPr>
          <a:xfrm>
            <a:off x="7009319" y="3058873"/>
            <a:ext cx="513859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>
            <a:stCxn id="42" idx="4"/>
            <a:endCxn id="46" idx="0"/>
          </p:cNvCxnSpPr>
          <p:nvPr/>
        </p:nvCxnSpPr>
        <p:spPr>
          <a:xfrm>
            <a:off x="5581986" y="3386097"/>
            <a:ext cx="0" cy="34160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4184820" y="2815963"/>
            <a:ext cx="7758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 b c</a:t>
            </a:r>
            <a:endParaRPr lang="en-US" sz="2000" dirty="0"/>
          </a:p>
        </p:txBody>
      </p:sp>
      <p:sp>
        <p:nvSpPr>
          <p:cNvPr id="65" name="TextBox 64"/>
          <p:cNvSpPr txBox="1"/>
          <p:nvPr/>
        </p:nvSpPr>
        <p:spPr>
          <a:xfrm>
            <a:off x="5261946" y="2815963"/>
            <a:ext cx="7758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 </a:t>
            </a:r>
            <a:r>
              <a:rPr lang="en-US" sz="2000" dirty="0" smtClean="0">
                <a:solidFill>
                  <a:srgbClr val="000000"/>
                </a:solidFill>
              </a:rPr>
              <a:t>c</a:t>
            </a:r>
            <a:r>
              <a:rPr lang="en-US" sz="2000" dirty="0" smtClean="0"/>
              <a:t> f</a:t>
            </a:r>
            <a:endParaRPr lang="en-US" sz="2000" dirty="0"/>
          </a:p>
        </p:txBody>
      </p:sp>
      <p:sp>
        <p:nvSpPr>
          <p:cNvPr id="66" name="TextBox 65"/>
          <p:cNvSpPr txBox="1"/>
          <p:nvPr/>
        </p:nvSpPr>
        <p:spPr>
          <a:xfrm>
            <a:off x="5261946" y="3810111"/>
            <a:ext cx="7758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d e </a:t>
            </a:r>
            <a:r>
              <a:rPr lang="en-US" sz="2000" dirty="0" smtClean="0">
                <a:solidFill>
                  <a:srgbClr val="000000"/>
                </a:solidFill>
              </a:rPr>
              <a:t>c</a:t>
            </a:r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6369239" y="2815963"/>
            <a:ext cx="7758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 g f</a:t>
            </a:r>
            <a:endParaRPr lang="en-US" sz="2000" dirty="0"/>
          </a:p>
        </p:txBody>
      </p:sp>
      <p:sp>
        <p:nvSpPr>
          <p:cNvPr id="68" name="TextBox 67"/>
          <p:cNvSpPr txBox="1"/>
          <p:nvPr/>
        </p:nvSpPr>
        <p:spPr>
          <a:xfrm>
            <a:off x="7572401" y="2815963"/>
            <a:ext cx="7758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g h</a:t>
            </a:r>
            <a:endParaRPr lang="en-US" sz="2000" dirty="0"/>
          </a:p>
        </p:txBody>
      </p:sp>
      <p:sp>
        <p:nvSpPr>
          <p:cNvPr id="13" name="Rectangle 12"/>
          <p:cNvSpPr/>
          <p:nvPr/>
        </p:nvSpPr>
        <p:spPr>
          <a:xfrm>
            <a:off x="6375589" y="3924583"/>
            <a:ext cx="178766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>
                <a:solidFill>
                  <a:srgbClr val="FF0000"/>
                </a:solidFill>
              </a:rPr>
              <a:t>X</a:t>
            </a:r>
            <a:r>
              <a:rPr lang="en-US" baseline="-25000" dirty="0" err="1">
                <a:solidFill>
                  <a:srgbClr val="FF0000"/>
                </a:solidFill>
              </a:rPr>
              <a:t>t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= {</a:t>
            </a:r>
            <a:r>
              <a:rPr lang="en-US" dirty="0" err="1" smtClean="0">
                <a:solidFill>
                  <a:srgbClr val="FF0000"/>
                </a:solidFill>
              </a:rPr>
              <a:t>a,g,f</a:t>
            </a:r>
            <a:r>
              <a:rPr lang="en-US" dirty="0" smtClean="0">
                <a:solidFill>
                  <a:srgbClr val="FF0000"/>
                </a:solidFill>
              </a:rPr>
              <a:t>} </a:t>
            </a:r>
            <a:r>
              <a:rPr lang="en-US" dirty="0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µ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V</a:t>
            </a:r>
          </a:p>
        </p:txBody>
      </p:sp>
      <p:sp>
        <p:nvSpPr>
          <p:cNvPr id="15" name="Rectangle 14"/>
          <p:cNvSpPr/>
          <p:nvPr/>
        </p:nvSpPr>
        <p:spPr>
          <a:xfrm>
            <a:off x="5906943" y="3924130"/>
            <a:ext cx="2616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t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2583551" y="4847280"/>
            <a:ext cx="587255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000" dirty="0"/>
              <a:t> </a:t>
            </a:r>
            <a:r>
              <a:rPr lang="en-US" sz="2000" dirty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[</a:t>
            </a:r>
            <a:r>
              <a:rPr lang="en-US" sz="2000" baseline="-25000" dirty="0">
                <a:solidFill>
                  <a:srgbClr val="FF0000"/>
                </a:solidFill>
              </a:rPr>
              <a:t>t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X</a:t>
            </a:r>
            <a:r>
              <a:rPr lang="en-US" sz="2000" baseline="-25000" dirty="0" err="1">
                <a:solidFill>
                  <a:srgbClr val="FF0000"/>
                </a:solidFill>
              </a:rPr>
              <a:t>t</a:t>
            </a:r>
            <a:r>
              <a:rPr lang="en-US" sz="2000" dirty="0">
                <a:solidFill>
                  <a:srgbClr val="FF0000"/>
                </a:solidFill>
              </a:rPr>
              <a:t> = V</a:t>
            </a:r>
          </a:p>
          <a:p>
            <a:pPr marL="285750" indent="-285750">
              <a:buFont typeface="Arial"/>
              <a:buChar char="•"/>
            </a:pPr>
            <a:r>
              <a:rPr lang="en-US" sz="2000" i="1" dirty="0" smtClean="0"/>
              <a:t>For each </a:t>
            </a:r>
            <a:r>
              <a:rPr lang="en-US" sz="2000" i="1" dirty="0" smtClean="0">
                <a:solidFill>
                  <a:srgbClr val="FF0000"/>
                </a:solidFill>
              </a:rPr>
              <a:t>v </a:t>
            </a:r>
            <a:r>
              <a:rPr lang="en-US" sz="2000" i="1" dirty="0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2</a:t>
            </a:r>
            <a:r>
              <a:rPr lang="en-US" sz="2000" i="1" dirty="0" smtClean="0">
                <a:solidFill>
                  <a:srgbClr val="FF0000"/>
                </a:solidFill>
              </a:rPr>
              <a:t> V</a:t>
            </a:r>
            <a:r>
              <a:rPr lang="en-US" sz="2000" i="1" dirty="0" smtClean="0"/>
              <a:t>, </a:t>
            </a:r>
            <a:r>
              <a:rPr lang="en-US" sz="2000" i="1" dirty="0" smtClean="0">
                <a:solidFill>
                  <a:srgbClr val="FF0000"/>
                </a:solidFill>
              </a:rPr>
              <a:t>{ t | v </a:t>
            </a:r>
            <a:r>
              <a:rPr lang="en-US" sz="2000" i="1" dirty="0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2</a:t>
            </a:r>
            <a:r>
              <a:rPr lang="en-US" sz="2000" i="1" dirty="0" smtClean="0">
                <a:solidFill>
                  <a:srgbClr val="FF0000"/>
                </a:solidFill>
              </a:rPr>
              <a:t> </a:t>
            </a:r>
            <a:r>
              <a:rPr lang="en-US" sz="2000" i="1" dirty="0" err="1" smtClean="0">
                <a:solidFill>
                  <a:srgbClr val="FF0000"/>
                </a:solidFill>
              </a:rPr>
              <a:t>X</a:t>
            </a:r>
            <a:r>
              <a:rPr lang="en-US" sz="2000" i="1" baseline="-25000" dirty="0" err="1" smtClean="0">
                <a:solidFill>
                  <a:srgbClr val="FF0000"/>
                </a:solidFill>
              </a:rPr>
              <a:t>t</a:t>
            </a:r>
            <a:r>
              <a:rPr lang="en-US" sz="2000" i="1" dirty="0" smtClean="0">
                <a:solidFill>
                  <a:srgbClr val="FF0000"/>
                </a:solidFill>
              </a:rPr>
              <a:t> } </a:t>
            </a:r>
            <a:r>
              <a:rPr lang="en-US" sz="2000" i="1" dirty="0" smtClean="0"/>
              <a:t>form a (connected) sub-tree of </a:t>
            </a:r>
            <a:r>
              <a:rPr lang="en-US" sz="2000" i="1" dirty="0" smtClean="0">
                <a:solidFill>
                  <a:srgbClr val="FF0000"/>
                </a:solidFill>
              </a:rPr>
              <a:t>T</a:t>
            </a:r>
            <a:endParaRPr lang="en-US" sz="2000" i="1" dirty="0">
              <a:solidFill>
                <a:srgbClr val="FF0000"/>
              </a:solidFill>
            </a:endParaRPr>
          </a:p>
          <a:p>
            <a:pPr marL="285750" indent="-285750">
              <a:buFont typeface="Arial"/>
              <a:buChar char="•"/>
            </a:pPr>
            <a:r>
              <a:rPr lang="en-US" sz="2000" dirty="0"/>
              <a:t>For each edge </a:t>
            </a:r>
            <a:r>
              <a:rPr lang="en-US" sz="2000" dirty="0" err="1">
                <a:solidFill>
                  <a:srgbClr val="FF0000"/>
                </a:solidFill>
              </a:rPr>
              <a:t>uv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2</a:t>
            </a:r>
            <a:r>
              <a:rPr lang="en-US" sz="2000" dirty="0">
                <a:solidFill>
                  <a:srgbClr val="FF0000"/>
                </a:solidFill>
              </a:rPr>
              <a:t> E</a:t>
            </a:r>
            <a:r>
              <a:rPr lang="en-US" sz="2000" dirty="0"/>
              <a:t>, exists </a:t>
            </a:r>
            <a:r>
              <a:rPr lang="en-US" sz="2000" dirty="0">
                <a:solidFill>
                  <a:srgbClr val="FF0000"/>
                </a:solidFill>
              </a:rPr>
              <a:t>t</a:t>
            </a:r>
            <a:r>
              <a:rPr lang="en-US" sz="2000" dirty="0"/>
              <a:t> such that </a:t>
            </a:r>
            <a:r>
              <a:rPr lang="en-US" sz="2000" dirty="0" err="1">
                <a:solidFill>
                  <a:srgbClr val="FF0000"/>
                </a:solidFill>
              </a:rPr>
              <a:t>u,v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2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X</a:t>
            </a:r>
            <a:r>
              <a:rPr lang="en-US" sz="2000" baseline="-25000" dirty="0" err="1">
                <a:solidFill>
                  <a:srgbClr val="FF0000"/>
                </a:solidFill>
              </a:rPr>
              <a:t>t</a:t>
            </a:r>
            <a:endParaRPr lang="en-US" sz="2000" baseline="-25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88625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Decomposing Expanders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Arbitrarily map nodes </a:t>
            </a:r>
            <a:r>
              <a:rPr lang="en-US" dirty="0" smtClean="0">
                <a:solidFill>
                  <a:srgbClr val="FF0000"/>
                </a:solidFill>
              </a:rPr>
              <a:t>V(H)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 to node in </a:t>
            </a:r>
            <a:r>
              <a:rPr lang="en-US" dirty="0" smtClean="0">
                <a:solidFill>
                  <a:srgbClr val="FF0000"/>
                </a:solidFill>
              </a:rPr>
              <a:t>G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Route (partial) induced </a:t>
            </a: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</a:rPr>
              <a:t>matchings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Calisto MT"/>
              </a:rPr>
              <a:t>M</a:t>
            </a:r>
            <a:r>
              <a:rPr lang="en-US" baseline="-25000" dirty="0" smtClean="0">
                <a:solidFill>
                  <a:srgbClr val="FF0000"/>
                </a:solidFill>
                <a:latin typeface="Calisto MT"/>
              </a:rPr>
              <a:t>1</a:t>
            </a:r>
            <a:r>
              <a:rPr lang="en-US" dirty="0" smtClean="0">
                <a:solidFill>
                  <a:srgbClr val="FF0000"/>
                </a:solidFill>
              </a:rPr>
              <a:t>’, </a:t>
            </a:r>
            <a:r>
              <a:rPr lang="en-US" dirty="0" smtClean="0">
                <a:solidFill>
                  <a:srgbClr val="FF0000"/>
                </a:solidFill>
                <a:latin typeface="Calisto MT"/>
              </a:rPr>
              <a:t>M</a:t>
            </a:r>
            <a:r>
              <a:rPr lang="en-US" baseline="-25000" dirty="0" smtClean="0">
                <a:solidFill>
                  <a:srgbClr val="FF0000"/>
                </a:solidFill>
                <a:latin typeface="Calisto MT"/>
              </a:rPr>
              <a:t>2</a:t>
            </a:r>
            <a:r>
              <a:rPr lang="en-US" dirty="0" smtClean="0">
                <a:solidFill>
                  <a:srgbClr val="FF0000"/>
                </a:solidFill>
              </a:rPr>
              <a:t>’, </a:t>
            </a:r>
            <a:r>
              <a:rPr lang="en-US" dirty="0" smtClean="0">
                <a:solidFill>
                  <a:srgbClr val="FF0000"/>
                </a:solidFill>
                <a:latin typeface="Calisto MT"/>
              </a:rPr>
              <a:t>M</a:t>
            </a:r>
            <a:r>
              <a:rPr lang="en-US" baseline="-25000" dirty="0" smtClean="0">
                <a:solidFill>
                  <a:srgbClr val="FF0000"/>
                </a:solidFill>
                <a:latin typeface="Calisto MT"/>
              </a:rPr>
              <a:t>3</a:t>
            </a:r>
            <a:r>
              <a:rPr lang="en-US" dirty="0" smtClean="0">
                <a:solidFill>
                  <a:srgbClr val="FF0000"/>
                </a:solidFill>
              </a:rPr>
              <a:t>’ 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in </a:t>
            </a:r>
            <a:r>
              <a:rPr lang="en-US" dirty="0" smtClean="0">
                <a:solidFill>
                  <a:srgbClr val="FF0000"/>
                </a:solidFill>
              </a:rPr>
              <a:t>G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 on paths of length </a:t>
            </a:r>
            <a:r>
              <a:rPr lang="en-US" dirty="0" smtClean="0">
                <a:solidFill>
                  <a:srgbClr val="FF0000"/>
                </a:solidFill>
              </a:rPr>
              <a:t>O(log n) 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with cong. </a:t>
            </a:r>
            <a:r>
              <a:rPr lang="en-US" dirty="0" smtClean="0">
                <a:solidFill>
                  <a:srgbClr val="FF0000"/>
                </a:solidFill>
              </a:rPr>
              <a:t>O(log log n)</a:t>
            </a: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S </a:t>
            </a:r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: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 set of nodes in </a:t>
            </a:r>
            <a:r>
              <a:rPr lang="en-US" dirty="0" smtClean="0">
                <a:solidFill>
                  <a:srgbClr val="FF0000"/>
                </a:solidFill>
              </a:rPr>
              <a:t>G </a:t>
            </a:r>
            <a:r>
              <a:rPr lang="en-US" dirty="0" smtClean="0">
                <a:solidFill>
                  <a:srgbClr val="3D484D"/>
                </a:solidFill>
              </a:rPr>
              <a:t>used on all the paths 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|S| = O(|V(H)| log n) = O(r </a:t>
            </a:r>
            <a:r>
              <a:rPr lang="en-US" dirty="0" err="1" smtClean="0">
                <a:solidFill>
                  <a:srgbClr val="FF0000"/>
                </a:solidFill>
              </a:rPr>
              <a:t>polylog</a:t>
            </a:r>
            <a:r>
              <a:rPr lang="en-US" dirty="0" smtClean="0">
                <a:solidFill>
                  <a:srgbClr val="FF0000"/>
                </a:solidFill>
              </a:rPr>
              <a:t>(n))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3D484D"/>
                </a:solidFill>
              </a:rPr>
              <a:t>and </a:t>
            </a:r>
            <a:r>
              <a:rPr lang="en-US" dirty="0" err="1" smtClean="0">
                <a:solidFill>
                  <a:srgbClr val="FF0000"/>
                </a:solidFill>
              </a:rPr>
              <a:t>tw</a:t>
            </a:r>
            <a:r>
              <a:rPr lang="en-US" dirty="0" smtClean="0">
                <a:solidFill>
                  <a:srgbClr val="FF0000"/>
                </a:solidFill>
              </a:rPr>
              <a:t>(G[S]) = </a:t>
            </a:r>
            <a:r>
              <a:rPr lang="en-US" dirty="0" smtClean="0">
                <a:solidFill>
                  <a:srgbClr val="FF0000"/>
                </a:solidFill>
                <a:latin typeface="Symbol"/>
                <a:sym typeface="Symbol"/>
              </a:rPr>
              <a:t></a:t>
            </a:r>
            <a:r>
              <a:rPr lang="en-US" dirty="0" smtClean="0">
                <a:solidFill>
                  <a:srgbClr val="FF0000"/>
                </a:solidFill>
              </a:rPr>
              <a:t>(r) </a:t>
            </a:r>
            <a:r>
              <a:rPr lang="en-US" dirty="0" smtClean="0">
                <a:solidFill>
                  <a:srgbClr val="3D484D"/>
                </a:solidFill>
              </a:rPr>
              <a:t>from the fact that </a:t>
            </a:r>
            <a:r>
              <a:rPr lang="en-US" dirty="0" smtClean="0">
                <a:solidFill>
                  <a:srgbClr val="FF0000"/>
                </a:solidFill>
              </a:rPr>
              <a:t>H</a:t>
            </a:r>
            <a:r>
              <a:rPr lang="en-US" dirty="0" smtClean="0">
                <a:solidFill>
                  <a:srgbClr val="3D484D"/>
                </a:solidFill>
              </a:rPr>
              <a:t> is an expander and has </a:t>
            </a:r>
            <a:r>
              <a:rPr lang="en-US" dirty="0" err="1" smtClean="0">
                <a:solidFill>
                  <a:srgbClr val="FF0000"/>
                </a:solidFill>
              </a:rPr>
              <a:t>tw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Symbol"/>
                <a:sym typeface="Symbol"/>
              </a:rPr>
              <a:t></a:t>
            </a:r>
            <a:r>
              <a:rPr lang="en-US" dirty="0" smtClean="0">
                <a:solidFill>
                  <a:srgbClr val="FF0000"/>
                </a:solidFill>
              </a:rPr>
              <a:t>(r </a:t>
            </a:r>
            <a:r>
              <a:rPr lang="en-US" dirty="0" err="1" smtClean="0">
                <a:solidFill>
                  <a:srgbClr val="FF0000"/>
                </a:solidFill>
              </a:rPr>
              <a:t>polylog</a:t>
            </a:r>
            <a:r>
              <a:rPr lang="en-US" dirty="0" smtClean="0">
                <a:solidFill>
                  <a:srgbClr val="FF0000"/>
                </a:solidFill>
              </a:rPr>
              <a:t>(n))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08927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Decomposing Expanders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Embedding </a:t>
            </a:r>
            <a:r>
              <a:rPr lang="en-US" dirty="0" smtClean="0">
                <a:solidFill>
                  <a:srgbClr val="FF0000"/>
                </a:solidFill>
              </a:rPr>
              <a:t>h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 copies of </a:t>
            </a:r>
            <a:r>
              <a:rPr lang="en-US" dirty="0" smtClean="0">
                <a:solidFill>
                  <a:srgbClr val="FF0000"/>
                </a:solidFill>
              </a:rPr>
              <a:t>H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Embed </a:t>
            </a:r>
            <a:r>
              <a:rPr lang="en-US" dirty="0" smtClean="0">
                <a:solidFill>
                  <a:srgbClr val="FF0000"/>
                </a:solidFill>
              </a:rPr>
              <a:t>1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 copy of </a:t>
            </a:r>
            <a:r>
              <a:rPr lang="en-US" dirty="0" smtClean="0">
                <a:solidFill>
                  <a:srgbClr val="FF0000"/>
                </a:solidFill>
              </a:rPr>
              <a:t>H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, remove nodes </a:t>
            </a:r>
            <a:r>
              <a:rPr lang="en-US" dirty="0" smtClean="0">
                <a:solidFill>
                  <a:srgbClr val="FF0000"/>
                </a:solidFill>
              </a:rPr>
              <a:t>S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 and repeat</a:t>
            </a:r>
          </a:p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Residual graph has a large enough </a:t>
            </a: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</a:rPr>
              <a:t>subgraph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 with good expansion</a:t>
            </a:r>
          </a:p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Alternatively embed </a:t>
            </a:r>
            <a:r>
              <a:rPr lang="en-US" dirty="0" smtClean="0">
                <a:solidFill>
                  <a:srgbClr val="FF0000"/>
                </a:solidFill>
              </a:rPr>
              <a:t>h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 copies in parallel</a:t>
            </a:r>
          </a:p>
          <a:p>
            <a:pPr marL="0" indent="0">
              <a:buNone/>
            </a:pPr>
            <a:endParaRPr lang="en-US" dirty="0" smtClean="0">
              <a:solidFill>
                <a:schemeClr val="bg2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h r </a:t>
            </a:r>
            <a:r>
              <a:rPr lang="en-US" dirty="0" err="1" smtClean="0">
                <a:solidFill>
                  <a:srgbClr val="FF0000"/>
                </a:solidFill>
              </a:rPr>
              <a:t>polylog</a:t>
            </a:r>
            <a:r>
              <a:rPr lang="en-US" dirty="0" smtClean="0">
                <a:solidFill>
                  <a:srgbClr val="FF0000"/>
                </a:solidFill>
              </a:rPr>
              <a:t>(n) </a:t>
            </a:r>
            <a:r>
              <a:rPr lang="en-US" dirty="0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·</a:t>
            </a:r>
            <a:r>
              <a:rPr lang="en-US" dirty="0" smtClean="0">
                <a:solidFill>
                  <a:srgbClr val="FF0000"/>
                </a:solidFill>
              </a:rPr>
              <a:t> n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11593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Decomposing General Graphs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Several steps/tools</a:t>
            </a:r>
          </a:p>
          <a:p>
            <a:r>
              <a:rPr lang="en-US" dirty="0" smtClean="0"/>
              <a:t>Minimal “</a:t>
            </a:r>
            <a:r>
              <a:rPr lang="en-US" dirty="0"/>
              <a:t>Contracted” </a:t>
            </a:r>
            <a:r>
              <a:rPr lang="en-US" dirty="0" smtClean="0"/>
              <a:t>graph</a:t>
            </a:r>
          </a:p>
          <a:p>
            <a:r>
              <a:rPr lang="en-US" b="1" dirty="0" smtClean="0"/>
              <a:t>Case 1:</a:t>
            </a:r>
            <a:r>
              <a:rPr lang="en-US" dirty="0" smtClean="0"/>
              <a:t> Balanced decomposition into </a:t>
            </a:r>
            <a:r>
              <a:rPr lang="en-US" dirty="0" smtClean="0">
                <a:solidFill>
                  <a:srgbClr val="FF0000"/>
                </a:solidFill>
              </a:rPr>
              <a:t>h</a:t>
            </a:r>
            <a:r>
              <a:rPr lang="en-US" dirty="0" smtClean="0"/>
              <a:t> graphs each of which has large </a:t>
            </a:r>
            <a:r>
              <a:rPr lang="en-US" dirty="0" err="1" smtClean="0"/>
              <a:t>treewidth</a:t>
            </a:r>
            <a:endParaRPr lang="en-US" dirty="0" smtClean="0"/>
          </a:p>
          <a:p>
            <a:r>
              <a:rPr lang="en-US" b="1" dirty="0"/>
              <a:t>Case 2:</a:t>
            </a:r>
            <a:r>
              <a:rPr lang="en-US" dirty="0"/>
              <a:t> Well-linked decomposition(s) to reduce problem to a collection of graphs with large expansion/conductance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459004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Treewidth</a:t>
            </a:r>
            <a:r>
              <a:rPr lang="en-US" dirty="0" smtClean="0"/>
              <a:t> decomposition theorems </a:t>
            </a:r>
          </a:p>
          <a:p>
            <a:r>
              <a:rPr lang="en-US" dirty="0" smtClean="0"/>
              <a:t>Applications to </a:t>
            </a:r>
          </a:p>
          <a:p>
            <a:pPr lvl="1"/>
            <a:r>
              <a:rPr lang="en-US" dirty="0" smtClean="0"/>
              <a:t>Routing algorithms</a:t>
            </a:r>
          </a:p>
          <a:p>
            <a:pPr lvl="1"/>
            <a:r>
              <a:rPr lang="en-US" dirty="0" smtClean="0"/>
              <a:t>FPT algorithms</a:t>
            </a:r>
          </a:p>
          <a:p>
            <a:pPr lvl="1"/>
            <a:r>
              <a:rPr lang="en-US" dirty="0" err="1" smtClean="0"/>
              <a:t>Erdos-Posa</a:t>
            </a:r>
            <a:r>
              <a:rPr lang="en-US" dirty="0" smtClean="0"/>
              <a:t> theorems</a:t>
            </a:r>
          </a:p>
          <a:p>
            <a:pPr lvl="1"/>
            <a:r>
              <a:rPr lang="en-US" dirty="0" smtClean="0"/>
              <a:t>Others?</a:t>
            </a:r>
          </a:p>
        </p:txBody>
      </p:sp>
    </p:spTree>
    <p:extLst>
      <p:ext uri="{BB962C8B-B14F-4D97-AF65-F5344CB8AC3E}">
        <p14:creationId xmlns:p14="http://schemas.microsoft.com/office/powerpoint/2010/main" val="18002201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Improve Grid-Minor theorem</a:t>
            </a:r>
          </a:p>
          <a:p>
            <a:r>
              <a:rPr lang="en-US" dirty="0" smtClean="0"/>
              <a:t>Tight tradeoff for </a:t>
            </a:r>
            <a:r>
              <a:rPr lang="en-US" dirty="0" err="1" smtClean="0"/>
              <a:t>treewidth</a:t>
            </a:r>
            <a:r>
              <a:rPr lang="en-US" dirty="0" smtClean="0"/>
              <a:t> decomposition theorem</a:t>
            </a:r>
          </a:p>
          <a:p>
            <a:r>
              <a:rPr lang="en-US" dirty="0" smtClean="0"/>
              <a:t>Applications</a:t>
            </a:r>
            <a:r>
              <a:rPr lang="en-US" dirty="0"/>
              <a:t> </a:t>
            </a:r>
            <a:r>
              <a:rPr lang="en-US" dirty="0" smtClean="0"/>
              <a:t>of related ideas?</a:t>
            </a:r>
          </a:p>
        </p:txBody>
      </p:sp>
    </p:spTree>
    <p:extLst>
      <p:ext uri="{BB962C8B-B14F-4D97-AF65-F5344CB8AC3E}">
        <p14:creationId xmlns:p14="http://schemas.microsoft.com/office/powerpoint/2010/main" val="40858116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Thank You!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80625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" name="Straight Connector 21"/>
          <p:cNvCxnSpPr/>
          <p:nvPr/>
        </p:nvCxnSpPr>
        <p:spPr>
          <a:xfrm>
            <a:off x="1498624" y="3488308"/>
            <a:ext cx="637049" cy="0"/>
          </a:xfrm>
          <a:prstGeom prst="line">
            <a:avLst/>
          </a:prstGeom>
          <a:ln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Tree Decomposition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1295205" y="2569900"/>
            <a:ext cx="238320" cy="263563"/>
          </a:xfrm>
          <a:prstGeom prst="ellipse">
            <a:avLst/>
          </a:prstGeom>
          <a:solidFill>
            <a:srgbClr val="33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661793" y="2917561"/>
            <a:ext cx="238320" cy="263563"/>
          </a:xfrm>
          <a:prstGeom prst="ellipse">
            <a:avLst/>
          </a:prstGeom>
          <a:solidFill>
            <a:srgbClr val="33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1295205" y="3351078"/>
            <a:ext cx="238320" cy="263563"/>
          </a:xfrm>
          <a:prstGeom prst="ellipse">
            <a:avLst/>
          </a:prstGeom>
          <a:solidFill>
            <a:srgbClr val="3366FF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2100772" y="3351078"/>
            <a:ext cx="238320" cy="263563"/>
          </a:xfrm>
          <a:prstGeom prst="ellipse">
            <a:avLst/>
          </a:prstGeom>
          <a:solidFill>
            <a:srgbClr val="33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2100772" y="2569900"/>
            <a:ext cx="238320" cy="263563"/>
          </a:xfrm>
          <a:prstGeom prst="ellipse">
            <a:avLst/>
          </a:prstGeom>
          <a:solidFill>
            <a:srgbClr val="33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2922723" y="2569900"/>
            <a:ext cx="238320" cy="263563"/>
          </a:xfrm>
          <a:prstGeom prst="ellipse">
            <a:avLst/>
          </a:prstGeom>
          <a:solidFill>
            <a:srgbClr val="33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661793" y="4070198"/>
            <a:ext cx="238320" cy="263563"/>
          </a:xfrm>
          <a:prstGeom prst="ellipse">
            <a:avLst/>
          </a:prstGeom>
          <a:solidFill>
            <a:srgbClr val="33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1789063" y="4070198"/>
            <a:ext cx="238320" cy="263563"/>
          </a:xfrm>
          <a:prstGeom prst="ellipse">
            <a:avLst/>
          </a:prstGeom>
          <a:solidFill>
            <a:srgbClr val="33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cxnSp>
        <p:nvCxnSpPr>
          <p:cNvPr id="14" name="Straight Connector 13"/>
          <p:cNvCxnSpPr>
            <a:stCxn id="6" idx="7"/>
            <a:endCxn id="5" idx="2"/>
          </p:cNvCxnSpPr>
          <p:nvPr/>
        </p:nvCxnSpPr>
        <p:spPr>
          <a:xfrm flipV="1">
            <a:off x="865212" y="2701682"/>
            <a:ext cx="429993" cy="25447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6" idx="5"/>
            <a:endCxn id="7" idx="1"/>
          </p:cNvCxnSpPr>
          <p:nvPr/>
        </p:nvCxnSpPr>
        <p:spPr>
          <a:xfrm>
            <a:off x="865212" y="3142526"/>
            <a:ext cx="464894" cy="24715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5" idx="4"/>
            <a:endCxn id="7" idx="0"/>
          </p:cNvCxnSpPr>
          <p:nvPr/>
        </p:nvCxnSpPr>
        <p:spPr>
          <a:xfrm>
            <a:off x="1414365" y="2833463"/>
            <a:ext cx="0" cy="51761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5" idx="6"/>
            <a:endCxn id="9" idx="2"/>
          </p:cNvCxnSpPr>
          <p:nvPr/>
        </p:nvCxnSpPr>
        <p:spPr>
          <a:xfrm>
            <a:off x="1533525" y="2701682"/>
            <a:ext cx="56724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2234310" y="2794865"/>
            <a:ext cx="0" cy="59481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9" idx="6"/>
            <a:endCxn id="10" idx="2"/>
          </p:cNvCxnSpPr>
          <p:nvPr/>
        </p:nvCxnSpPr>
        <p:spPr>
          <a:xfrm>
            <a:off x="2339092" y="2701682"/>
            <a:ext cx="583631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11" idx="7"/>
            <a:endCxn id="7" idx="3"/>
          </p:cNvCxnSpPr>
          <p:nvPr/>
        </p:nvCxnSpPr>
        <p:spPr>
          <a:xfrm flipV="1">
            <a:off x="865212" y="3576043"/>
            <a:ext cx="464894" cy="53275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stCxn id="11" idx="6"/>
            <a:endCxn id="12" idx="2"/>
          </p:cNvCxnSpPr>
          <p:nvPr/>
        </p:nvCxnSpPr>
        <p:spPr>
          <a:xfrm>
            <a:off x="900113" y="4201980"/>
            <a:ext cx="88895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7" idx="5"/>
            <a:endCxn id="12" idx="1"/>
          </p:cNvCxnSpPr>
          <p:nvPr/>
        </p:nvCxnSpPr>
        <p:spPr>
          <a:xfrm>
            <a:off x="1498624" y="3576043"/>
            <a:ext cx="325340" cy="53275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1106167" y="2169790"/>
            <a:ext cx="4478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660066"/>
                </a:solidFill>
              </a:rPr>
              <a:t>a</a:t>
            </a:r>
            <a:endParaRPr lang="en-US" sz="2000" dirty="0">
              <a:solidFill>
                <a:srgbClr val="660066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485676" y="2517451"/>
            <a:ext cx="4478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b</a:t>
            </a:r>
            <a:endParaRPr lang="en-US" sz="2000" dirty="0"/>
          </a:p>
        </p:txBody>
      </p:sp>
      <p:sp>
        <p:nvSpPr>
          <p:cNvPr id="57" name="TextBox 56"/>
          <p:cNvSpPr txBox="1"/>
          <p:nvPr/>
        </p:nvSpPr>
        <p:spPr>
          <a:xfrm>
            <a:off x="966487" y="3288253"/>
            <a:ext cx="4478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8000"/>
                </a:solidFill>
              </a:rPr>
              <a:t>c</a:t>
            </a:r>
            <a:endParaRPr lang="en-US" sz="2000" dirty="0">
              <a:solidFill>
                <a:srgbClr val="008000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518609" y="4395238"/>
            <a:ext cx="4478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d</a:t>
            </a:r>
            <a:endParaRPr lang="en-US" sz="2000" dirty="0"/>
          </a:p>
        </p:txBody>
      </p:sp>
      <p:sp>
        <p:nvSpPr>
          <p:cNvPr id="59" name="TextBox 58"/>
          <p:cNvSpPr txBox="1"/>
          <p:nvPr/>
        </p:nvSpPr>
        <p:spPr>
          <a:xfrm>
            <a:off x="1803444" y="4387417"/>
            <a:ext cx="4478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e</a:t>
            </a:r>
            <a:endParaRPr lang="en-US" sz="2000" dirty="0"/>
          </a:p>
        </p:txBody>
      </p:sp>
      <p:sp>
        <p:nvSpPr>
          <p:cNvPr id="60" name="TextBox 59"/>
          <p:cNvSpPr txBox="1"/>
          <p:nvPr/>
        </p:nvSpPr>
        <p:spPr>
          <a:xfrm>
            <a:off x="2300603" y="3492648"/>
            <a:ext cx="4478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8000"/>
                </a:solidFill>
              </a:rPr>
              <a:t>f</a:t>
            </a:r>
            <a:endParaRPr lang="en-US" sz="2000" dirty="0">
              <a:solidFill>
                <a:srgbClr val="008000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2135673" y="2169790"/>
            <a:ext cx="4478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g</a:t>
            </a:r>
            <a:endParaRPr lang="en-US" sz="2000" dirty="0"/>
          </a:p>
        </p:txBody>
      </p:sp>
      <p:sp>
        <p:nvSpPr>
          <p:cNvPr id="62" name="TextBox 61"/>
          <p:cNvSpPr txBox="1"/>
          <p:nvPr/>
        </p:nvSpPr>
        <p:spPr>
          <a:xfrm>
            <a:off x="3058701" y="2264773"/>
            <a:ext cx="4478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h</a:t>
            </a:r>
            <a:endParaRPr lang="en-US" sz="2000" dirty="0"/>
          </a:p>
        </p:txBody>
      </p:sp>
      <p:sp>
        <p:nvSpPr>
          <p:cNvPr id="3" name="Rectangle 2"/>
          <p:cNvSpPr/>
          <p:nvPr/>
        </p:nvSpPr>
        <p:spPr>
          <a:xfrm>
            <a:off x="857941" y="1800458"/>
            <a:ext cx="111453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G=(V,E)</a:t>
            </a:r>
            <a:endParaRPr lang="en-US" sz="2000" dirty="0"/>
          </a:p>
        </p:txBody>
      </p:sp>
      <p:sp>
        <p:nvSpPr>
          <p:cNvPr id="4" name="Rectangle 3"/>
          <p:cNvSpPr/>
          <p:nvPr/>
        </p:nvSpPr>
        <p:spPr>
          <a:xfrm>
            <a:off x="4320700" y="1802268"/>
            <a:ext cx="140152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T=(V</a:t>
            </a:r>
            <a:r>
              <a:rPr lang="en-US" sz="2000" baseline="-25000" dirty="0">
                <a:solidFill>
                  <a:srgbClr val="FF0000"/>
                </a:solidFill>
              </a:rPr>
              <a:t>T</a:t>
            </a:r>
            <a:r>
              <a:rPr lang="en-US" sz="2000" dirty="0">
                <a:solidFill>
                  <a:srgbClr val="FF0000"/>
                </a:solidFill>
              </a:rPr>
              <a:t>, E</a:t>
            </a:r>
            <a:r>
              <a:rPr lang="en-US" sz="2000" baseline="-25000" dirty="0">
                <a:solidFill>
                  <a:srgbClr val="FF0000"/>
                </a:solidFill>
              </a:rPr>
              <a:t>T</a:t>
            </a:r>
            <a:r>
              <a:rPr lang="en-US" sz="2000" dirty="0">
                <a:solidFill>
                  <a:srgbClr val="FF0000"/>
                </a:solidFill>
              </a:rPr>
              <a:t>) </a:t>
            </a:r>
            <a:endParaRPr lang="en-US" sz="2000" dirty="0"/>
          </a:p>
        </p:txBody>
      </p:sp>
      <p:sp>
        <p:nvSpPr>
          <p:cNvPr id="40" name="Oval 39"/>
          <p:cNvSpPr/>
          <p:nvPr/>
        </p:nvSpPr>
        <p:spPr>
          <a:xfrm>
            <a:off x="4184819" y="2743958"/>
            <a:ext cx="640080" cy="64008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42" name="Oval 41"/>
          <p:cNvSpPr/>
          <p:nvPr/>
        </p:nvSpPr>
        <p:spPr>
          <a:xfrm>
            <a:off x="5261946" y="2746017"/>
            <a:ext cx="640080" cy="64008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44" name="Oval 43"/>
          <p:cNvSpPr/>
          <p:nvPr/>
        </p:nvSpPr>
        <p:spPr>
          <a:xfrm>
            <a:off x="6369239" y="2738833"/>
            <a:ext cx="640080" cy="64008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45" name="Oval 44"/>
          <p:cNvSpPr/>
          <p:nvPr/>
        </p:nvSpPr>
        <p:spPr>
          <a:xfrm>
            <a:off x="7523178" y="2738833"/>
            <a:ext cx="640080" cy="64008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46" name="Oval 45"/>
          <p:cNvSpPr/>
          <p:nvPr/>
        </p:nvSpPr>
        <p:spPr>
          <a:xfrm>
            <a:off x="5261946" y="3727702"/>
            <a:ext cx="640080" cy="64008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cxnSp>
        <p:nvCxnSpPr>
          <p:cNvPr id="48" name="Straight Connector 47"/>
          <p:cNvCxnSpPr>
            <a:stCxn id="40" idx="6"/>
            <a:endCxn id="42" idx="2"/>
          </p:cNvCxnSpPr>
          <p:nvPr/>
        </p:nvCxnSpPr>
        <p:spPr>
          <a:xfrm>
            <a:off x="4824899" y="3063998"/>
            <a:ext cx="437047" cy="205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>
            <a:stCxn id="42" idx="6"/>
            <a:endCxn id="44" idx="2"/>
          </p:cNvCxnSpPr>
          <p:nvPr/>
        </p:nvCxnSpPr>
        <p:spPr>
          <a:xfrm flipV="1">
            <a:off x="5902026" y="3058873"/>
            <a:ext cx="467213" cy="718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>
            <a:stCxn id="44" idx="6"/>
            <a:endCxn id="45" idx="2"/>
          </p:cNvCxnSpPr>
          <p:nvPr/>
        </p:nvCxnSpPr>
        <p:spPr>
          <a:xfrm>
            <a:off x="7009319" y="3058873"/>
            <a:ext cx="513859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>
            <a:stCxn id="42" idx="4"/>
            <a:endCxn id="46" idx="0"/>
          </p:cNvCxnSpPr>
          <p:nvPr/>
        </p:nvCxnSpPr>
        <p:spPr>
          <a:xfrm>
            <a:off x="5581986" y="3386097"/>
            <a:ext cx="0" cy="34160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4184820" y="2815963"/>
            <a:ext cx="7758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 b c</a:t>
            </a:r>
            <a:endParaRPr lang="en-US" sz="2000" dirty="0"/>
          </a:p>
        </p:txBody>
      </p:sp>
      <p:sp>
        <p:nvSpPr>
          <p:cNvPr id="65" name="TextBox 64"/>
          <p:cNvSpPr txBox="1"/>
          <p:nvPr/>
        </p:nvSpPr>
        <p:spPr>
          <a:xfrm>
            <a:off x="5261946" y="2815963"/>
            <a:ext cx="7758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 </a:t>
            </a:r>
            <a:r>
              <a:rPr lang="en-US" sz="2000" dirty="0" smtClean="0">
                <a:solidFill>
                  <a:srgbClr val="008000"/>
                </a:solidFill>
              </a:rPr>
              <a:t>c f</a:t>
            </a:r>
            <a:endParaRPr lang="en-US" sz="2000" dirty="0">
              <a:solidFill>
                <a:srgbClr val="008000"/>
              </a:solidFill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5261946" y="3810111"/>
            <a:ext cx="7758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d e </a:t>
            </a:r>
            <a:r>
              <a:rPr lang="en-US" sz="2000" dirty="0" smtClean="0">
                <a:solidFill>
                  <a:srgbClr val="000000"/>
                </a:solidFill>
              </a:rPr>
              <a:t>c</a:t>
            </a:r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6369239" y="2815963"/>
            <a:ext cx="7758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 g f</a:t>
            </a:r>
            <a:endParaRPr lang="en-US" sz="2000" dirty="0"/>
          </a:p>
        </p:txBody>
      </p:sp>
      <p:sp>
        <p:nvSpPr>
          <p:cNvPr id="68" name="TextBox 67"/>
          <p:cNvSpPr txBox="1"/>
          <p:nvPr/>
        </p:nvSpPr>
        <p:spPr>
          <a:xfrm>
            <a:off x="7572401" y="2815963"/>
            <a:ext cx="7758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g h</a:t>
            </a:r>
            <a:endParaRPr lang="en-US" sz="2000" dirty="0"/>
          </a:p>
        </p:txBody>
      </p:sp>
      <p:sp>
        <p:nvSpPr>
          <p:cNvPr id="13" name="Rectangle 12"/>
          <p:cNvSpPr/>
          <p:nvPr/>
        </p:nvSpPr>
        <p:spPr>
          <a:xfrm>
            <a:off x="6375589" y="3924583"/>
            <a:ext cx="178766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>
                <a:solidFill>
                  <a:srgbClr val="FF0000"/>
                </a:solidFill>
              </a:rPr>
              <a:t>X</a:t>
            </a:r>
            <a:r>
              <a:rPr lang="en-US" baseline="-25000" dirty="0" err="1">
                <a:solidFill>
                  <a:srgbClr val="FF0000"/>
                </a:solidFill>
              </a:rPr>
              <a:t>t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= {</a:t>
            </a:r>
            <a:r>
              <a:rPr lang="en-US" dirty="0" err="1" smtClean="0">
                <a:solidFill>
                  <a:srgbClr val="FF0000"/>
                </a:solidFill>
              </a:rPr>
              <a:t>a,g,f</a:t>
            </a:r>
            <a:r>
              <a:rPr lang="en-US" dirty="0" smtClean="0">
                <a:solidFill>
                  <a:srgbClr val="FF0000"/>
                </a:solidFill>
              </a:rPr>
              <a:t>} </a:t>
            </a:r>
            <a:r>
              <a:rPr lang="en-US" dirty="0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µ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V</a:t>
            </a:r>
          </a:p>
        </p:txBody>
      </p:sp>
      <p:sp>
        <p:nvSpPr>
          <p:cNvPr id="15" name="Rectangle 14"/>
          <p:cNvSpPr/>
          <p:nvPr/>
        </p:nvSpPr>
        <p:spPr>
          <a:xfrm>
            <a:off x="5906943" y="3924130"/>
            <a:ext cx="2616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t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2583551" y="4847280"/>
            <a:ext cx="587255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000" dirty="0"/>
              <a:t> </a:t>
            </a:r>
            <a:r>
              <a:rPr lang="en-US" sz="2000" dirty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[</a:t>
            </a:r>
            <a:r>
              <a:rPr lang="en-US" sz="2000" baseline="-25000" dirty="0">
                <a:solidFill>
                  <a:srgbClr val="FF0000"/>
                </a:solidFill>
              </a:rPr>
              <a:t>t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X</a:t>
            </a:r>
            <a:r>
              <a:rPr lang="en-US" sz="2000" baseline="-25000" dirty="0" err="1">
                <a:solidFill>
                  <a:srgbClr val="FF0000"/>
                </a:solidFill>
              </a:rPr>
              <a:t>t</a:t>
            </a:r>
            <a:r>
              <a:rPr lang="en-US" sz="2000" dirty="0">
                <a:solidFill>
                  <a:srgbClr val="FF0000"/>
                </a:solidFill>
              </a:rPr>
              <a:t> = V</a:t>
            </a:r>
          </a:p>
          <a:p>
            <a:pPr marL="285750" indent="-285750">
              <a:buFont typeface="Arial"/>
              <a:buChar char="•"/>
            </a:pPr>
            <a:r>
              <a:rPr lang="en-US" sz="2000" dirty="0" smtClean="0"/>
              <a:t>For each </a:t>
            </a:r>
            <a:r>
              <a:rPr lang="en-US" sz="2000" dirty="0" smtClean="0">
                <a:solidFill>
                  <a:srgbClr val="FF0000"/>
                </a:solidFill>
              </a:rPr>
              <a:t>v </a:t>
            </a:r>
            <a:r>
              <a:rPr lang="en-US" sz="2000" dirty="0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2</a:t>
            </a:r>
            <a:r>
              <a:rPr lang="en-US" sz="2000" dirty="0" smtClean="0">
                <a:solidFill>
                  <a:srgbClr val="FF0000"/>
                </a:solidFill>
              </a:rPr>
              <a:t> V</a:t>
            </a:r>
            <a:r>
              <a:rPr lang="en-US" sz="2000" dirty="0" smtClean="0"/>
              <a:t>, </a:t>
            </a:r>
            <a:r>
              <a:rPr lang="en-US" sz="2000" dirty="0" smtClean="0">
                <a:solidFill>
                  <a:srgbClr val="FF0000"/>
                </a:solidFill>
              </a:rPr>
              <a:t>{ t | v </a:t>
            </a:r>
            <a:r>
              <a:rPr lang="en-US" sz="2000" dirty="0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2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</a:rPr>
              <a:t>X</a:t>
            </a:r>
            <a:r>
              <a:rPr lang="en-US" sz="2000" baseline="-25000" dirty="0" err="1" smtClean="0">
                <a:solidFill>
                  <a:srgbClr val="FF0000"/>
                </a:solidFill>
              </a:rPr>
              <a:t>t</a:t>
            </a:r>
            <a:r>
              <a:rPr lang="en-US" sz="2000" dirty="0" smtClean="0">
                <a:solidFill>
                  <a:srgbClr val="FF0000"/>
                </a:solidFill>
              </a:rPr>
              <a:t> } </a:t>
            </a:r>
            <a:r>
              <a:rPr lang="en-US" sz="2000" dirty="0" smtClean="0"/>
              <a:t>form a (connected) sub-tree of </a:t>
            </a:r>
            <a:r>
              <a:rPr lang="en-US" sz="2000" dirty="0" smtClean="0">
                <a:solidFill>
                  <a:srgbClr val="FF0000"/>
                </a:solidFill>
              </a:rPr>
              <a:t>T</a:t>
            </a:r>
            <a:endParaRPr lang="en-US" sz="2000" dirty="0">
              <a:solidFill>
                <a:srgbClr val="FF0000"/>
              </a:solidFill>
            </a:endParaRPr>
          </a:p>
          <a:p>
            <a:pPr marL="285750" indent="-285750">
              <a:buFont typeface="Arial"/>
              <a:buChar char="•"/>
            </a:pPr>
            <a:r>
              <a:rPr lang="en-US" sz="2000" i="1" dirty="0"/>
              <a:t>For each edge </a:t>
            </a:r>
            <a:r>
              <a:rPr lang="en-US" sz="2000" i="1" dirty="0" err="1">
                <a:solidFill>
                  <a:srgbClr val="FF0000"/>
                </a:solidFill>
              </a:rPr>
              <a:t>uv</a:t>
            </a:r>
            <a:r>
              <a:rPr lang="en-US" sz="2000" i="1" dirty="0">
                <a:solidFill>
                  <a:srgbClr val="FF0000"/>
                </a:solidFill>
              </a:rPr>
              <a:t> </a:t>
            </a:r>
            <a:r>
              <a:rPr lang="en-US" sz="2000" i="1" dirty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2</a:t>
            </a:r>
            <a:r>
              <a:rPr lang="en-US" sz="2000" i="1" dirty="0">
                <a:solidFill>
                  <a:srgbClr val="FF0000"/>
                </a:solidFill>
              </a:rPr>
              <a:t> E</a:t>
            </a:r>
            <a:r>
              <a:rPr lang="en-US" sz="2000" i="1" dirty="0"/>
              <a:t>, exists </a:t>
            </a:r>
            <a:r>
              <a:rPr lang="en-US" sz="2000" i="1" dirty="0">
                <a:solidFill>
                  <a:srgbClr val="FF0000"/>
                </a:solidFill>
              </a:rPr>
              <a:t>t</a:t>
            </a:r>
            <a:r>
              <a:rPr lang="en-US" sz="2000" i="1" dirty="0"/>
              <a:t> such that </a:t>
            </a:r>
            <a:r>
              <a:rPr lang="en-US" sz="2000" i="1" dirty="0" err="1">
                <a:solidFill>
                  <a:srgbClr val="FF0000"/>
                </a:solidFill>
              </a:rPr>
              <a:t>u,v</a:t>
            </a:r>
            <a:r>
              <a:rPr lang="en-US" sz="2000" i="1" dirty="0">
                <a:solidFill>
                  <a:srgbClr val="FF0000"/>
                </a:solidFill>
              </a:rPr>
              <a:t> </a:t>
            </a:r>
            <a:r>
              <a:rPr lang="en-US" sz="2000" i="1" dirty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2</a:t>
            </a:r>
            <a:r>
              <a:rPr lang="en-US" sz="2000" i="1" dirty="0">
                <a:solidFill>
                  <a:srgbClr val="FF0000"/>
                </a:solidFill>
              </a:rPr>
              <a:t> </a:t>
            </a:r>
            <a:r>
              <a:rPr lang="en-US" sz="2000" i="1" dirty="0" err="1">
                <a:solidFill>
                  <a:srgbClr val="FF0000"/>
                </a:solidFill>
              </a:rPr>
              <a:t>X</a:t>
            </a:r>
            <a:r>
              <a:rPr lang="en-US" sz="2000" i="1" baseline="-25000" dirty="0" err="1">
                <a:solidFill>
                  <a:srgbClr val="FF0000"/>
                </a:solidFill>
              </a:rPr>
              <a:t>t</a:t>
            </a:r>
            <a:endParaRPr lang="en-US" sz="2000" i="1" baseline="-25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42830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Tree Decomposition</a:t>
            </a:r>
            <a:endParaRPr lang="en-US" dirty="0"/>
          </a:p>
        </p:txBody>
      </p:sp>
      <p:grpSp>
        <p:nvGrpSpPr>
          <p:cNvPr id="70" name="Group 69"/>
          <p:cNvGrpSpPr/>
          <p:nvPr/>
        </p:nvGrpSpPr>
        <p:grpSpPr>
          <a:xfrm>
            <a:off x="485676" y="2169790"/>
            <a:ext cx="3020903" cy="2625558"/>
            <a:chOff x="485676" y="2169790"/>
            <a:chExt cx="3020903" cy="2625558"/>
          </a:xfrm>
        </p:grpSpPr>
        <p:sp>
          <p:nvSpPr>
            <p:cNvPr id="5" name="Oval 4"/>
            <p:cNvSpPr/>
            <p:nvPr/>
          </p:nvSpPr>
          <p:spPr>
            <a:xfrm>
              <a:off x="1295205" y="2569900"/>
              <a:ext cx="238320" cy="263563"/>
            </a:xfrm>
            <a:prstGeom prst="ellipse">
              <a:avLst/>
            </a:prstGeom>
            <a:solidFill>
              <a:srgbClr val="3366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>
                <a:latin typeface="Times" pitchFamily="18" charset="0"/>
              </a:endParaRPr>
            </a:p>
          </p:txBody>
        </p:sp>
        <p:sp>
          <p:nvSpPr>
            <p:cNvPr id="6" name="Oval 5"/>
            <p:cNvSpPr/>
            <p:nvPr/>
          </p:nvSpPr>
          <p:spPr>
            <a:xfrm>
              <a:off x="661793" y="2917561"/>
              <a:ext cx="238320" cy="263563"/>
            </a:xfrm>
            <a:prstGeom prst="ellipse">
              <a:avLst/>
            </a:prstGeom>
            <a:solidFill>
              <a:srgbClr val="3366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>
                <a:latin typeface="Times" pitchFamily="18" charset="0"/>
              </a:endParaRPr>
            </a:p>
          </p:txBody>
        </p:sp>
        <p:sp>
          <p:nvSpPr>
            <p:cNvPr id="7" name="Oval 6"/>
            <p:cNvSpPr/>
            <p:nvPr/>
          </p:nvSpPr>
          <p:spPr>
            <a:xfrm>
              <a:off x="1295205" y="3351078"/>
              <a:ext cx="238320" cy="263563"/>
            </a:xfrm>
            <a:prstGeom prst="ellipse">
              <a:avLst/>
            </a:prstGeom>
            <a:solidFill>
              <a:srgbClr val="3366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>
                <a:latin typeface="Times" pitchFamily="18" charset="0"/>
              </a:endParaRPr>
            </a:p>
          </p:txBody>
        </p:sp>
        <p:sp>
          <p:nvSpPr>
            <p:cNvPr id="8" name="Oval 7"/>
            <p:cNvSpPr/>
            <p:nvPr/>
          </p:nvSpPr>
          <p:spPr>
            <a:xfrm>
              <a:off x="2100772" y="3351078"/>
              <a:ext cx="238320" cy="263563"/>
            </a:xfrm>
            <a:prstGeom prst="ellipse">
              <a:avLst/>
            </a:prstGeom>
            <a:solidFill>
              <a:srgbClr val="3366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>
                <a:latin typeface="Times" pitchFamily="18" charset="0"/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2100772" y="2569900"/>
              <a:ext cx="238320" cy="263563"/>
            </a:xfrm>
            <a:prstGeom prst="ellipse">
              <a:avLst/>
            </a:prstGeom>
            <a:solidFill>
              <a:srgbClr val="3366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>
                <a:latin typeface="Times" pitchFamily="18" charset="0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2922723" y="2569900"/>
              <a:ext cx="238320" cy="263563"/>
            </a:xfrm>
            <a:prstGeom prst="ellipse">
              <a:avLst/>
            </a:prstGeom>
            <a:solidFill>
              <a:srgbClr val="3366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>
                <a:latin typeface="Times" pitchFamily="18" charset="0"/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661793" y="4070198"/>
              <a:ext cx="238320" cy="263563"/>
            </a:xfrm>
            <a:prstGeom prst="ellipse">
              <a:avLst/>
            </a:prstGeom>
            <a:solidFill>
              <a:srgbClr val="3366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>
                <a:latin typeface="Times" pitchFamily="18" charset="0"/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1789063" y="4070198"/>
              <a:ext cx="238320" cy="263563"/>
            </a:xfrm>
            <a:prstGeom prst="ellipse">
              <a:avLst/>
            </a:prstGeom>
            <a:solidFill>
              <a:srgbClr val="3366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>
                <a:latin typeface="Times" pitchFamily="18" charset="0"/>
              </a:endParaRPr>
            </a:p>
          </p:txBody>
        </p:sp>
        <p:cxnSp>
          <p:nvCxnSpPr>
            <p:cNvPr id="14" name="Straight Connector 13"/>
            <p:cNvCxnSpPr>
              <a:stCxn id="6" idx="7"/>
              <a:endCxn id="5" idx="2"/>
            </p:cNvCxnSpPr>
            <p:nvPr/>
          </p:nvCxnSpPr>
          <p:spPr>
            <a:xfrm flipV="1">
              <a:off x="865212" y="2701682"/>
              <a:ext cx="429993" cy="254477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>
              <a:stCxn id="6" idx="5"/>
              <a:endCxn id="7" idx="1"/>
            </p:cNvCxnSpPr>
            <p:nvPr/>
          </p:nvCxnSpPr>
          <p:spPr>
            <a:xfrm>
              <a:off x="865212" y="3142526"/>
              <a:ext cx="464894" cy="24715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>
              <a:stCxn id="5" idx="4"/>
              <a:endCxn id="7" idx="0"/>
            </p:cNvCxnSpPr>
            <p:nvPr/>
          </p:nvCxnSpPr>
          <p:spPr>
            <a:xfrm>
              <a:off x="1414365" y="2833463"/>
              <a:ext cx="0" cy="517615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1498624" y="3488308"/>
              <a:ext cx="637049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>
              <a:stCxn id="5" idx="6"/>
              <a:endCxn id="9" idx="2"/>
            </p:cNvCxnSpPr>
            <p:nvPr/>
          </p:nvCxnSpPr>
          <p:spPr>
            <a:xfrm>
              <a:off x="1533525" y="2701682"/>
              <a:ext cx="567247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>
              <a:off x="2234310" y="2794865"/>
              <a:ext cx="0" cy="59481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>
              <a:stCxn id="9" idx="6"/>
              <a:endCxn id="10" idx="2"/>
            </p:cNvCxnSpPr>
            <p:nvPr/>
          </p:nvCxnSpPr>
          <p:spPr>
            <a:xfrm>
              <a:off x="2339092" y="2701682"/>
              <a:ext cx="583631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>
              <a:stCxn id="11" idx="7"/>
              <a:endCxn id="7" idx="3"/>
            </p:cNvCxnSpPr>
            <p:nvPr/>
          </p:nvCxnSpPr>
          <p:spPr>
            <a:xfrm flipV="1">
              <a:off x="865212" y="3576043"/>
              <a:ext cx="464894" cy="532753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>
              <a:stCxn id="11" idx="6"/>
              <a:endCxn id="12" idx="2"/>
            </p:cNvCxnSpPr>
            <p:nvPr/>
          </p:nvCxnSpPr>
          <p:spPr>
            <a:xfrm>
              <a:off x="900113" y="4201980"/>
              <a:ext cx="88895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>
              <a:stCxn id="7" idx="5"/>
              <a:endCxn id="12" idx="1"/>
            </p:cNvCxnSpPr>
            <p:nvPr/>
          </p:nvCxnSpPr>
          <p:spPr>
            <a:xfrm>
              <a:off x="1498624" y="3576043"/>
              <a:ext cx="325340" cy="532753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TextBox 54"/>
            <p:cNvSpPr txBox="1"/>
            <p:nvPr/>
          </p:nvSpPr>
          <p:spPr>
            <a:xfrm>
              <a:off x="1106167" y="2169790"/>
              <a:ext cx="44787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a</a:t>
              </a:r>
              <a:endParaRPr lang="en-US" sz="2000" dirty="0"/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485676" y="2517451"/>
              <a:ext cx="44787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b</a:t>
              </a:r>
              <a:endParaRPr lang="en-US" sz="2000" dirty="0"/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966487" y="3288253"/>
              <a:ext cx="44787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c</a:t>
              </a:r>
              <a:endParaRPr lang="en-US" sz="2000" dirty="0"/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518609" y="4395238"/>
              <a:ext cx="44787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d</a:t>
              </a:r>
              <a:endParaRPr lang="en-US" sz="2000" dirty="0"/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1803444" y="4387417"/>
              <a:ext cx="44787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e</a:t>
              </a:r>
              <a:endParaRPr lang="en-US" sz="2000" dirty="0"/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2300603" y="3492648"/>
              <a:ext cx="44787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f</a:t>
              </a:r>
              <a:endParaRPr lang="en-US" sz="2000" dirty="0"/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2135673" y="2169790"/>
              <a:ext cx="44787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g</a:t>
              </a:r>
              <a:endParaRPr lang="en-US" sz="2000" dirty="0"/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3058701" y="2264773"/>
              <a:ext cx="44787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h</a:t>
              </a:r>
              <a:endParaRPr lang="en-US" sz="2000" dirty="0"/>
            </a:p>
          </p:txBody>
        </p:sp>
      </p:grpSp>
      <p:sp>
        <p:nvSpPr>
          <p:cNvPr id="3" name="Rectangle 2"/>
          <p:cNvSpPr/>
          <p:nvPr/>
        </p:nvSpPr>
        <p:spPr>
          <a:xfrm>
            <a:off x="857941" y="1800458"/>
            <a:ext cx="111453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G=(V,E)</a:t>
            </a:r>
            <a:endParaRPr lang="en-US" sz="2000" dirty="0"/>
          </a:p>
        </p:txBody>
      </p:sp>
      <p:sp>
        <p:nvSpPr>
          <p:cNvPr id="4" name="Rectangle 3"/>
          <p:cNvSpPr/>
          <p:nvPr/>
        </p:nvSpPr>
        <p:spPr>
          <a:xfrm>
            <a:off x="4320700" y="1802268"/>
            <a:ext cx="140152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T=(V</a:t>
            </a:r>
            <a:r>
              <a:rPr lang="en-US" sz="2000" baseline="-25000" dirty="0">
                <a:solidFill>
                  <a:srgbClr val="FF0000"/>
                </a:solidFill>
              </a:rPr>
              <a:t>T</a:t>
            </a:r>
            <a:r>
              <a:rPr lang="en-US" sz="2000" dirty="0">
                <a:solidFill>
                  <a:srgbClr val="FF0000"/>
                </a:solidFill>
              </a:rPr>
              <a:t>, E</a:t>
            </a:r>
            <a:r>
              <a:rPr lang="en-US" sz="2000" baseline="-25000" dirty="0">
                <a:solidFill>
                  <a:srgbClr val="FF0000"/>
                </a:solidFill>
              </a:rPr>
              <a:t>T</a:t>
            </a:r>
            <a:r>
              <a:rPr lang="en-US" sz="2000" dirty="0">
                <a:solidFill>
                  <a:srgbClr val="FF0000"/>
                </a:solidFill>
              </a:rPr>
              <a:t>) </a:t>
            </a:r>
            <a:endParaRPr lang="en-US" sz="2000" dirty="0"/>
          </a:p>
        </p:txBody>
      </p:sp>
      <p:grpSp>
        <p:nvGrpSpPr>
          <p:cNvPr id="18" name="Group 17"/>
          <p:cNvGrpSpPr/>
          <p:nvPr/>
        </p:nvGrpSpPr>
        <p:grpSpPr>
          <a:xfrm>
            <a:off x="4184819" y="2738833"/>
            <a:ext cx="4163384" cy="1628949"/>
            <a:chOff x="4184819" y="2738833"/>
            <a:chExt cx="4163384" cy="1628949"/>
          </a:xfrm>
        </p:grpSpPr>
        <p:sp>
          <p:nvSpPr>
            <p:cNvPr id="40" name="Oval 39"/>
            <p:cNvSpPr/>
            <p:nvPr/>
          </p:nvSpPr>
          <p:spPr>
            <a:xfrm>
              <a:off x="4184819" y="2743958"/>
              <a:ext cx="640080" cy="640080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>
                <a:latin typeface="Times" pitchFamily="18" charset="0"/>
              </a:endParaRPr>
            </a:p>
          </p:txBody>
        </p:sp>
        <p:sp>
          <p:nvSpPr>
            <p:cNvPr id="42" name="Oval 41"/>
            <p:cNvSpPr/>
            <p:nvPr/>
          </p:nvSpPr>
          <p:spPr>
            <a:xfrm>
              <a:off x="5261946" y="2746017"/>
              <a:ext cx="640080" cy="640080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>
                <a:latin typeface="Times" pitchFamily="18" charset="0"/>
              </a:endParaRPr>
            </a:p>
          </p:txBody>
        </p:sp>
        <p:sp>
          <p:nvSpPr>
            <p:cNvPr id="44" name="Oval 43"/>
            <p:cNvSpPr/>
            <p:nvPr/>
          </p:nvSpPr>
          <p:spPr>
            <a:xfrm>
              <a:off x="6369239" y="2738833"/>
              <a:ext cx="640080" cy="640080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>
                <a:latin typeface="Times" pitchFamily="18" charset="0"/>
              </a:endParaRPr>
            </a:p>
          </p:txBody>
        </p:sp>
        <p:sp>
          <p:nvSpPr>
            <p:cNvPr id="45" name="Oval 44"/>
            <p:cNvSpPr/>
            <p:nvPr/>
          </p:nvSpPr>
          <p:spPr>
            <a:xfrm>
              <a:off x="7523178" y="2738833"/>
              <a:ext cx="640080" cy="640080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>
                <a:latin typeface="Times" pitchFamily="18" charset="0"/>
              </a:endParaRPr>
            </a:p>
          </p:txBody>
        </p:sp>
        <p:sp>
          <p:nvSpPr>
            <p:cNvPr id="46" name="Oval 45"/>
            <p:cNvSpPr/>
            <p:nvPr/>
          </p:nvSpPr>
          <p:spPr>
            <a:xfrm>
              <a:off x="5261946" y="3727702"/>
              <a:ext cx="640080" cy="640080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>
                <a:latin typeface="Times" pitchFamily="18" charset="0"/>
              </a:endParaRPr>
            </a:p>
          </p:txBody>
        </p:sp>
        <p:cxnSp>
          <p:nvCxnSpPr>
            <p:cNvPr id="48" name="Straight Connector 47"/>
            <p:cNvCxnSpPr>
              <a:stCxn id="40" idx="6"/>
              <a:endCxn id="42" idx="2"/>
            </p:cNvCxnSpPr>
            <p:nvPr/>
          </p:nvCxnSpPr>
          <p:spPr>
            <a:xfrm>
              <a:off x="4824899" y="3063998"/>
              <a:ext cx="437047" cy="2059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>
              <a:stCxn id="42" idx="6"/>
              <a:endCxn id="44" idx="2"/>
            </p:cNvCxnSpPr>
            <p:nvPr/>
          </p:nvCxnSpPr>
          <p:spPr>
            <a:xfrm flipV="1">
              <a:off x="5902026" y="3058873"/>
              <a:ext cx="467213" cy="718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>
              <a:stCxn id="44" idx="6"/>
              <a:endCxn id="45" idx="2"/>
            </p:cNvCxnSpPr>
            <p:nvPr/>
          </p:nvCxnSpPr>
          <p:spPr>
            <a:xfrm>
              <a:off x="7009319" y="3058873"/>
              <a:ext cx="513859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>
              <a:stCxn id="42" idx="4"/>
              <a:endCxn id="46" idx="0"/>
            </p:cNvCxnSpPr>
            <p:nvPr/>
          </p:nvCxnSpPr>
          <p:spPr>
            <a:xfrm>
              <a:off x="5581986" y="3386097"/>
              <a:ext cx="0" cy="341605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3" name="TextBox 62"/>
            <p:cNvSpPr txBox="1"/>
            <p:nvPr/>
          </p:nvSpPr>
          <p:spPr>
            <a:xfrm>
              <a:off x="4184820" y="2815963"/>
              <a:ext cx="77580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a b c</a:t>
              </a:r>
              <a:endParaRPr lang="en-US" sz="2000" dirty="0"/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5261946" y="2815963"/>
              <a:ext cx="77580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a c f</a:t>
              </a:r>
              <a:endParaRPr lang="en-US" sz="2000" dirty="0"/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5261946" y="3810111"/>
              <a:ext cx="77580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d e c</a:t>
              </a:r>
              <a:endParaRPr lang="en-US" sz="2000" dirty="0"/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6369239" y="2815963"/>
              <a:ext cx="77580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a g f</a:t>
              </a:r>
              <a:endParaRPr lang="en-US" sz="2000" dirty="0"/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7572401" y="2815963"/>
              <a:ext cx="77580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g h</a:t>
              </a:r>
              <a:endParaRPr lang="en-US" sz="2000" dirty="0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6375589" y="3924583"/>
              <a:ext cx="1787669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err="1">
                  <a:solidFill>
                    <a:srgbClr val="FF0000"/>
                  </a:solidFill>
                </a:rPr>
                <a:t>X</a:t>
              </a:r>
              <a:r>
                <a:rPr lang="en-US" baseline="-25000" dirty="0" err="1">
                  <a:solidFill>
                    <a:srgbClr val="FF0000"/>
                  </a:solidFill>
                </a:rPr>
                <a:t>t</a:t>
              </a:r>
              <a:r>
                <a:rPr lang="en-US" dirty="0">
                  <a:solidFill>
                    <a:srgbClr val="FF0000"/>
                  </a:solidFill>
                </a:rPr>
                <a:t> </a:t>
              </a:r>
              <a:r>
                <a:rPr lang="en-US" dirty="0" smtClean="0">
                  <a:solidFill>
                    <a:srgbClr val="FF0000"/>
                  </a:solidFill>
                </a:rPr>
                <a:t>= {</a:t>
              </a:r>
              <a:r>
                <a:rPr lang="en-US" dirty="0" err="1" smtClean="0">
                  <a:solidFill>
                    <a:srgbClr val="FF0000"/>
                  </a:solidFill>
                </a:rPr>
                <a:t>a,g,f</a:t>
              </a:r>
              <a:r>
                <a:rPr lang="en-US" dirty="0" smtClean="0">
                  <a:solidFill>
                    <a:srgbClr val="FF0000"/>
                  </a:solidFill>
                </a:rPr>
                <a:t>} </a:t>
              </a:r>
              <a:r>
                <a:rPr lang="en-US" dirty="0" smtClean="0">
                  <a:solidFill>
                    <a:srgbClr val="FF0000"/>
                  </a:solidFill>
                  <a:latin typeface="cmsy10"/>
                  <a:ea typeface="cmsy10"/>
                  <a:cs typeface="cmsy10"/>
                </a:rPr>
                <a:t>µ</a:t>
              </a:r>
              <a:r>
                <a:rPr lang="en-US" dirty="0" smtClean="0">
                  <a:solidFill>
                    <a:srgbClr val="FF0000"/>
                  </a:solidFill>
                </a:rPr>
                <a:t> </a:t>
              </a:r>
              <a:r>
                <a:rPr lang="en-US" dirty="0">
                  <a:solidFill>
                    <a:srgbClr val="FF0000"/>
                  </a:solidFill>
                </a:rPr>
                <a:t>V</a:t>
              </a: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5906943" y="3924130"/>
              <a:ext cx="26161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t</a:t>
              </a:r>
              <a:endParaRPr lang="en-US" dirty="0"/>
            </a:p>
          </p:txBody>
        </p:sp>
      </p:grpSp>
      <p:sp>
        <p:nvSpPr>
          <p:cNvPr id="19" name="Rectangle 18"/>
          <p:cNvSpPr/>
          <p:nvPr/>
        </p:nvSpPr>
        <p:spPr>
          <a:xfrm>
            <a:off x="3264964" y="5286092"/>
            <a:ext cx="52637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i="1" dirty="0"/>
              <a:t>Width</a:t>
            </a:r>
            <a:r>
              <a:rPr lang="en-US" sz="2400" dirty="0"/>
              <a:t> of decomposition := </a:t>
            </a:r>
            <a:r>
              <a:rPr lang="en-US" sz="2400" dirty="0" err="1">
                <a:solidFill>
                  <a:srgbClr val="FF0000"/>
                </a:solidFill>
              </a:rPr>
              <a:t>max</a:t>
            </a:r>
            <a:r>
              <a:rPr lang="en-US" sz="2400" baseline="-25000" dirty="0" err="1">
                <a:solidFill>
                  <a:srgbClr val="FF0000"/>
                </a:solidFill>
              </a:rPr>
              <a:t>t</a:t>
            </a:r>
            <a:r>
              <a:rPr lang="en-US" sz="2400" dirty="0">
                <a:solidFill>
                  <a:srgbClr val="FF0000"/>
                </a:solidFill>
              </a:rPr>
              <a:t> |</a:t>
            </a:r>
            <a:r>
              <a:rPr lang="en-US" sz="2400" dirty="0" err="1">
                <a:solidFill>
                  <a:srgbClr val="FF0000"/>
                </a:solidFill>
              </a:rPr>
              <a:t>X</a:t>
            </a:r>
            <a:r>
              <a:rPr lang="en-US" sz="2400" baseline="-25000" dirty="0" err="1">
                <a:solidFill>
                  <a:srgbClr val="FF0000"/>
                </a:solidFill>
              </a:rPr>
              <a:t>t</a:t>
            </a:r>
            <a:r>
              <a:rPr lang="en-US" sz="2400" dirty="0">
                <a:solidFill>
                  <a:srgbClr val="FF0000"/>
                </a:solidFill>
              </a:rPr>
              <a:t>|</a:t>
            </a:r>
          </a:p>
        </p:txBody>
      </p:sp>
    </p:spTree>
    <p:extLst>
      <p:ext uri="{BB962C8B-B14F-4D97-AF65-F5344CB8AC3E}">
        <p14:creationId xmlns:p14="http://schemas.microsoft.com/office/powerpoint/2010/main" val="32693193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IRSTCHEKURI@C02FM1C7DDRT3PP7" val="4154"/>
  <p:tag name="DEFAULTDISPLAYSOURCE" val="\documentclass{article}\pagestyle{empty}&#10;\begin{document}&#10;&#10;\end{document}&#10;"/>
  <p:tag name="EMBEDFONTS" val="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Capital">
  <a:themeElements>
    <a:clrScheme name="Capital">
      <a:dk1>
        <a:srgbClr val="000000"/>
      </a:dk1>
      <a:lt1>
        <a:srgbClr val="FFFFFF"/>
      </a:lt1>
      <a:dk2>
        <a:srgbClr val="6F6D5D"/>
      </a:dk2>
      <a:lt2>
        <a:srgbClr val="7C8F97"/>
      </a:lt2>
      <a:accent1>
        <a:srgbClr val="4B5A60"/>
      </a:accent1>
      <a:accent2>
        <a:srgbClr val="9C5238"/>
      </a:accent2>
      <a:accent3>
        <a:srgbClr val="504539"/>
      </a:accent3>
      <a:accent4>
        <a:srgbClr val="C1AD79"/>
      </a:accent4>
      <a:accent5>
        <a:srgbClr val="667559"/>
      </a:accent5>
      <a:accent6>
        <a:srgbClr val="BAD6AD"/>
      </a:accent6>
      <a:hlink>
        <a:srgbClr val="524A82"/>
      </a:hlink>
      <a:folHlink>
        <a:srgbClr val="8F9954"/>
      </a:folHlink>
    </a:clrScheme>
    <a:fontScheme name="Capital">
      <a:majorFont>
        <a:latin typeface="Calisto MT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Capita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atMod val="150000"/>
                <a:lumMod val="50000"/>
              </a:schemeClr>
              <a:schemeClr val="phClr">
                <a:satMod val="300000"/>
                <a:lumMod val="125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atMod val="135000"/>
                <a:lumMod val="80000"/>
              </a:schemeClr>
              <a:schemeClr val="phClr">
                <a:satMod val="250000"/>
                <a:lumMod val="15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>
              <a:shade val="90000"/>
            </a:schemeClr>
          </a:solidFill>
          <a:prstDash val="solid"/>
        </a:ln>
        <a:ln w="44450" cap="flat" cmpd="sng" algn="ctr">
          <a:solidFill>
            <a:schemeClr val="phClr">
              <a:shade val="85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sx="101000" sy="101000" algn="ctr" rotWithShape="0">
              <a:srgbClr val="000000">
                <a:alpha val="40000"/>
              </a:srgbClr>
            </a:outerShdw>
          </a:effectLst>
          <a:scene3d>
            <a:camera prst="perspectiveFront" fov="3000000"/>
            <a:lightRig rig="threePt" dir="tl"/>
          </a:scene3d>
          <a:sp3d>
            <a:bevelT w="0" h="0"/>
          </a:sp3d>
        </a:effectStyle>
        <a:effectStyle>
          <a:effectLst>
            <a:innerShdw blurRad="190500">
              <a:srgbClr val="000000">
                <a:alpha val="50000"/>
              </a:srgbClr>
            </a:innerShdw>
          </a:effectLst>
          <a:scene3d>
            <a:camera prst="perspectiveFront" fov="4800000"/>
            <a:lightRig rig="twoPt" dir="t">
              <a:rot lat="0" lon="0" rev="4800000"/>
            </a:lightRig>
          </a:scene3d>
          <a:sp3d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3">
            <a:duotone>
              <a:schemeClr val="phClr">
                <a:satMod val="150000"/>
                <a:lumMod val="50000"/>
              </a:schemeClr>
              <a:schemeClr val="phClr">
                <a:satMod val="400000"/>
                <a:lumMod val="16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Capital.thmx</Template>
  <TotalTime>23773</TotalTime>
  <Words>4278</Words>
  <Application>Microsoft Macintosh PowerPoint</Application>
  <PresentationFormat>On-screen Show (4:3)</PresentationFormat>
  <Paragraphs>484</Paragraphs>
  <Slides>75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75</vt:i4>
      </vt:variant>
    </vt:vector>
  </HeadingPairs>
  <TitlesOfParts>
    <vt:vector size="76" baseType="lpstr">
      <vt:lpstr>Capital</vt:lpstr>
      <vt:lpstr>Large-Treewidth Graph Decompositions and Applications</vt:lpstr>
      <vt:lpstr>Recent Progress on Disjoint Paths</vt:lpstr>
      <vt:lpstr>Recent Progress on Disjoint Paths</vt:lpstr>
      <vt:lpstr>PowerPoint Presentation</vt:lpstr>
      <vt:lpstr>Tree Decomposition</vt:lpstr>
      <vt:lpstr>Tree Decomposition</vt:lpstr>
      <vt:lpstr>Tree Decomposition</vt:lpstr>
      <vt:lpstr>Tree Decomposition</vt:lpstr>
      <vt:lpstr>Tree Decomposition</vt:lpstr>
      <vt:lpstr>Treewidth of a graph</vt:lpstr>
      <vt:lpstr>Treewidth of a graph</vt:lpstr>
      <vt:lpstr>Treewidth</vt:lpstr>
      <vt:lpstr>Algorithmic Applications of “small” treewidth</vt:lpstr>
      <vt:lpstr>Structure of graphs with “large” treewidth</vt:lpstr>
      <vt:lpstr>Min-Max Formula for Treewidth</vt:lpstr>
      <vt:lpstr>Min-Max Formula for Treewidth</vt:lpstr>
      <vt:lpstr>Complexity of Treewidth</vt:lpstr>
      <vt:lpstr>Complexity of Treewidth</vt:lpstr>
      <vt:lpstr>Connection to separators</vt:lpstr>
      <vt:lpstr>Connection to separators</vt:lpstr>
      <vt:lpstr>Well-linked Sets</vt:lpstr>
      <vt:lpstr>Well-linked Sets</vt:lpstr>
      <vt:lpstr>Well-linked Sets</vt:lpstr>
      <vt:lpstr>Treewidth &amp; Well-linked Sets</vt:lpstr>
      <vt:lpstr>Structure of graphs with “large” treewidth</vt:lpstr>
      <vt:lpstr>Examples</vt:lpstr>
      <vt:lpstr>Examples</vt:lpstr>
      <vt:lpstr>Examples</vt:lpstr>
      <vt:lpstr>Examples</vt:lpstr>
      <vt:lpstr>Graph Minors</vt:lpstr>
      <vt:lpstr>Graph Minors</vt:lpstr>
      <vt:lpstr>Robertson-Seymour Grid-Minor Theorem(s)</vt:lpstr>
      <vt:lpstr>Robertson-Seymour Grid-Minor Theorem(s)</vt:lpstr>
      <vt:lpstr>Robertson-Seymour Grid-Minor Theorem(s)</vt:lpstr>
      <vt:lpstr>Conjecture on Grid-Minors</vt:lpstr>
      <vt:lpstr>Robertson-Seymour Structure Theorem(s)</vt:lpstr>
      <vt:lpstr>Algorithmic Application of Structure Theorem</vt:lpstr>
      <vt:lpstr>Disjoint Paths</vt:lpstr>
      <vt:lpstr>Disjoint Paths</vt:lpstr>
      <vt:lpstr>Algorithmic Application of Structure Theorem</vt:lpstr>
      <vt:lpstr>RS Algorithm for Disjoint Paths</vt:lpstr>
      <vt:lpstr>Recent Insights into Structure of Large Treewidth Graphs</vt:lpstr>
      <vt:lpstr>Treewidth  and Routing</vt:lpstr>
      <vt:lpstr>A Key Tool</vt:lpstr>
      <vt:lpstr>Applications to FPT and Erdos-Posa Theorems</vt:lpstr>
      <vt:lpstr>Feedback Vertex Set</vt:lpstr>
      <vt:lpstr>Feedback Vertex Set and Treewidth</vt:lpstr>
      <vt:lpstr>Feedback Vertex Set and Treewidth</vt:lpstr>
      <vt:lpstr>Feedback Vertex Set and Treewidth</vt:lpstr>
      <vt:lpstr>Feedback Vertex Set and Treewidth</vt:lpstr>
      <vt:lpstr>FPT Algorithm for Min Feedback Vertex Set</vt:lpstr>
      <vt:lpstr>FPT Algorithm for Min Feedback Vertex Set</vt:lpstr>
      <vt:lpstr>FPT Algorithm for Min Feedback Vertex Set</vt:lpstr>
      <vt:lpstr>Treewidth Decomposition</vt:lpstr>
      <vt:lpstr>Treewidth Decomposition</vt:lpstr>
      <vt:lpstr>Treewidth Decomposition Theorems</vt:lpstr>
      <vt:lpstr>Treewidth Decomposition Theorems</vt:lpstr>
      <vt:lpstr>Feedback Vertex Set and Treewidth</vt:lpstr>
      <vt:lpstr>Applications to FPT Algs</vt:lpstr>
      <vt:lpstr>Application to Erdos-Posa Theorems</vt:lpstr>
      <vt:lpstr>The generic scheme</vt:lpstr>
      <vt:lpstr>Treewidth Decomposition Theorems</vt:lpstr>
      <vt:lpstr>Decomposing Expanders</vt:lpstr>
      <vt:lpstr>Decomposing Expanders</vt:lpstr>
      <vt:lpstr>Decomposing Expanders</vt:lpstr>
      <vt:lpstr>Decomposing Expanders</vt:lpstr>
      <vt:lpstr>Decomposing Expanders</vt:lpstr>
      <vt:lpstr>Routing in Expanders</vt:lpstr>
      <vt:lpstr>Decomposing Expanders</vt:lpstr>
      <vt:lpstr>Decomposing Expanders</vt:lpstr>
      <vt:lpstr>Decomposing Expanders</vt:lpstr>
      <vt:lpstr>Decomposing General Graphs</vt:lpstr>
      <vt:lpstr>Conclusions</vt:lpstr>
      <vt:lpstr>Open Problems</vt:lpstr>
      <vt:lpstr>Thank You!</vt:lpstr>
    </vt:vector>
  </TitlesOfParts>
  <Company>Univ. of Illinois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Constrained Submodular Set Function Maximization</dc:title>
  <dc:creator>Office 2004 Test Drive User</dc:creator>
  <cp:lastModifiedBy>Chandra Chekuri</cp:lastModifiedBy>
  <cp:revision>973</cp:revision>
  <cp:lastPrinted>2011-05-27T03:52:31Z</cp:lastPrinted>
  <dcterms:created xsi:type="dcterms:W3CDTF">2010-05-06T15:29:55Z</dcterms:created>
  <dcterms:modified xsi:type="dcterms:W3CDTF">2013-05-22T18:35:24Z</dcterms:modified>
</cp:coreProperties>
</file>