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96" r:id="rId1"/>
  </p:sldMasterIdLst>
  <p:notesMasterIdLst>
    <p:notesMasterId r:id="rId49"/>
  </p:notesMasterIdLst>
  <p:sldIdLst>
    <p:sldId id="256" r:id="rId2"/>
    <p:sldId id="593" r:id="rId3"/>
    <p:sldId id="654" r:id="rId4"/>
    <p:sldId id="655" r:id="rId5"/>
    <p:sldId id="656" r:id="rId6"/>
    <p:sldId id="596" r:id="rId7"/>
    <p:sldId id="597" r:id="rId8"/>
    <p:sldId id="598" r:id="rId9"/>
    <p:sldId id="658" r:id="rId10"/>
    <p:sldId id="633" r:id="rId11"/>
    <p:sldId id="657" r:id="rId12"/>
    <p:sldId id="635" r:id="rId13"/>
    <p:sldId id="636" r:id="rId14"/>
    <p:sldId id="660" r:id="rId15"/>
    <p:sldId id="601" r:id="rId16"/>
    <p:sldId id="602" r:id="rId17"/>
    <p:sldId id="606" r:id="rId18"/>
    <p:sldId id="624" r:id="rId19"/>
    <p:sldId id="609" r:id="rId20"/>
    <p:sldId id="611" r:id="rId21"/>
    <p:sldId id="612" r:id="rId22"/>
    <p:sldId id="625" r:id="rId23"/>
    <p:sldId id="607" r:id="rId24"/>
    <p:sldId id="613" r:id="rId25"/>
    <p:sldId id="614" r:id="rId26"/>
    <p:sldId id="615" r:id="rId27"/>
    <p:sldId id="605" r:id="rId28"/>
    <p:sldId id="616" r:id="rId29"/>
    <p:sldId id="617" r:id="rId30"/>
    <p:sldId id="618" r:id="rId31"/>
    <p:sldId id="619" r:id="rId32"/>
    <p:sldId id="620" r:id="rId33"/>
    <p:sldId id="629" r:id="rId34"/>
    <p:sldId id="622" r:id="rId35"/>
    <p:sldId id="637" r:id="rId36"/>
    <p:sldId id="649" r:id="rId37"/>
    <p:sldId id="648" r:id="rId38"/>
    <p:sldId id="650" r:id="rId39"/>
    <p:sldId id="653" r:id="rId40"/>
    <p:sldId id="646" r:id="rId41"/>
    <p:sldId id="659" r:id="rId42"/>
    <p:sldId id="643" r:id="rId43"/>
    <p:sldId id="652" r:id="rId44"/>
    <p:sldId id="645" r:id="rId45"/>
    <p:sldId id="647" r:id="rId46"/>
    <p:sldId id="651" r:id="rId47"/>
    <p:sldId id="514" r:id="rId48"/>
  </p:sldIdLst>
  <p:sldSz cx="9144000" cy="6858000" type="screen4x3"/>
  <p:notesSz cx="6858000" cy="9144000"/>
  <p:custDataLst>
    <p:tags r:id="rId5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06" autoAdjust="0"/>
  </p:normalViewPr>
  <p:slideViewPr>
    <p:cSldViewPr snapToGrid="0" snapToObjects="1">
      <p:cViewPr varScale="1">
        <p:scale>
          <a:sx n="108" d="100"/>
          <a:sy n="108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tags" Target="tags/tag1.xml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C9F99-1677-1543-B826-4A7881D0A0D0}" type="datetimeFigureOut">
              <a:rPr lang="en-US" smtClean="0"/>
              <a:t>7/28/13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6231B-3141-CC4E-B058-1C8E426AF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72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3AEA19B3-BC6D-4E56-93BC-B9B0EF1523FC}" type="datetime1">
              <a:rPr lang="en-US" smtClean="0"/>
              <a:pPr/>
              <a:t>7/28/13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7/28/13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7/28/13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7/28/13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7/28/13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7/28/13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7/28/13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858486D9-467F-164E-8D39-7F8E831494B7}" type="datetimeFigureOut">
              <a:rPr lang="en-US" smtClean="0"/>
              <a:pPr/>
              <a:t>7/28/13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01A2-9537-4F11-903A-9D7FEDBB449A}" type="datetime1">
              <a:rPr lang="en-US" smtClean="0"/>
              <a:pPr/>
              <a:t>7/28/13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7/28/13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7/28/13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7/28/13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7/28/13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7/28/13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858486D9-467F-164E-8D39-7F8E831494B7}" type="datetimeFigureOut">
              <a:rPr lang="en-US" smtClean="0"/>
              <a:pPr/>
              <a:t>7/28/13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7" r:id="rId1"/>
    <p:sldLayoutId id="2147484798" r:id="rId2"/>
    <p:sldLayoutId id="2147484799" r:id="rId3"/>
    <p:sldLayoutId id="2147484800" r:id="rId4"/>
    <p:sldLayoutId id="2147484801" r:id="rId5"/>
    <p:sldLayoutId id="2147484802" r:id="rId6"/>
    <p:sldLayoutId id="2147484803" r:id="rId7"/>
    <p:sldLayoutId id="2147484804" r:id="rId8"/>
    <p:sldLayoutId id="2147484805" r:id="rId9"/>
    <p:sldLayoutId id="2147484806" r:id="rId10"/>
    <p:sldLayoutId id="2147484807" r:id="rId11"/>
    <p:sldLayoutId id="2147484808" r:id="rId12"/>
    <p:sldLayoutId id="2147484809" r:id="rId13"/>
    <p:sldLayoutId id="214748481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600" dirty="0" err="1" smtClean="0">
                <a:solidFill>
                  <a:srgbClr val="000090"/>
                </a:solidFill>
              </a:rPr>
              <a:t>Multiroute</a:t>
            </a:r>
            <a:r>
              <a:rPr lang="en-US" sz="3600" dirty="0" smtClean="0">
                <a:solidFill>
                  <a:srgbClr val="000090"/>
                </a:solidFill>
              </a:rPr>
              <a:t> Flows</a:t>
            </a:r>
            <a:br>
              <a:rPr lang="en-US" sz="3600" dirty="0" smtClean="0">
                <a:solidFill>
                  <a:srgbClr val="000090"/>
                </a:solidFill>
              </a:rPr>
            </a:br>
            <a:r>
              <a:rPr lang="en-US" sz="3600" dirty="0" smtClean="0">
                <a:solidFill>
                  <a:srgbClr val="000090"/>
                </a:solidFill>
              </a:rPr>
              <a:t>&amp;</a:t>
            </a:r>
            <a:br>
              <a:rPr lang="en-US" sz="3600" dirty="0" smtClean="0">
                <a:solidFill>
                  <a:srgbClr val="000090"/>
                </a:solidFill>
              </a:rPr>
            </a:br>
            <a:r>
              <a:rPr lang="en-US" sz="3600" dirty="0" smtClean="0">
                <a:solidFill>
                  <a:srgbClr val="000090"/>
                </a:solidFill>
              </a:rPr>
              <a:t>Node-weighted Network Design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260015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Chandra Chekuri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		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1002" y="3986222"/>
            <a:ext cx="4676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Univ</a:t>
            </a:r>
            <a:r>
              <a:rPr lang="en-US" sz="2400" i="1" dirty="0" smtClean="0"/>
              <a:t> of Illinois, Urbana-Champaign</a:t>
            </a:r>
            <a:endParaRPr lang="en-US" sz="2400" i="1" dirty="0"/>
          </a:p>
        </p:txBody>
      </p:sp>
      <p:sp>
        <p:nvSpPr>
          <p:cNvPr id="6" name="Rectangle 5"/>
          <p:cNvSpPr/>
          <p:nvPr/>
        </p:nvSpPr>
        <p:spPr>
          <a:xfrm>
            <a:off x="1063597" y="5175146"/>
            <a:ext cx="61115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Joint work with </a:t>
            </a:r>
            <a:r>
              <a:rPr lang="en-US" sz="2400" dirty="0" err="1" smtClean="0">
                <a:solidFill>
                  <a:srgbClr val="FF0000"/>
                </a:solidFill>
              </a:rPr>
              <a:t>Alina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Ene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and</a:t>
            </a:r>
            <a:r>
              <a:rPr lang="en-US" sz="2400" dirty="0" smtClean="0">
                <a:solidFill>
                  <a:srgbClr val="FF0000"/>
                </a:solidFill>
              </a:rPr>
              <a:t> Ali </a:t>
            </a:r>
            <a:r>
              <a:rPr lang="en-US" sz="2400" dirty="0" err="1" smtClean="0">
                <a:solidFill>
                  <a:srgbClr val="FF0000"/>
                </a:solidFill>
              </a:rPr>
              <a:t>Vakilian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Multi-route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04341"/>
            <a:ext cx="7345363" cy="455506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P</a:t>
            </a:r>
            <a:r>
              <a:rPr lang="en-US" dirty="0" smtClean="0">
                <a:solidFill>
                  <a:srgbClr val="FF0000"/>
                </a:solidFill>
                <a:latin typeface="Calisto MT"/>
                <a:ea typeface="cmsy10"/>
                <a:cs typeface="cmsy1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alisto MT"/>
                <a:ea typeface="cmsy10"/>
                <a:cs typeface="cmsy10"/>
              </a:rPr>
              <a:t>st</a:t>
            </a:r>
            <a:r>
              <a:rPr lang="en-US" dirty="0" smtClean="0">
                <a:solidFill>
                  <a:srgbClr val="FF0000"/>
                </a:solidFill>
                <a:latin typeface="Calisto MT"/>
                <a:ea typeface="cmsy10"/>
                <a:cs typeface="cmsy10"/>
              </a:rPr>
              <a:t>)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262D30"/>
                </a:solidFill>
              </a:rPr>
              <a:t>{</a:t>
            </a:r>
            <a:r>
              <a:rPr lang="en-US" dirty="0" smtClean="0">
                <a:solidFill>
                  <a:srgbClr val="FF0000"/>
                </a:solidFill>
              </a:rPr>
              <a:t> p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|</a:t>
            </a:r>
            <a:r>
              <a:rPr lang="en-US" dirty="0" smtClean="0">
                <a:solidFill>
                  <a:srgbClr val="FF0000"/>
                </a:solidFill>
              </a:rPr>
              <a:t> p </a:t>
            </a:r>
            <a:r>
              <a:rPr lang="en-US" dirty="0" smtClean="0">
                <a:solidFill>
                  <a:srgbClr val="262D30"/>
                </a:solidFill>
              </a:rPr>
              <a:t>is 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262D30"/>
                </a:solidFill>
              </a:rPr>
              <a:t>path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262D30"/>
                </a:solidFill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s-t</a:t>
            </a:r>
            <a:r>
              <a:rPr lang="en-US" dirty="0" smtClean="0">
                <a:solidFill>
                  <a:srgbClr val="262D30"/>
                </a:solidFill>
              </a:rPr>
              <a:t> flow, path-based </a:t>
            </a:r>
            <a:r>
              <a:rPr lang="en-US" dirty="0" err="1" smtClean="0">
                <a:solidFill>
                  <a:srgbClr val="262D30"/>
                </a:solidFill>
              </a:rPr>
              <a:t>defn</a:t>
            </a:r>
            <a:r>
              <a:rPr lang="en-US" dirty="0" smtClean="0">
                <a:solidFill>
                  <a:srgbClr val="262D3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 :</a:t>
            </a:r>
            <a:r>
              <a:rPr lang="en-US" dirty="0" smtClean="0">
                <a:solidFill>
                  <a:srgbClr val="262D3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P</a:t>
            </a:r>
            <a:r>
              <a:rPr lang="en-US" dirty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dirty="0" err="1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dirty="0">
                <a:solidFill>
                  <a:srgbClr val="FF0000"/>
                </a:solidFill>
                <a:ea typeface="cmsy10"/>
                <a:cs typeface="cmsy10"/>
              </a:rPr>
              <a:t>)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endParaRPr lang="en-US" baseline="30000" dirty="0">
              <a:solidFill>
                <a:srgbClr val="FF0000"/>
              </a:solidFill>
              <a:latin typeface="cmsy10"/>
              <a:ea typeface="cmsy10"/>
              <a:cs typeface="cmsy1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f(p)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flow on path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cmsy10"/>
              <a:ea typeface="cmsy10"/>
              <a:cs typeface="cmsy1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P</a:t>
            </a:r>
            <a:r>
              <a:rPr lang="en-US" dirty="0" smtClean="0">
                <a:solidFill>
                  <a:srgbClr val="FF0000"/>
                </a:solidFill>
                <a:latin typeface="Calisto MT"/>
                <a:ea typeface="cmsy10"/>
                <a:cs typeface="cmsy1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alisto MT"/>
                <a:ea typeface="cmsy10"/>
                <a:cs typeface="cmsy10"/>
              </a:rPr>
              <a:t>st</a:t>
            </a:r>
            <a:r>
              <a:rPr lang="en-US" dirty="0" smtClean="0">
                <a:solidFill>
                  <a:srgbClr val="FF0000"/>
                </a:solidFill>
                <a:latin typeface="Calisto MT"/>
                <a:ea typeface="cmsy10"/>
                <a:cs typeface="cmsy10"/>
              </a:rPr>
              <a:t>, h)</a:t>
            </a:r>
            <a:r>
              <a:rPr lang="en-US" dirty="0" smtClean="0"/>
              <a:t> = {</a:t>
            </a:r>
            <a:r>
              <a:rPr lang="en-US" b="1" dirty="0" smtClean="0">
                <a:solidFill>
                  <a:srgbClr val="FF0000"/>
                </a:solidFill>
              </a:rPr>
              <a:t>p </a:t>
            </a:r>
            <a:r>
              <a:rPr lang="en-US" dirty="0" smtClean="0">
                <a:solidFill>
                  <a:srgbClr val="FF0000"/>
                </a:solidFill>
              </a:rPr>
              <a:t>= 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,...,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| each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j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P</a:t>
            </a:r>
            <a:r>
              <a:rPr lang="en-US" dirty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dirty="0" err="1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dirty="0">
                <a:solidFill>
                  <a:srgbClr val="FF0000"/>
                </a:solidFill>
                <a:ea typeface="cmsy10"/>
                <a:cs typeface="cmsy10"/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the				 paths are edge-disjoint }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-route </a:t>
            </a:r>
            <a:r>
              <a:rPr lang="en-US" dirty="0" smtClean="0">
                <a:solidFill>
                  <a:srgbClr val="FF0000"/>
                </a:solidFill>
              </a:rPr>
              <a:t>s-t</a:t>
            </a:r>
            <a:r>
              <a:rPr lang="en-US" dirty="0" smtClean="0"/>
              <a:t> flow  </a:t>
            </a:r>
            <a:r>
              <a:rPr lang="en-US" dirty="0" smtClean="0">
                <a:solidFill>
                  <a:srgbClr val="FF0000"/>
                </a:solidFill>
              </a:rPr>
              <a:t>f :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P</a:t>
            </a:r>
            <a:r>
              <a:rPr lang="en-US" dirty="0" smtClean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dirty="0" smtClean="0">
                <a:solidFill>
                  <a:srgbClr val="FF0000"/>
                </a:solidFill>
                <a:ea typeface="cmsy10"/>
                <a:cs typeface="cmsy10"/>
              </a:rPr>
              <a:t>, </a:t>
            </a:r>
            <a:r>
              <a:rPr lang="en-US" dirty="0">
                <a:solidFill>
                  <a:srgbClr val="FF0000"/>
                </a:solidFill>
                <a:ea typeface="cmsy10"/>
                <a:cs typeface="cmsy10"/>
              </a:rPr>
              <a:t>h)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R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f(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flow on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path-tuple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3963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spect="1"/>
          </p:cNvSpPr>
          <p:nvPr/>
        </p:nvSpPr>
        <p:spPr>
          <a:xfrm>
            <a:off x="4498667" y="2839873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>
          <a:xfrm>
            <a:off x="3969495" y="2088406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2665834" y="2592335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3306581" y="3565437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2908545" y="4261585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450233" y="3669006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474450" y="4466827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5680708" y="2382673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6131317" y="3170326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5705885" y="4261585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2" name="Straight Connector 11"/>
          <p:cNvCxnSpPr>
            <a:stCxn id="4" idx="6"/>
            <a:endCxn id="2" idx="2"/>
          </p:cNvCxnSpPr>
          <p:nvPr/>
        </p:nvCxnSpPr>
        <p:spPr>
          <a:xfrm>
            <a:off x="2831198" y="2683775"/>
            <a:ext cx="1667469" cy="24753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5"/>
            <a:endCxn id="5" idx="1"/>
          </p:cNvCxnSpPr>
          <p:nvPr/>
        </p:nvCxnSpPr>
        <p:spPr>
          <a:xfrm>
            <a:off x="2806981" y="2748433"/>
            <a:ext cx="523817" cy="843786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6"/>
            <a:endCxn id="8" idx="2"/>
          </p:cNvCxnSpPr>
          <p:nvPr/>
        </p:nvCxnSpPr>
        <p:spPr>
          <a:xfrm>
            <a:off x="3073909" y="4353025"/>
            <a:ext cx="1400541" cy="205242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6"/>
            <a:endCxn id="11" idx="3"/>
          </p:cNvCxnSpPr>
          <p:nvPr/>
        </p:nvCxnSpPr>
        <p:spPr>
          <a:xfrm flipV="1">
            <a:off x="4639814" y="4417683"/>
            <a:ext cx="1090288" cy="140584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7"/>
            <a:endCxn id="10" idx="3"/>
          </p:cNvCxnSpPr>
          <p:nvPr/>
        </p:nvCxnSpPr>
        <p:spPr>
          <a:xfrm flipV="1">
            <a:off x="5847032" y="3326424"/>
            <a:ext cx="308502" cy="96194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7"/>
            <a:endCxn id="3" idx="3"/>
          </p:cNvCxnSpPr>
          <p:nvPr/>
        </p:nvCxnSpPr>
        <p:spPr>
          <a:xfrm flipV="1">
            <a:off x="2806981" y="2244504"/>
            <a:ext cx="1186731" cy="374613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7"/>
            <a:endCxn id="2" idx="3"/>
          </p:cNvCxnSpPr>
          <p:nvPr/>
        </p:nvCxnSpPr>
        <p:spPr>
          <a:xfrm flipV="1">
            <a:off x="3447728" y="2995971"/>
            <a:ext cx="1075156" cy="5962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  <a:endCxn id="7" idx="2"/>
          </p:cNvCxnSpPr>
          <p:nvPr/>
        </p:nvCxnSpPr>
        <p:spPr>
          <a:xfrm>
            <a:off x="3471945" y="3656877"/>
            <a:ext cx="978288" cy="103569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4"/>
            <a:endCxn id="2" idx="1"/>
          </p:cNvCxnSpPr>
          <p:nvPr/>
        </p:nvCxnSpPr>
        <p:spPr>
          <a:xfrm>
            <a:off x="4052177" y="2271286"/>
            <a:ext cx="470707" cy="595369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>
            <a:spLocks noChangeAspect="1"/>
          </p:cNvSpPr>
          <p:nvPr/>
        </p:nvSpPr>
        <p:spPr>
          <a:xfrm>
            <a:off x="5396098" y="3577566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22" name="Straight Connector 21"/>
          <p:cNvCxnSpPr>
            <a:stCxn id="6" idx="7"/>
            <a:endCxn id="5" idx="3"/>
          </p:cNvCxnSpPr>
          <p:nvPr/>
        </p:nvCxnSpPr>
        <p:spPr>
          <a:xfrm flipV="1">
            <a:off x="3049692" y="3721535"/>
            <a:ext cx="281106" cy="566832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4"/>
            <a:endCxn id="8" idx="0"/>
          </p:cNvCxnSpPr>
          <p:nvPr/>
        </p:nvCxnSpPr>
        <p:spPr>
          <a:xfrm>
            <a:off x="4532915" y="3851886"/>
            <a:ext cx="24217" cy="614941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1" idx="5"/>
            <a:endCxn id="11" idx="1"/>
          </p:cNvCxnSpPr>
          <p:nvPr/>
        </p:nvCxnSpPr>
        <p:spPr>
          <a:xfrm>
            <a:off x="5537245" y="3733664"/>
            <a:ext cx="192857" cy="554703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37277" y="2222110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s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61829" y="4304576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t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cxnSp>
        <p:nvCxnSpPr>
          <p:cNvPr id="31" name="Straight Connector 30"/>
          <p:cNvCxnSpPr>
            <a:stCxn id="3" idx="5"/>
            <a:endCxn id="9" idx="2"/>
          </p:cNvCxnSpPr>
          <p:nvPr/>
        </p:nvCxnSpPr>
        <p:spPr>
          <a:xfrm>
            <a:off x="4110642" y="2244504"/>
            <a:ext cx="1570066" cy="2296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" idx="6"/>
            <a:endCxn id="10" idx="2"/>
          </p:cNvCxnSpPr>
          <p:nvPr/>
        </p:nvCxnSpPr>
        <p:spPr>
          <a:xfrm>
            <a:off x="4664031" y="2931313"/>
            <a:ext cx="1467286" cy="33045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" idx="7"/>
            <a:endCxn id="9" idx="3"/>
          </p:cNvCxnSpPr>
          <p:nvPr/>
        </p:nvCxnSpPr>
        <p:spPr>
          <a:xfrm flipV="1">
            <a:off x="4639814" y="2538771"/>
            <a:ext cx="1065111" cy="3278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" idx="5"/>
            <a:endCxn id="21" idx="0"/>
          </p:cNvCxnSpPr>
          <p:nvPr/>
        </p:nvCxnSpPr>
        <p:spPr>
          <a:xfrm>
            <a:off x="4639814" y="2995971"/>
            <a:ext cx="838966" cy="581595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7" idx="6"/>
            <a:endCxn id="21" idx="2"/>
          </p:cNvCxnSpPr>
          <p:nvPr/>
        </p:nvCxnSpPr>
        <p:spPr>
          <a:xfrm flipV="1">
            <a:off x="4615597" y="3669006"/>
            <a:ext cx="780501" cy="91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615597" y="4374173"/>
            <a:ext cx="1090288" cy="140584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831198" y="2716413"/>
            <a:ext cx="523817" cy="843786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553460" y="2738826"/>
            <a:ext cx="602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</a:rPr>
              <a:t>p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35171" y="4017573"/>
            <a:ext cx="602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660066"/>
                </a:solidFill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646886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Multiroute</a:t>
            </a:r>
            <a:r>
              <a:rPr lang="en-US" dirty="0" smtClean="0"/>
              <a:t> flows: basic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 err="1" smtClean="0">
                <a:solidFill>
                  <a:srgbClr val="008000"/>
                </a:solidFill>
              </a:rPr>
              <a:t>Kishimoto,Aggarwal-Orlin</a:t>
            </a:r>
            <a:r>
              <a:rPr lang="en-US" dirty="0" smtClean="0">
                <a:solidFill>
                  <a:srgbClr val="008000"/>
                </a:solidFill>
              </a:rPr>
              <a:t>]</a:t>
            </a:r>
          </a:p>
          <a:p>
            <a:pPr marL="0" indent="0">
              <a:buNone/>
            </a:pPr>
            <a:r>
              <a:rPr lang="en-US" b="1" dirty="0" smtClean="0"/>
              <a:t>Theorem:</a:t>
            </a:r>
            <a:r>
              <a:rPr lang="en-US" dirty="0" smtClean="0"/>
              <a:t> An acyclic edge </a:t>
            </a:r>
            <a:r>
              <a:rPr lang="en-US" dirty="0" smtClean="0">
                <a:solidFill>
                  <a:srgbClr val="FF0000"/>
                </a:solidFill>
              </a:rPr>
              <a:t>s-t</a:t>
            </a:r>
            <a:r>
              <a:rPr lang="en-US" dirty="0" smtClean="0"/>
              <a:t> flow  </a:t>
            </a:r>
            <a:r>
              <a:rPr lang="en-US" dirty="0" smtClean="0">
                <a:solidFill>
                  <a:srgbClr val="FF0000"/>
                </a:solidFill>
              </a:rPr>
              <a:t>x : E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with value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 can be decomposed into a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-route flow </a:t>
            </a:r>
            <a:r>
              <a:rPr lang="en-US" i="1" dirty="0" err="1" smtClean="0"/>
              <a:t>iff</a:t>
            </a:r>
            <a:r>
              <a:rPr lang="en-US" dirty="0" smtClean="0"/>
              <a:t>          	</a:t>
            </a:r>
            <a:r>
              <a:rPr lang="en-US" dirty="0" smtClean="0">
                <a:solidFill>
                  <a:srgbClr val="FF0000"/>
                </a:solidFill>
              </a:rPr>
              <a:t>x(e)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v/h  </a:t>
            </a:r>
            <a:r>
              <a:rPr lang="en-US" dirty="0" smtClean="0"/>
              <a:t>for all edges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1262445" y="4899009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3468746" y="4899009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741" y="4765234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s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4606" y="4805793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t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404876" y="4377296"/>
            <a:ext cx="2105874" cy="531927"/>
          </a:xfrm>
          <a:custGeom>
            <a:avLst/>
            <a:gdLst>
              <a:gd name="connsiteX0" fmla="*/ 0 w 2105874"/>
              <a:gd name="connsiteY0" fmla="*/ 531927 h 531927"/>
              <a:gd name="connsiteX1" fmla="*/ 1074647 w 2105874"/>
              <a:gd name="connsiteY1" fmla="*/ 4 h 531927"/>
              <a:gd name="connsiteX2" fmla="*/ 2105874 w 2105874"/>
              <a:gd name="connsiteY2" fmla="*/ 521071 h 53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05874" h="531927">
                <a:moveTo>
                  <a:pt x="0" y="531927"/>
                </a:moveTo>
                <a:cubicBezTo>
                  <a:pt x="361834" y="266870"/>
                  <a:pt x="723668" y="1813"/>
                  <a:pt x="1074647" y="4"/>
                </a:cubicBezTo>
                <a:cubicBezTo>
                  <a:pt x="1425626" y="-1805"/>
                  <a:pt x="2105874" y="521071"/>
                  <a:pt x="2105874" y="52107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437441" y="4985212"/>
            <a:ext cx="2019034" cy="10855"/>
          </a:xfrm>
          <a:custGeom>
            <a:avLst/>
            <a:gdLst>
              <a:gd name="connsiteX0" fmla="*/ 0 w 2019034"/>
              <a:gd name="connsiteY0" fmla="*/ 10855 h 10855"/>
              <a:gd name="connsiteX1" fmla="*/ 2019034 w 2019034"/>
              <a:gd name="connsiteY1" fmla="*/ 0 h 1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19034" h="10855">
                <a:moveTo>
                  <a:pt x="0" y="10855"/>
                </a:moveTo>
                <a:lnTo>
                  <a:pt x="2019034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383165" y="4996068"/>
            <a:ext cx="2116730" cy="456056"/>
          </a:xfrm>
          <a:custGeom>
            <a:avLst/>
            <a:gdLst>
              <a:gd name="connsiteX0" fmla="*/ 0 w 2116730"/>
              <a:gd name="connsiteY0" fmla="*/ 32567 h 380067"/>
              <a:gd name="connsiteX1" fmla="*/ 748997 w 2116730"/>
              <a:gd name="connsiteY1" fmla="*/ 379945 h 380067"/>
              <a:gd name="connsiteX2" fmla="*/ 2116730 w 2116730"/>
              <a:gd name="connsiteY2" fmla="*/ 0 h 38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6730" h="380067">
                <a:moveTo>
                  <a:pt x="0" y="32567"/>
                </a:moveTo>
                <a:cubicBezTo>
                  <a:pt x="198104" y="208970"/>
                  <a:pt x="396209" y="385373"/>
                  <a:pt x="748997" y="379945"/>
                </a:cubicBezTo>
                <a:cubicBezTo>
                  <a:pt x="1101785" y="374517"/>
                  <a:pt x="2116730" y="0"/>
                  <a:pt x="2116730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659699" y="4062367"/>
            <a:ext cx="567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76015" y="4638014"/>
            <a:ext cx="567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59699" y="5267458"/>
            <a:ext cx="567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5373610" y="4901812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7579911" y="4901812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03906" y="4768037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s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75771" y="4808596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t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5516041" y="4380099"/>
            <a:ext cx="2105874" cy="531927"/>
          </a:xfrm>
          <a:custGeom>
            <a:avLst/>
            <a:gdLst>
              <a:gd name="connsiteX0" fmla="*/ 0 w 2105874"/>
              <a:gd name="connsiteY0" fmla="*/ 531927 h 531927"/>
              <a:gd name="connsiteX1" fmla="*/ 1074647 w 2105874"/>
              <a:gd name="connsiteY1" fmla="*/ 4 h 531927"/>
              <a:gd name="connsiteX2" fmla="*/ 2105874 w 2105874"/>
              <a:gd name="connsiteY2" fmla="*/ 521071 h 53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05874" h="531927">
                <a:moveTo>
                  <a:pt x="0" y="531927"/>
                </a:moveTo>
                <a:cubicBezTo>
                  <a:pt x="361834" y="266870"/>
                  <a:pt x="723668" y="1813"/>
                  <a:pt x="1074647" y="4"/>
                </a:cubicBezTo>
                <a:cubicBezTo>
                  <a:pt x="1425626" y="-1805"/>
                  <a:pt x="2105874" y="521071"/>
                  <a:pt x="2105874" y="52107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548606" y="4988015"/>
            <a:ext cx="2019034" cy="10855"/>
          </a:xfrm>
          <a:custGeom>
            <a:avLst/>
            <a:gdLst>
              <a:gd name="connsiteX0" fmla="*/ 0 w 2019034"/>
              <a:gd name="connsiteY0" fmla="*/ 10855 h 10855"/>
              <a:gd name="connsiteX1" fmla="*/ 2019034 w 2019034"/>
              <a:gd name="connsiteY1" fmla="*/ 0 h 1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19034" h="10855">
                <a:moveTo>
                  <a:pt x="0" y="10855"/>
                </a:moveTo>
                <a:lnTo>
                  <a:pt x="2019034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494330" y="4998871"/>
            <a:ext cx="2116730" cy="456056"/>
          </a:xfrm>
          <a:custGeom>
            <a:avLst/>
            <a:gdLst>
              <a:gd name="connsiteX0" fmla="*/ 0 w 2116730"/>
              <a:gd name="connsiteY0" fmla="*/ 32567 h 380067"/>
              <a:gd name="connsiteX1" fmla="*/ 748997 w 2116730"/>
              <a:gd name="connsiteY1" fmla="*/ 379945 h 380067"/>
              <a:gd name="connsiteX2" fmla="*/ 2116730 w 2116730"/>
              <a:gd name="connsiteY2" fmla="*/ 0 h 38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6730" h="380067">
                <a:moveTo>
                  <a:pt x="0" y="32567"/>
                </a:moveTo>
                <a:cubicBezTo>
                  <a:pt x="198104" y="208970"/>
                  <a:pt x="396209" y="385373"/>
                  <a:pt x="748997" y="379945"/>
                </a:cubicBezTo>
                <a:cubicBezTo>
                  <a:pt x="1101785" y="374517"/>
                  <a:pt x="2116730" y="0"/>
                  <a:pt x="2116730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770864" y="4065170"/>
            <a:ext cx="567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487180" y="4640817"/>
            <a:ext cx="567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770864" y="5270261"/>
            <a:ext cx="567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04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Multi-route flow LP for SNDP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86434" y="2034509"/>
            <a:ext cx="4873906" cy="25237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min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25000" dirty="0" smtClean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rgbClr val="FF0000"/>
                </a:solidFill>
              </a:rPr>
              <a:t> c(e) x(e)</a:t>
            </a: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50000" dirty="0" smtClean="0">
                <a:latin typeface="Symbol"/>
                <a:sym typeface="Symbol"/>
              </a:rPr>
              <a:t> 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p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P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, r(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))</a:t>
            </a:r>
            <a:r>
              <a:rPr lang="en-US" sz="2000" dirty="0" smtClean="0">
                <a:solidFill>
                  <a:srgbClr val="FF0000"/>
                </a:solidFill>
              </a:rPr>
              <a:t> f(</a:t>
            </a:r>
            <a:r>
              <a:rPr lang="en-US" sz="2000" b="1" dirty="0" smtClean="0">
                <a:solidFill>
                  <a:srgbClr val="FF0000"/>
                </a:solidFill>
              </a:rPr>
              <a:t>p</a:t>
            </a:r>
            <a:r>
              <a:rPr lang="en-US" sz="2000" dirty="0" smtClean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000" dirty="0" smtClean="0">
                <a:solidFill>
                  <a:srgbClr val="FF0000"/>
                </a:solidFill>
              </a:rPr>
              <a:t> 1		for all 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50000" dirty="0">
                <a:latin typeface="Symbol"/>
                <a:sym typeface="Symbol"/>
              </a:rPr>
              <a:t> </a:t>
            </a:r>
            <a:r>
              <a:rPr lang="en-US" sz="2000" b="1" baseline="-25000" dirty="0">
                <a:solidFill>
                  <a:srgbClr val="FF0000"/>
                </a:solidFill>
              </a:rPr>
              <a:t>p</a:t>
            </a:r>
            <a:r>
              <a:rPr lang="en-US" sz="2000" baseline="-25000" dirty="0">
                <a:solidFill>
                  <a:srgbClr val="FF0000"/>
                </a:solidFill>
              </a:rPr>
              <a:t> </a:t>
            </a:r>
            <a:r>
              <a:rPr lang="en-US" sz="2000" baseline="-25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>
                <a:solidFill>
                  <a:srgbClr val="FF0000"/>
                </a:solidFill>
              </a:rPr>
              <a:t> </a:t>
            </a:r>
            <a:r>
              <a:rPr lang="en-US" sz="2000" baseline="-25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P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, </a:t>
            </a:r>
            <a:r>
              <a:rPr lang="en-US" sz="2000" baseline="-25000" dirty="0">
                <a:solidFill>
                  <a:srgbClr val="FF0000"/>
                </a:solidFill>
                <a:ea typeface="cmsy10"/>
                <a:cs typeface="cmsy10"/>
              </a:rPr>
              <a:t>r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)):e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 </a:t>
            </a:r>
            <a:r>
              <a:rPr lang="en-US" sz="2000" b="1" baseline="-25000" dirty="0" smtClean="0">
                <a:solidFill>
                  <a:srgbClr val="FF0000"/>
                </a:solidFill>
                <a:ea typeface="cmsy10"/>
                <a:cs typeface="cmsy10"/>
              </a:rPr>
              <a:t>p</a:t>
            </a:r>
            <a:r>
              <a:rPr lang="en-US" sz="2000" dirty="0" smtClean="0">
                <a:solidFill>
                  <a:srgbClr val="FF0000"/>
                </a:solidFill>
                <a:ea typeface="cmsy10"/>
                <a:cs typeface="cmsy10"/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f(</a:t>
            </a:r>
            <a:r>
              <a:rPr lang="en-US" sz="2000" b="1" dirty="0">
                <a:solidFill>
                  <a:srgbClr val="FF0000"/>
                </a:solidFill>
              </a:rPr>
              <a:t>p</a:t>
            </a:r>
            <a:r>
              <a:rPr lang="en-US" sz="2000" dirty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sz="2000" dirty="0" smtClean="0">
                <a:solidFill>
                  <a:srgbClr val="FF0000"/>
                </a:solidFill>
              </a:rPr>
              <a:t> x(e)  	for all e, 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0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sz="2000" dirty="0" smtClean="0">
                <a:solidFill>
                  <a:srgbClr val="FF0000"/>
                </a:solidFill>
              </a:rPr>
              <a:t> x(e)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462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Multi-route flow LP for SNDP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86434" y="2034509"/>
            <a:ext cx="4873906" cy="25237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min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25000" dirty="0" smtClean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rgbClr val="FF0000"/>
                </a:solidFill>
              </a:rPr>
              <a:t> c(e) x(e)</a:t>
            </a: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50000" dirty="0" smtClean="0">
                <a:latin typeface="Symbol"/>
                <a:sym typeface="Symbol"/>
              </a:rPr>
              <a:t> 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p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P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, r(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))</a:t>
            </a:r>
            <a:r>
              <a:rPr lang="en-US" sz="2000" dirty="0" smtClean="0">
                <a:solidFill>
                  <a:srgbClr val="FF0000"/>
                </a:solidFill>
              </a:rPr>
              <a:t> f(</a:t>
            </a:r>
            <a:r>
              <a:rPr lang="en-US" sz="2000" b="1" dirty="0" smtClean="0">
                <a:solidFill>
                  <a:srgbClr val="FF0000"/>
                </a:solidFill>
              </a:rPr>
              <a:t>p</a:t>
            </a:r>
            <a:r>
              <a:rPr lang="en-US" sz="2000" dirty="0" smtClean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000" dirty="0" smtClean="0">
                <a:solidFill>
                  <a:srgbClr val="FF0000"/>
                </a:solidFill>
              </a:rPr>
              <a:t> 1		for all 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50000" dirty="0">
                <a:latin typeface="Symbol"/>
                <a:sym typeface="Symbol"/>
              </a:rPr>
              <a:t> </a:t>
            </a:r>
            <a:r>
              <a:rPr lang="en-US" sz="2000" b="1" baseline="-25000" dirty="0">
                <a:solidFill>
                  <a:srgbClr val="FF0000"/>
                </a:solidFill>
              </a:rPr>
              <a:t>p</a:t>
            </a:r>
            <a:r>
              <a:rPr lang="en-US" sz="2000" baseline="-25000" dirty="0">
                <a:solidFill>
                  <a:srgbClr val="FF0000"/>
                </a:solidFill>
              </a:rPr>
              <a:t> </a:t>
            </a:r>
            <a:r>
              <a:rPr lang="en-US" sz="2000" baseline="-25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>
                <a:solidFill>
                  <a:srgbClr val="FF0000"/>
                </a:solidFill>
              </a:rPr>
              <a:t> </a:t>
            </a:r>
            <a:r>
              <a:rPr lang="en-US" sz="2000" baseline="-25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P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, </a:t>
            </a:r>
            <a:r>
              <a:rPr lang="en-US" sz="2000" baseline="-25000" dirty="0">
                <a:solidFill>
                  <a:srgbClr val="FF0000"/>
                </a:solidFill>
                <a:ea typeface="cmsy10"/>
                <a:cs typeface="cmsy10"/>
              </a:rPr>
              <a:t>r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)):e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 </a:t>
            </a:r>
            <a:r>
              <a:rPr lang="en-US" sz="2000" b="1" baseline="-25000" dirty="0" smtClean="0">
                <a:solidFill>
                  <a:srgbClr val="FF0000"/>
                </a:solidFill>
                <a:ea typeface="cmsy10"/>
                <a:cs typeface="cmsy10"/>
              </a:rPr>
              <a:t>p</a:t>
            </a:r>
            <a:r>
              <a:rPr lang="en-US" sz="2000" dirty="0" smtClean="0">
                <a:solidFill>
                  <a:srgbClr val="FF0000"/>
                </a:solidFill>
                <a:ea typeface="cmsy10"/>
                <a:cs typeface="cmsy10"/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f(</a:t>
            </a:r>
            <a:r>
              <a:rPr lang="en-US" sz="2000" b="1" dirty="0">
                <a:solidFill>
                  <a:srgbClr val="FF0000"/>
                </a:solidFill>
              </a:rPr>
              <a:t>p</a:t>
            </a:r>
            <a:r>
              <a:rPr lang="en-US" sz="2000" dirty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sz="2000" dirty="0" smtClean="0">
                <a:solidFill>
                  <a:srgbClr val="FF0000"/>
                </a:solidFill>
              </a:rPr>
              <a:t> x(e</a:t>
            </a:r>
            <a:r>
              <a:rPr lang="en-US" sz="2000" smtClean="0">
                <a:solidFill>
                  <a:srgbClr val="FF0000"/>
                </a:solidFill>
              </a:rPr>
              <a:t>)  	for </a:t>
            </a:r>
            <a:r>
              <a:rPr lang="en-US" sz="2000" dirty="0" smtClean="0">
                <a:solidFill>
                  <a:srgbClr val="FF0000"/>
                </a:solidFill>
              </a:rPr>
              <a:t>all e, 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0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sz="2000" dirty="0" smtClean="0">
                <a:solidFill>
                  <a:srgbClr val="FF0000"/>
                </a:solidFill>
              </a:rPr>
              <a:t> x(e)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00113" y="5069546"/>
            <a:ext cx="715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Solving the LP: Separation oracle for dual is </a:t>
            </a:r>
            <a:r>
              <a:rPr lang="en-US" sz="2000" i="1" dirty="0" smtClean="0"/>
              <a:t>min-cost </a:t>
            </a:r>
            <a:r>
              <a:rPr lang="en-US" sz="2000" dirty="0" smtClean="0"/>
              <a:t>s-t flow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4198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Cut-LP </a:t>
            </a:r>
            <a:r>
              <a:rPr lang="en-US" dirty="0" err="1" smtClean="0"/>
              <a:t>vs</a:t>
            </a:r>
            <a:r>
              <a:rPr lang="en-US" dirty="0" smtClean="0"/>
              <a:t> Multi-route 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463073" cy="393192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Claim: </a:t>
            </a:r>
            <a:r>
              <a:rPr lang="en-US" dirty="0" smtClean="0"/>
              <a:t>Cut-LP and MRF-LP are “equivalent”</a:t>
            </a:r>
          </a:p>
          <a:p>
            <a:pPr marL="0" indent="0">
              <a:buNone/>
            </a:pPr>
            <a:r>
              <a:rPr lang="en-US" dirty="0" smtClean="0"/>
              <a:t>Follows from </a:t>
            </a:r>
            <a:r>
              <a:rPr lang="en-US" dirty="0" err="1" smtClean="0"/>
              <a:t>multiroute</a:t>
            </a:r>
            <a:r>
              <a:rPr lang="en-US" dirty="0" smtClean="0"/>
              <a:t>-flow theorem</a:t>
            </a:r>
          </a:p>
        </p:txBody>
      </p:sp>
    </p:spTree>
    <p:extLst>
      <p:ext uri="{BB962C8B-B14F-4D97-AF65-F5344CB8AC3E}">
        <p14:creationId xmlns:p14="http://schemas.microsoft.com/office/powerpoint/2010/main" val="3417772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Prize-collecting SNDP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Input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undirected graph </a:t>
            </a:r>
            <a:r>
              <a:rPr lang="en-US" dirty="0">
                <a:solidFill>
                  <a:srgbClr val="FF0000"/>
                </a:solidFill>
              </a:rPr>
              <a:t>G=(V,E)</a:t>
            </a:r>
          </a:p>
          <a:p>
            <a:pPr lvl="1"/>
            <a:r>
              <a:rPr lang="en-US" dirty="0"/>
              <a:t>integer requirement 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/>
              <a:t>for each pair of nodes </a:t>
            </a:r>
            <a:r>
              <a:rPr lang="en-US" dirty="0" err="1" smtClean="0">
                <a:solidFill>
                  <a:srgbClr val="FF0000"/>
                </a:solidFill>
              </a:rPr>
              <a:t>st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non-negative penalty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¼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for each pair </a:t>
            </a:r>
            <a:r>
              <a:rPr lang="en-US" dirty="0" err="1" smtClean="0">
                <a:solidFill>
                  <a:srgbClr val="FF0000"/>
                </a:solidFill>
              </a:rPr>
              <a:t>st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/>
              <a:t>Goal:   </a:t>
            </a:r>
            <a:r>
              <a:rPr lang="en-US" dirty="0" err="1" smtClean="0"/>
              <a:t>subgraph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/>
              <a:t> of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/>
              <a:t> </a:t>
            </a:r>
            <a:r>
              <a:rPr lang="en-US" dirty="0" smtClean="0"/>
              <a:t>to minimize </a:t>
            </a:r>
            <a:r>
              <a:rPr lang="en-US" dirty="0" smtClean="0">
                <a:solidFill>
                  <a:srgbClr val="FF0000"/>
                </a:solidFill>
              </a:rPr>
              <a:t>cost(H) +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¼</a:t>
            </a:r>
            <a:r>
              <a:rPr lang="en-US" dirty="0" smtClean="0">
                <a:solidFill>
                  <a:srgbClr val="FF0000"/>
                </a:solidFill>
              </a:rPr>
              <a:t>(S) </a:t>
            </a:r>
            <a:r>
              <a:rPr lang="en-US" dirty="0" smtClean="0"/>
              <a:t>	where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is set of unsatisfied pairs in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</a:p>
          <a:p>
            <a:pPr marL="0" indent="0">
              <a:buNone/>
            </a:pPr>
            <a:r>
              <a:rPr lang="en-US" i="1" dirty="0" smtClean="0"/>
              <a:t>All-or-nothing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st</a:t>
            </a:r>
            <a:r>
              <a:rPr lang="en-US" dirty="0" smtClean="0"/>
              <a:t> satisfied if </a:t>
            </a:r>
            <a:r>
              <a:rPr lang="en-US" dirty="0" smtClean="0">
                <a:solidFill>
                  <a:srgbClr val="FF0000"/>
                </a:solidFill>
              </a:rPr>
              <a:t>r(</a:t>
            </a:r>
            <a:r>
              <a:rPr lang="en-US" dirty="0" err="1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disjoint paths in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96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Prize-collecting SNDP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[BienstockGSW’93] </a:t>
            </a:r>
            <a:r>
              <a:rPr lang="en-US" dirty="0" smtClean="0"/>
              <a:t>Scaling trick to obtain algorithm for PC-Steiner-tree from Steiner-tree LP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[SSW’07, NSW’08] </a:t>
            </a:r>
            <a:r>
              <a:rPr lang="en-US" dirty="0" smtClean="0"/>
              <a:t>PC</a:t>
            </a:r>
            <a:r>
              <a:rPr lang="en-US" dirty="0"/>
              <a:t>-SNDP for higher </a:t>
            </a:r>
            <a:r>
              <a:rPr lang="en-US" dirty="0" smtClean="0"/>
              <a:t>connectivity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[HKKN’10] </a:t>
            </a:r>
            <a:r>
              <a:rPr lang="en-US" dirty="0" smtClean="0"/>
              <a:t>First constant factor for PC-SNDP in all-or-nothing model via “stronger” LP.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0834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Prize-collecting SNDP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[BienstockGSW’93] </a:t>
            </a:r>
            <a:r>
              <a:rPr lang="en-US" dirty="0" smtClean="0"/>
              <a:t>Scaling trick to obtain algorithm for PC-Steiner-tree from Steiner-tree LP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[SSW’07, NSW’08] </a:t>
            </a:r>
            <a:r>
              <a:rPr lang="en-US" dirty="0" smtClean="0"/>
              <a:t>PC</a:t>
            </a:r>
            <a:r>
              <a:rPr lang="en-US" dirty="0"/>
              <a:t>-SNDP for higher </a:t>
            </a:r>
            <a:r>
              <a:rPr lang="en-US" dirty="0" smtClean="0"/>
              <a:t>connectivity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[HKKN’10] </a:t>
            </a:r>
            <a:r>
              <a:rPr lang="en-US" dirty="0" smtClean="0"/>
              <a:t>First constant factor for PC-SNDP in all-or-nothing model via “stronger” LP. </a:t>
            </a:r>
          </a:p>
          <a:p>
            <a:pPr marL="0" indent="0">
              <a:buNone/>
            </a:pPr>
            <a:r>
              <a:rPr lang="en-US" b="1" dirty="0"/>
              <a:t>Claim: </a:t>
            </a:r>
            <a:r>
              <a:rPr lang="en-US" dirty="0"/>
              <a:t>Scaling trick of </a:t>
            </a:r>
            <a:r>
              <a:rPr lang="en-US" dirty="0">
                <a:solidFill>
                  <a:srgbClr val="008000"/>
                </a:solidFill>
              </a:rPr>
              <a:t>[BGSW’93] </a:t>
            </a:r>
            <a:r>
              <a:rPr lang="en-US" dirty="0"/>
              <a:t>works easily for PC-SNDP via </a:t>
            </a:r>
            <a:r>
              <a:rPr lang="en-US" dirty="0" smtClean="0"/>
              <a:t>MRF-</a:t>
            </a:r>
            <a:r>
              <a:rPr lang="en-US" dirty="0"/>
              <a:t>LP</a:t>
            </a:r>
          </a:p>
          <a:p>
            <a:pPr marL="0" indent="0">
              <a:buNone/>
            </a:pPr>
            <a:r>
              <a:rPr lang="en-US" dirty="0"/>
              <a:t>“stronger” LP of </a:t>
            </a:r>
            <a:r>
              <a:rPr lang="en-US" dirty="0">
                <a:solidFill>
                  <a:srgbClr val="008000"/>
                </a:solidFill>
              </a:rPr>
              <a:t>[HKKN’10] </a:t>
            </a:r>
            <a:r>
              <a:rPr lang="en-US" dirty="0"/>
              <a:t>equivalent to </a:t>
            </a:r>
            <a:r>
              <a:rPr lang="en-US" dirty="0" smtClean="0"/>
              <a:t>MRF-</a:t>
            </a:r>
            <a:r>
              <a:rPr lang="en-US" dirty="0"/>
              <a:t>LP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9466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MRF-LP for PC-SNDP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86434" y="1921620"/>
            <a:ext cx="4873906" cy="25237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min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25000" dirty="0" smtClean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rgbClr val="FF0000"/>
                </a:solidFill>
              </a:rPr>
              <a:t> c(e) x(e) + </a:t>
            </a:r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¼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r>
              <a:rPr lang="en-US" sz="2000" dirty="0" smtClean="0">
                <a:solidFill>
                  <a:srgbClr val="FF0000"/>
                </a:solidFill>
              </a:rPr>
              <a:t>) z(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50000" dirty="0" smtClean="0">
                <a:latin typeface="Symbol"/>
                <a:sym typeface="Symbol"/>
              </a:rPr>
              <a:t> 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p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P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, r(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))</a:t>
            </a:r>
            <a:r>
              <a:rPr lang="en-US" sz="2000" dirty="0" smtClean="0">
                <a:solidFill>
                  <a:srgbClr val="FF0000"/>
                </a:solidFill>
              </a:rPr>
              <a:t> f(</a:t>
            </a:r>
            <a:r>
              <a:rPr lang="en-US" sz="2000" b="1" dirty="0" smtClean="0">
                <a:solidFill>
                  <a:srgbClr val="FF0000"/>
                </a:solidFill>
              </a:rPr>
              <a:t>p</a:t>
            </a:r>
            <a:r>
              <a:rPr lang="en-US" sz="2000" dirty="0" smtClean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000" dirty="0" smtClean="0">
                <a:solidFill>
                  <a:srgbClr val="FF0000"/>
                </a:solidFill>
              </a:rPr>
              <a:t> 1- z(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r>
              <a:rPr lang="en-US" sz="2000" dirty="0" smtClean="0">
                <a:solidFill>
                  <a:srgbClr val="FF0000"/>
                </a:solidFill>
              </a:rPr>
              <a:t>)	for all 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50000" dirty="0">
                <a:latin typeface="Symbol"/>
                <a:sym typeface="Symbol"/>
              </a:rPr>
              <a:t> </a:t>
            </a:r>
            <a:r>
              <a:rPr lang="en-US" sz="2000" b="1" baseline="-25000" dirty="0">
                <a:solidFill>
                  <a:srgbClr val="FF0000"/>
                </a:solidFill>
              </a:rPr>
              <a:t>p</a:t>
            </a:r>
            <a:r>
              <a:rPr lang="en-US" sz="2000" baseline="-25000" dirty="0">
                <a:solidFill>
                  <a:srgbClr val="FF0000"/>
                </a:solidFill>
              </a:rPr>
              <a:t> </a:t>
            </a:r>
            <a:r>
              <a:rPr lang="en-US" sz="2000" baseline="-25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>
                <a:solidFill>
                  <a:srgbClr val="FF0000"/>
                </a:solidFill>
              </a:rPr>
              <a:t> </a:t>
            </a:r>
            <a:r>
              <a:rPr lang="en-US" sz="2000" baseline="-25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P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, </a:t>
            </a:r>
            <a:r>
              <a:rPr lang="en-US" sz="2000" baseline="-25000" dirty="0">
                <a:solidFill>
                  <a:srgbClr val="FF0000"/>
                </a:solidFill>
                <a:ea typeface="cmsy10"/>
                <a:cs typeface="cmsy10"/>
              </a:rPr>
              <a:t>r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)):e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 </a:t>
            </a:r>
            <a:r>
              <a:rPr lang="en-US" sz="2000" b="1" baseline="-25000" dirty="0" smtClean="0">
                <a:solidFill>
                  <a:srgbClr val="FF0000"/>
                </a:solidFill>
                <a:ea typeface="cmsy10"/>
                <a:cs typeface="cmsy10"/>
              </a:rPr>
              <a:t>p</a:t>
            </a:r>
            <a:r>
              <a:rPr lang="en-US" sz="2000" dirty="0" smtClean="0">
                <a:solidFill>
                  <a:srgbClr val="FF0000"/>
                </a:solidFill>
                <a:ea typeface="cmsy10"/>
                <a:cs typeface="cmsy10"/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f(</a:t>
            </a:r>
            <a:r>
              <a:rPr lang="en-US" sz="2000" b="1" dirty="0">
                <a:solidFill>
                  <a:srgbClr val="FF0000"/>
                </a:solidFill>
              </a:rPr>
              <a:t>p</a:t>
            </a:r>
            <a:r>
              <a:rPr lang="en-US" sz="2000" dirty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sz="2000" dirty="0" smtClean="0">
                <a:solidFill>
                  <a:srgbClr val="FF0000"/>
                </a:solidFill>
              </a:rPr>
              <a:t> x(e)  for all e, 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</a:rPr>
              <a:t>x(e)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000" dirty="0" smtClean="0">
                <a:solidFill>
                  <a:srgbClr val="FF0000"/>
                </a:solidFill>
              </a:rPr>
              <a:t> 0   for all 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739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Survivable Network Design Problem (SNDP)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Input:</a:t>
            </a:r>
          </a:p>
          <a:p>
            <a:pPr lvl="1"/>
            <a:r>
              <a:rPr lang="en-US" dirty="0" smtClean="0"/>
              <a:t>undirected graph </a:t>
            </a:r>
            <a:r>
              <a:rPr lang="en-US" dirty="0" smtClean="0">
                <a:solidFill>
                  <a:srgbClr val="FF0000"/>
                </a:solidFill>
              </a:rPr>
              <a:t>G=(V,E)</a:t>
            </a:r>
          </a:p>
          <a:p>
            <a:pPr lvl="1"/>
            <a:r>
              <a:rPr lang="en-US" dirty="0" smtClean="0"/>
              <a:t>integer requirement </a:t>
            </a:r>
            <a:r>
              <a:rPr lang="en-US" dirty="0" smtClean="0">
                <a:solidFill>
                  <a:srgbClr val="FF0000"/>
                </a:solidFill>
              </a:rPr>
              <a:t>r(</a:t>
            </a:r>
            <a:r>
              <a:rPr lang="en-US" dirty="0" err="1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for each pair of nodes </a:t>
            </a:r>
            <a:r>
              <a:rPr lang="en-US" dirty="0" err="1" smtClean="0">
                <a:solidFill>
                  <a:srgbClr val="FF0000"/>
                </a:solidFill>
              </a:rPr>
              <a:t>st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Goal:   </a:t>
            </a:r>
            <a:r>
              <a:rPr lang="en-US" i="1" dirty="0" smtClean="0"/>
              <a:t>min-cost </a:t>
            </a:r>
            <a:r>
              <a:rPr lang="en-US" dirty="0" err="1" smtClean="0"/>
              <a:t>subgraph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contains </a:t>
            </a:r>
            <a:r>
              <a:rPr lang="en-US" dirty="0" smtClean="0">
                <a:solidFill>
                  <a:srgbClr val="FF0000"/>
                </a:solidFill>
              </a:rPr>
              <a:t>r(</a:t>
            </a:r>
            <a:r>
              <a:rPr lang="en-US" dirty="0" err="1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)    	</a:t>
            </a:r>
            <a:r>
              <a:rPr lang="en-US" i="1" dirty="0" smtClean="0"/>
              <a:t>disjoint</a:t>
            </a:r>
            <a:r>
              <a:rPr lang="en-US" dirty="0" smtClean="0"/>
              <a:t> paths for each pair </a:t>
            </a:r>
            <a:r>
              <a:rPr lang="en-US" dirty="0" err="1" smtClean="0">
                <a:solidFill>
                  <a:srgbClr val="FF0000"/>
                </a:solidFill>
              </a:rPr>
              <a:t>st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967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MRF-LP for PC-SNDP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86434" y="1921620"/>
            <a:ext cx="4873906" cy="25237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min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25000" dirty="0" smtClean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rgbClr val="FF0000"/>
                </a:solidFill>
              </a:rPr>
              <a:t> c(e) x(e) + </a:t>
            </a:r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¼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r>
              <a:rPr lang="en-US" sz="2000" dirty="0" smtClean="0">
                <a:solidFill>
                  <a:srgbClr val="FF0000"/>
                </a:solidFill>
              </a:rPr>
              <a:t>) z(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50000" dirty="0" smtClean="0">
                <a:latin typeface="Symbol"/>
                <a:sym typeface="Symbol"/>
              </a:rPr>
              <a:t> 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p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P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, r(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))</a:t>
            </a:r>
            <a:r>
              <a:rPr lang="en-US" sz="2000" dirty="0" smtClean="0">
                <a:solidFill>
                  <a:srgbClr val="FF0000"/>
                </a:solidFill>
              </a:rPr>
              <a:t> f(</a:t>
            </a:r>
            <a:r>
              <a:rPr lang="en-US" sz="2000" b="1" dirty="0" smtClean="0">
                <a:solidFill>
                  <a:srgbClr val="FF0000"/>
                </a:solidFill>
              </a:rPr>
              <a:t>p</a:t>
            </a:r>
            <a:r>
              <a:rPr lang="en-US" sz="2000" dirty="0" smtClean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000" dirty="0" smtClean="0">
                <a:solidFill>
                  <a:srgbClr val="FF0000"/>
                </a:solidFill>
              </a:rPr>
              <a:t> 1- z(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r>
              <a:rPr lang="en-US" sz="2000" dirty="0" smtClean="0">
                <a:solidFill>
                  <a:srgbClr val="FF0000"/>
                </a:solidFill>
              </a:rPr>
              <a:t>)	for all 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50000" dirty="0">
                <a:latin typeface="Symbol"/>
                <a:sym typeface="Symbol"/>
              </a:rPr>
              <a:t> </a:t>
            </a:r>
            <a:r>
              <a:rPr lang="en-US" sz="2000" b="1" baseline="-25000" dirty="0">
                <a:solidFill>
                  <a:srgbClr val="FF0000"/>
                </a:solidFill>
              </a:rPr>
              <a:t>p</a:t>
            </a:r>
            <a:r>
              <a:rPr lang="en-US" sz="2000" baseline="-25000" dirty="0">
                <a:solidFill>
                  <a:srgbClr val="FF0000"/>
                </a:solidFill>
              </a:rPr>
              <a:t> </a:t>
            </a:r>
            <a:r>
              <a:rPr lang="en-US" sz="2000" baseline="-25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>
                <a:solidFill>
                  <a:srgbClr val="FF0000"/>
                </a:solidFill>
              </a:rPr>
              <a:t> </a:t>
            </a:r>
            <a:r>
              <a:rPr lang="en-US" sz="2000" baseline="-25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P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, </a:t>
            </a:r>
            <a:r>
              <a:rPr lang="en-US" sz="2000" baseline="-25000" dirty="0">
                <a:solidFill>
                  <a:srgbClr val="FF0000"/>
                </a:solidFill>
                <a:ea typeface="cmsy10"/>
                <a:cs typeface="cmsy10"/>
              </a:rPr>
              <a:t>r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)):e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 </a:t>
            </a:r>
            <a:r>
              <a:rPr lang="en-US" sz="2000" b="1" baseline="-25000" dirty="0" smtClean="0">
                <a:solidFill>
                  <a:srgbClr val="FF0000"/>
                </a:solidFill>
                <a:ea typeface="cmsy10"/>
                <a:cs typeface="cmsy10"/>
              </a:rPr>
              <a:t>p</a:t>
            </a:r>
            <a:r>
              <a:rPr lang="en-US" sz="2000" dirty="0" smtClean="0">
                <a:solidFill>
                  <a:srgbClr val="FF0000"/>
                </a:solidFill>
                <a:ea typeface="cmsy10"/>
                <a:cs typeface="cmsy10"/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f(</a:t>
            </a:r>
            <a:r>
              <a:rPr lang="en-US" sz="2000" b="1" dirty="0">
                <a:solidFill>
                  <a:srgbClr val="FF0000"/>
                </a:solidFill>
              </a:rPr>
              <a:t>p</a:t>
            </a:r>
            <a:r>
              <a:rPr lang="en-US" sz="2000" dirty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sz="2000" dirty="0" smtClean="0">
                <a:solidFill>
                  <a:srgbClr val="FF0000"/>
                </a:solidFill>
              </a:rPr>
              <a:t> x(e)  for all e, 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</a:rPr>
              <a:t>x(e)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000" dirty="0" smtClean="0">
                <a:solidFill>
                  <a:srgbClr val="FF0000"/>
                </a:solidFill>
              </a:rPr>
              <a:t> 0   for all 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4182" y="4641272"/>
            <a:ext cx="3925454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Rounding: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A = { 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r>
              <a:rPr lang="en-US" sz="2000" dirty="0" smtClean="0">
                <a:solidFill>
                  <a:srgbClr val="FF0000"/>
                </a:solidFill>
              </a:rPr>
              <a:t> | z(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r>
              <a:rPr lang="en-US" sz="2000" dirty="0" smtClean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000" dirty="0" smtClean="0">
                <a:solidFill>
                  <a:srgbClr val="FF0000"/>
                </a:solidFill>
              </a:rPr>
              <a:t> ½ }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Pay penalty for pairs in 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Connect pairs </a:t>
            </a:r>
            <a:r>
              <a:rPr lang="en-US" sz="2000" b="1" i="1" dirty="0" smtClean="0"/>
              <a:t>not </a:t>
            </a:r>
            <a:r>
              <a:rPr lang="en-US" sz="2000" dirty="0" smtClean="0"/>
              <a:t>in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38469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MRF-LP for PC-SNDP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4182" y="4641272"/>
            <a:ext cx="3925454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Rounding: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A = { 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r>
              <a:rPr lang="en-US" sz="2000" dirty="0" smtClean="0">
                <a:solidFill>
                  <a:srgbClr val="FF0000"/>
                </a:solidFill>
              </a:rPr>
              <a:t> | z(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r>
              <a:rPr lang="en-US" sz="2000" dirty="0" smtClean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000" dirty="0" smtClean="0">
                <a:solidFill>
                  <a:srgbClr val="FF0000"/>
                </a:solidFill>
              </a:rPr>
              <a:t> ½ }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Pay penalty for pairs in 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Connect pairs </a:t>
            </a:r>
            <a:r>
              <a:rPr lang="en-US" sz="2000" b="1" i="1" dirty="0" smtClean="0"/>
              <a:t>not </a:t>
            </a:r>
            <a:r>
              <a:rPr lang="en-US" sz="2000" dirty="0" smtClean="0"/>
              <a:t>in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</a:p>
          <a:p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29727" y="4502727"/>
            <a:ext cx="409334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Analysis: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P</a:t>
            </a:r>
            <a:r>
              <a:rPr lang="en-US" sz="2000" dirty="0" smtClean="0"/>
              <a:t>enalty for pairs in 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/>
              <a:t> is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2OPT</a:t>
            </a:r>
            <a:endParaRPr lang="en-US" sz="2000" baseline="-25000" dirty="0" smtClean="0">
              <a:solidFill>
                <a:srgbClr val="FF0000"/>
              </a:solidFill>
              <a:latin typeface="Calisto M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x’(e) = min{1,2x(e)} </a:t>
            </a:r>
            <a:r>
              <a:rPr lang="en-US" sz="2000" dirty="0" smtClean="0"/>
              <a:t>is feasible for MRF-LP to connect pairs </a:t>
            </a:r>
            <a:r>
              <a:rPr lang="en-US" sz="2000" b="1" dirty="0" smtClean="0"/>
              <a:t>not </a:t>
            </a:r>
            <a:r>
              <a:rPr lang="en-US" sz="2000" dirty="0" smtClean="0"/>
              <a:t>in 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</a:p>
          <a:p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86434" y="1921620"/>
            <a:ext cx="4873906" cy="25237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min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25000" dirty="0" smtClean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rgbClr val="FF0000"/>
                </a:solidFill>
              </a:rPr>
              <a:t> c(e) x(e) + </a:t>
            </a:r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¼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r>
              <a:rPr lang="en-US" sz="2000" dirty="0" smtClean="0">
                <a:solidFill>
                  <a:srgbClr val="FF0000"/>
                </a:solidFill>
              </a:rPr>
              <a:t>) z(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50000" dirty="0" smtClean="0">
                <a:latin typeface="Symbol"/>
                <a:sym typeface="Symbol"/>
              </a:rPr>
              <a:t> 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p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P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, r(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))</a:t>
            </a:r>
            <a:r>
              <a:rPr lang="en-US" sz="2000" dirty="0" smtClean="0">
                <a:solidFill>
                  <a:srgbClr val="FF0000"/>
                </a:solidFill>
              </a:rPr>
              <a:t> f(</a:t>
            </a:r>
            <a:r>
              <a:rPr lang="en-US" sz="2000" b="1" dirty="0" smtClean="0">
                <a:solidFill>
                  <a:srgbClr val="FF0000"/>
                </a:solidFill>
              </a:rPr>
              <a:t>p</a:t>
            </a:r>
            <a:r>
              <a:rPr lang="en-US" sz="2000" dirty="0" smtClean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000" dirty="0" smtClean="0">
                <a:solidFill>
                  <a:srgbClr val="FF0000"/>
                </a:solidFill>
              </a:rPr>
              <a:t> 1- z(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r>
              <a:rPr lang="en-US" sz="2000" dirty="0" smtClean="0">
                <a:solidFill>
                  <a:srgbClr val="FF0000"/>
                </a:solidFill>
              </a:rPr>
              <a:t>)	for all 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50000" dirty="0">
                <a:latin typeface="Symbol"/>
                <a:sym typeface="Symbol"/>
              </a:rPr>
              <a:t> </a:t>
            </a:r>
            <a:r>
              <a:rPr lang="en-US" sz="2000" b="1" baseline="-25000" dirty="0">
                <a:solidFill>
                  <a:srgbClr val="FF0000"/>
                </a:solidFill>
              </a:rPr>
              <a:t>p</a:t>
            </a:r>
            <a:r>
              <a:rPr lang="en-US" sz="2000" baseline="-25000" dirty="0">
                <a:solidFill>
                  <a:srgbClr val="FF0000"/>
                </a:solidFill>
              </a:rPr>
              <a:t> </a:t>
            </a:r>
            <a:r>
              <a:rPr lang="en-US" sz="2000" baseline="-25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>
                <a:solidFill>
                  <a:srgbClr val="FF0000"/>
                </a:solidFill>
              </a:rPr>
              <a:t> </a:t>
            </a:r>
            <a:r>
              <a:rPr lang="en-US" sz="2000" baseline="-25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P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, </a:t>
            </a:r>
            <a:r>
              <a:rPr lang="en-US" sz="2000" baseline="-25000" dirty="0">
                <a:solidFill>
                  <a:srgbClr val="FF0000"/>
                </a:solidFill>
                <a:ea typeface="cmsy10"/>
                <a:cs typeface="cmsy10"/>
              </a:rPr>
              <a:t>r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)):e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 </a:t>
            </a:r>
            <a:r>
              <a:rPr lang="en-US" sz="2000" b="1" baseline="-25000" dirty="0" smtClean="0">
                <a:solidFill>
                  <a:srgbClr val="FF0000"/>
                </a:solidFill>
                <a:ea typeface="cmsy10"/>
                <a:cs typeface="cmsy10"/>
              </a:rPr>
              <a:t>p</a:t>
            </a:r>
            <a:r>
              <a:rPr lang="en-US" sz="2000" dirty="0" smtClean="0">
                <a:solidFill>
                  <a:srgbClr val="FF0000"/>
                </a:solidFill>
                <a:ea typeface="cmsy10"/>
                <a:cs typeface="cmsy10"/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f(</a:t>
            </a:r>
            <a:r>
              <a:rPr lang="en-US" sz="2000" b="1" dirty="0">
                <a:solidFill>
                  <a:srgbClr val="FF0000"/>
                </a:solidFill>
              </a:rPr>
              <a:t>p</a:t>
            </a:r>
            <a:r>
              <a:rPr lang="en-US" sz="2000" dirty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sz="2000" dirty="0" smtClean="0">
                <a:solidFill>
                  <a:srgbClr val="FF0000"/>
                </a:solidFill>
              </a:rPr>
              <a:t> x(e)  for all e, 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</a:rPr>
              <a:t>x(e)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000" dirty="0" smtClean="0">
                <a:solidFill>
                  <a:srgbClr val="FF0000"/>
                </a:solidFill>
              </a:rPr>
              <a:t> 0   for all 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56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MRF-LP for PC-SNDP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Also extends easily to “</a:t>
            </a:r>
            <a:r>
              <a:rPr lang="en-US" dirty="0" err="1" smtClean="0"/>
              <a:t>submodular</a:t>
            </a:r>
            <a:r>
              <a:rPr lang="en-US" dirty="0" smtClean="0"/>
              <a:t>” penalty functions</a:t>
            </a:r>
          </a:p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 err="1" smtClean="0"/>
              <a:t>Lovasz</a:t>
            </a:r>
            <a:r>
              <a:rPr lang="en-US" dirty="0" smtClean="0"/>
              <a:t>-extension with variables </a:t>
            </a:r>
            <a:r>
              <a:rPr lang="en-US" dirty="0" smtClean="0">
                <a:solidFill>
                  <a:srgbClr val="FF0000"/>
                </a:solidFill>
              </a:rPr>
              <a:t>z(</a:t>
            </a:r>
            <a:r>
              <a:rPr lang="en-US" dirty="0" err="1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84348"/>
                </a:solidFill>
              </a:rPr>
              <a:t>(</a:t>
            </a:r>
            <a:r>
              <a:rPr lang="en-US" dirty="0" smtClean="0">
                <a:solidFill>
                  <a:srgbClr val="008000"/>
                </a:solidFill>
              </a:rPr>
              <a:t>[Chudak-Nagano’07]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did this for Steiner tree)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Main message: </a:t>
            </a:r>
            <a:r>
              <a:rPr lang="en-US" dirty="0" smtClean="0">
                <a:solidFill>
                  <a:srgbClr val="FF0000"/>
                </a:solidFill>
              </a:rPr>
              <a:t>[0,1] </a:t>
            </a:r>
            <a:r>
              <a:rPr lang="en-US" dirty="0" smtClean="0"/>
              <a:t>variables instead of </a:t>
            </a:r>
            <a:r>
              <a:rPr lang="en-US" dirty="0" smtClean="0">
                <a:solidFill>
                  <a:srgbClr val="FF0000"/>
                </a:solidFill>
              </a:rPr>
              <a:t>[0,k]</a:t>
            </a:r>
            <a:r>
              <a:rPr lang="en-US" dirty="0" smtClean="0"/>
              <a:t>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84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“easy” application of multi-route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[Srinivasan’99] </a:t>
            </a:r>
            <a:r>
              <a:rPr lang="en-US" i="1" dirty="0" smtClean="0"/>
              <a:t>Dependent</a:t>
            </a:r>
            <a:r>
              <a:rPr lang="en-US" dirty="0" smtClean="0"/>
              <a:t> randomized rounding for multipath-routing to minimize congestion</a:t>
            </a:r>
          </a:p>
          <a:p>
            <a:pPr marL="0" indent="0">
              <a:buNone/>
            </a:pPr>
            <a:r>
              <a:rPr lang="en-US" dirty="0" smtClean="0"/>
              <a:t>No need for dependent rounding. </a:t>
            </a:r>
            <a:r>
              <a:rPr lang="en-US" dirty="0" smtClean="0">
                <a:solidFill>
                  <a:srgbClr val="008000"/>
                </a:solidFill>
              </a:rPr>
              <a:t>[Raghavan-Thompson’87] </a:t>
            </a:r>
            <a:r>
              <a:rPr lang="en-US" dirty="0" smtClean="0"/>
              <a:t>style independent rounding works with multi-route flow decomposition</a:t>
            </a:r>
          </a:p>
          <a:p>
            <a:pPr marL="0" indent="0">
              <a:buNone/>
            </a:pPr>
            <a:r>
              <a:rPr lang="en-US" b="1" dirty="0" smtClean="0"/>
              <a:t>Advantages:</a:t>
            </a:r>
          </a:p>
          <a:p>
            <a:r>
              <a:rPr lang="en-US" dirty="0" smtClean="0"/>
              <a:t>Simpler and transparent</a:t>
            </a:r>
          </a:p>
          <a:p>
            <a:r>
              <a:rPr lang="en-US" dirty="0" smtClean="0"/>
              <a:t>Allows improvement via </a:t>
            </a:r>
            <a:r>
              <a:rPr lang="en-US" dirty="0" err="1" smtClean="0"/>
              <a:t>Lovasz</a:t>
            </a:r>
            <a:r>
              <a:rPr lang="en-US" dirty="0" smtClean="0"/>
              <a:t>-Local-Lemma for the short-paths case</a:t>
            </a:r>
          </a:p>
        </p:txBody>
      </p:sp>
    </p:spTree>
    <p:extLst>
      <p:ext uri="{BB962C8B-B14F-4D97-AF65-F5344CB8AC3E}">
        <p14:creationId xmlns:p14="http://schemas.microsoft.com/office/powerpoint/2010/main" val="590327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Node-Weighted SNDP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182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Node-Weighted SNDP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[Klein-Ravi’95]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Node-weighted Steiner tree/forest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O(log n)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approximation via “spiders”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Reduction from Set Cover to show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dirty="0" smtClean="0">
                <a:solidFill>
                  <a:srgbClr val="FF0000"/>
                </a:solidFill>
              </a:rPr>
              <a:t>(log n)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hardness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67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Node-Weighted SNDP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[Nutov’07,Nutov’09]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Node-weighted SNDP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O(k log n)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approximation via generalization of spiders and augmentation framework of </a:t>
            </a:r>
            <a:r>
              <a:rPr lang="en-US" dirty="0" smtClean="0">
                <a:solidFill>
                  <a:srgbClr val="008000"/>
                </a:solidFill>
              </a:rPr>
              <a:t>[Williamson </a:t>
            </a:r>
            <a:r>
              <a:rPr lang="en-US" dirty="0" err="1" smtClean="0">
                <a:solidFill>
                  <a:srgbClr val="008000"/>
                </a:solidFill>
              </a:rPr>
              <a:t>etal</a:t>
            </a:r>
            <a:r>
              <a:rPr lang="en-US" dirty="0" smtClean="0">
                <a:solidFill>
                  <a:srgbClr val="008000"/>
                </a:solidFill>
              </a:rPr>
              <a:t>] 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Combinatorial algorithms, not LP based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851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LP-approach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[Guha-Moss-Naor-Schieber’99]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LP gap of </a:t>
            </a:r>
            <a:r>
              <a:rPr lang="en-US" dirty="0" smtClean="0">
                <a:solidFill>
                  <a:srgbClr val="FF0000"/>
                </a:solidFill>
              </a:rPr>
              <a:t>O(log n)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for NW Steiner tree/forest</a:t>
            </a:r>
            <a:endParaRPr lang="en-US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[Demaine-Hajia-Klein’09]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LP gap of 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>
                <a:solidFill>
                  <a:srgbClr val="FF0000"/>
                </a:solidFill>
              </a:rPr>
              <a:t>(1)</a:t>
            </a:r>
            <a:r>
              <a:rPr lang="en-US" dirty="0"/>
              <a:t> </a:t>
            </a:r>
            <a:r>
              <a:rPr lang="en-US" dirty="0" smtClean="0"/>
              <a:t>for NW Steiner tree/forest in planar graphs </a:t>
            </a:r>
          </a:p>
          <a:p>
            <a:pPr marL="0" indent="0"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Via </a:t>
            </a:r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>
                <a:solidFill>
                  <a:srgbClr val="008000"/>
                </a:solidFill>
              </a:rPr>
              <a:t>BGSW’93]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similar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bounds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for NW PC-ST/SF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7567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 for NW SNDP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Not clear!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398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 for NW SNDP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Not clear! Why?</a:t>
            </a:r>
          </a:p>
          <a:p>
            <a:pPr marL="0" indent="0">
              <a:buNone/>
            </a:pPr>
            <a:r>
              <a:rPr lang="en-US" dirty="0" smtClean="0"/>
              <a:t>EC-SNDP for a </a:t>
            </a:r>
            <a:r>
              <a:rPr lang="en-US" i="1" dirty="0" smtClean="0"/>
              <a:t>single pair </a:t>
            </a:r>
            <a:r>
              <a:rPr lang="en-US" dirty="0" smtClean="0"/>
              <a:t>is NP-Hard for large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dirty="0">
                <a:solidFill>
                  <a:srgbClr val="FF0000"/>
                </a:solidFill>
              </a:rPr>
              <a:t>(log n) </a:t>
            </a:r>
            <a:r>
              <a:rPr lang="en-US" dirty="0" smtClean="0"/>
              <a:t>hardness: easy reduction from set cover 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[Nutov’07] </a:t>
            </a:r>
            <a:r>
              <a:rPr lang="en-US" dirty="0" smtClean="0"/>
              <a:t>Related to bipartite k-densest-</a:t>
            </a:r>
            <a:r>
              <a:rPr lang="en-US" dirty="0" err="1" smtClean="0"/>
              <a:t>subgraph</a:t>
            </a:r>
            <a:r>
              <a:rPr lang="en-US" dirty="0" smtClean="0"/>
              <a:t> problem. </a:t>
            </a:r>
            <a:r>
              <a:rPr lang="en-US" dirty="0" err="1" smtClean="0"/>
              <a:t>Polylog</a:t>
            </a:r>
            <a:r>
              <a:rPr lang="en-US" dirty="0" smtClean="0"/>
              <a:t> </a:t>
            </a:r>
            <a:r>
              <a:rPr lang="en-US" dirty="0" err="1" smtClean="0"/>
              <a:t>approx</a:t>
            </a:r>
            <a:r>
              <a:rPr lang="en-US" dirty="0" smtClean="0"/>
              <a:t> unlikely. </a:t>
            </a:r>
            <a:endParaRPr lang="en-US" dirty="0"/>
          </a:p>
          <a:p>
            <a:pPr lvl="1"/>
            <a:r>
              <a:rPr lang="en-US" dirty="0" smtClean="0"/>
              <a:t>Consequence:</a:t>
            </a:r>
            <a:r>
              <a:rPr lang="en-US" b="1" dirty="0" smtClean="0"/>
              <a:t> </a:t>
            </a:r>
            <a:r>
              <a:rPr lang="en-US" dirty="0" err="1" smtClean="0"/>
              <a:t>Approx</a:t>
            </a:r>
            <a:r>
              <a:rPr lang="en-US" dirty="0" smtClean="0"/>
              <a:t> ratio depends on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</a:p>
          <a:p>
            <a:pPr marL="114300" indent="0">
              <a:buNone/>
            </a:pPr>
            <a:r>
              <a:rPr lang="en-US" b="1" dirty="0" smtClean="0"/>
              <a:t>Open: </a:t>
            </a:r>
            <a:r>
              <a:rPr lang="en-US" dirty="0" err="1" smtClean="0"/>
              <a:t>approximability</a:t>
            </a:r>
            <a:r>
              <a:rPr lang="en-US" dirty="0" smtClean="0"/>
              <a:t> of single-pair for fixed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670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>
            <a:off x="4498667" y="2839873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3969495" y="2088406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2665834" y="2592335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3306581" y="3565437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2908545" y="4261585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4450233" y="3669006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474450" y="4466827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5680708" y="2382673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6131317" y="3170326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5705885" y="4261585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4" name="Straight Connector 13"/>
          <p:cNvCxnSpPr>
            <a:stCxn id="6" idx="6"/>
            <a:endCxn id="4" idx="2"/>
          </p:cNvCxnSpPr>
          <p:nvPr/>
        </p:nvCxnSpPr>
        <p:spPr>
          <a:xfrm>
            <a:off x="2831198" y="2683775"/>
            <a:ext cx="1667469" cy="2475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5"/>
            <a:endCxn id="7" idx="1"/>
          </p:cNvCxnSpPr>
          <p:nvPr/>
        </p:nvCxnSpPr>
        <p:spPr>
          <a:xfrm>
            <a:off x="2806981" y="2748433"/>
            <a:ext cx="523817" cy="843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0" idx="2"/>
          </p:cNvCxnSpPr>
          <p:nvPr/>
        </p:nvCxnSpPr>
        <p:spPr>
          <a:xfrm>
            <a:off x="3073909" y="4353025"/>
            <a:ext cx="1400541" cy="20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6"/>
            <a:endCxn id="13" idx="3"/>
          </p:cNvCxnSpPr>
          <p:nvPr/>
        </p:nvCxnSpPr>
        <p:spPr>
          <a:xfrm flipV="1">
            <a:off x="4639814" y="4417683"/>
            <a:ext cx="1090288" cy="1405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7"/>
            <a:endCxn id="12" idx="3"/>
          </p:cNvCxnSpPr>
          <p:nvPr/>
        </p:nvCxnSpPr>
        <p:spPr>
          <a:xfrm flipV="1">
            <a:off x="5847032" y="3326424"/>
            <a:ext cx="308502" cy="9619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7"/>
            <a:endCxn id="5" idx="3"/>
          </p:cNvCxnSpPr>
          <p:nvPr/>
        </p:nvCxnSpPr>
        <p:spPr>
          <a:xfrm flipV="1">
            <a:off x="2806981" y="2244504"/>
            <a:ext cx="1186731" cy="3746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  <a:endCxn id="4" idx="3"/>
          </p:cNvCxnSpPr>
          <p:nvPr/>
        </p:nvCxnSpPr>
        <p:spPr>
          <a:xfrm flipV="1">
            <a:off x="3447728" y="2995971"/>
            <a:ext cx="1075156" cy="5962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6"/>
            <a:endCxn id="9" idx="2"/>
          </p:cNvCxnSpPr>
          <p:nvPr/>
        </p:nvCxnSpPr>
        <p:spPr>
          <a:xfrm>
            <a:off x="3471945" y="3656877"/>
            <a:ext cx="978288" cy="1035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4" idx="1"/>
          </p:cNvCxnSpPr>
          <p:nvPr/>
        </p:nvCxnSpPr>
        <p:spPr>
          <a:xfrm>
            <a:off x="4052177" y="2271286"/>
            <a:ext cx="470707" cy="5953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>
            <a:spLocks noChangeAspect="1"/>
          </p:cNvSpPr>
          <p:nvPr/>
        </p:nvSpPr>
        <p:spPr>
          <a:xfrm>
            <a:off x="5396098" y="3577566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24" name="Straight Connector 23"/>
          <p:cNvCxnSpPr>
            <a:stCxn id="8" idx="7"/>
            <a:endCxn id="7" idx="3"/>
          </p:cNvCxnSpPr>
          <p:nvPr/>
        </p:nvCxnSpPr>
        <p:spPr>
          <a:xfrm flipV="1">
            <a:off x="3049692" y="3721535"/>
            <a:ext cx="281106" cy="5668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4"/>
            <a:endCxn id="10" idx="0"/>
          </p:cNvCxnSpPr>
          <p:nvPr/>
        </p:nvCxnSpPr>
        <p:spPr>
          <a:xfrm>
            <a:off x="4532915" y="3851886"/>
            <a:ext cx="24217" cy="614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3" idx="5"/>
            <a:endCxn id="13" idx="1"/>
          </p:cNvCxnSpPr>
          <p:nvPr/>
        </p:nvCxnSpPr>
        <p:spPr>
          <a:xfrm>
            <a:off x="5537245" y="3733664"/>
            <a:ext cx="192857" cy="554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37277" y="2222110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96465" y="1991277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21277" y="4186850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96681" y="2735443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94327" y="3207341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20682" y="4122192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cxnSp>
        <p:nvCxnSpPr>
          <p:cNvPr id="33" name="Straight Connector 32"/>
          <p:cNvCxnSpPr>
            <a:stCxn id="5" idx="5"/>
            <a:endCxn id="11" idx="2"/>
          </p:cNvCxnSpPr>
          <p:nvPr/>
        </p:nvCxnSpPr>
        <p:spPr>
          <a:xfrm>
            <a:off x="4110642" y="2244504"/>
            <a:ext cx="1570066" cy="2296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4" idx="6"/>
            <a:endCxn id="12" idx="2"/>
          </p:cNvCxnSpPr>
          <p:nvPr/>
        </p:nvCxnSpPr>
        <p:spPr>
          <a:xfrm>
            <a:off x="4664031" y="2931313"/>
            <a:ext cx="1467286" cy="3304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4" idx="7"/>
            <a:endCxn id="11" idx="3"/>
          </p:cNvCxnSpPr>
          <p:nvPr/>
        </p:nvCxnSpPr>
        <p:spPr>
          <a:xfrm flipV="1">
            <a:off x="4639814" y="2538771"/>
            <a:ext cx="1065111" cy="3278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4" idx="5"/>
            <a:endCxn id="23" idx="0"/>
          </p:cNvCxnSpPr>
          <p:nvPr/>
        </p:nvCxnSpPr>
        <p:spPr>
          <a:xfrm>
            <a:off x="4639814" y="2995971"/>
            <a:ext cx="838966" cy="58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9" idx="6"/>
            <a:endCxn id="23" idx="2"/>
          </p:cNvCxnSpPr>
          <p:nvPr/>
        </p:nvCxnSpPr>
        <p:spPr>
          <a:xfrm flipV="1">
            <a:off x="4615597" y="3669006"/>
            <a:ext cx="780501" cy="91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9484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MRF-LP for node weights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86434" y="2213250"/>
            <a:ext cx="4873906" cy="25237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min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25000" dirty="0" smtClean="0">
                <a:solidFill>
                  <a:srgbClr val="FF0000"/>
                </a:solidFill>
              </a:rPr>
              <a:t>v</a:t>
            </a:r>
            <a:r>
              <a:rPr lang="en-US" sz="2000" dirty="0" smtClean="0">
                <a:solidFill>
                  <a:srgbClr val="FF0000"/>
                </a:solidFill>
              </a:rPr>
              <a:t> c(v) x(v)</a:t>
            </a: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50000" dirty="0" smtClean="0">
                <a:latin typeface="Symbol"/>
                <a:sym typeface="Symbol"/>
              </a:rPr>
              <a:t> 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p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P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, r(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))</a:t>
            </a:r>
            <a:r>
              <a:rPr lang="en-US" sz="2000" dirty="0" smtClean="0">
                <a:solidFill>
                  <a:srgbClr val="FF0000"/>
                </a:solidFill>
              </a:rPr>
              <a:t> f(</a:t>
            </a:r>
            <a:r>
              <a:rPr lang="en-US" sz="2000" b="1" dirty="0" smtClean="0">
                <a:solidFill>
                  <a:srgbClr val="FF0000"/>
                </a:solidFill>
              </a:rPr>
              <a:t>p</a:t>
            </a:r>
            <a:r>
              <a:rPr lang="en-US" sz="2000" dirty="0" smtClean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000" dirty="0" smtClean="0">
                <a:solidFill>
                  <a:srgbClr val="FF0000"/>
                </a:solidFill>
              </a:rPr>
              <a:t> 1	for all 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50000" dirty="0">
                <a:latin typeface="Symbol"/>
                <a:sym typeface="Symbol"/>
              </a:rPr>
              <a:t> </a:t>
            </a:r>
            <a:r>
              <a:rPr lang="en-US" sz="2000" b="1" baseline="-25000" dirty="0">
                <a:solidFill>
                  <a:srgbClr val="FF0000"/>
                </a:solidFill>
              </a:rPr>
              <a:t>p</a:t>
            </a:r>
            <a:r>
              <a:rPr lang="en-US" sz="2000" baseline="-25000" dirty="0">
                <a:solidFill>
                  <a:srgbClr val="FF0000"/>
                </a:solidFill>
              </a:rPr>
              <a:t> </a:t>
            </a:r>
            <a:r>
              <a:rPr lang="en-US" sz="2000" baseline="-25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>
                <a:solidFill>
                  <a:srgbClr val="FF0000"/>
                </a:solidFill>
              </a:rPr>
              <a:t> </a:t>
            </a:r>
            <a:r>
              <a:rPr lang="en-US" sz="2000" baseline="-25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P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, </a:t>
            </a:r>
            <a:r>
              <a:rPr lang="en-US" sz="2000" baseline="-25000" dirty="0">
                <a:solidFill>
                  <a:srgbClr val="FF0000"/>
                </a:solidFill>
                <a:ea typeface="cmsy10"/>
                <a:cs typeface="cmsy10"/>
              </a:rPr>
              <a:t>r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)):v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 </a:t>
            </a:r>
            <a:r>
              <a:rPr lang="en-US" sz="2000" b="1" baseline="-25000" dirty="0" smtClean="0">
                <a:solidFill>
                  <a:srgbClr val="FF0000"/>
                </a:solidFill>
                <a:ea typeface="cmsy10"/>
                <a:cs typeface="cmsy10"/>
              </a:rPr>
              <a:t>p</a:t>
            </a:r>
            <a:r>
              <a:rPr lang="en-US" sz="2000" dirty="0" smtClean="0">
                <a:solidFill>
                  <a:srgbClr val="FF0000"/>
                </a:solidFill>
                <a:ea typeface="cmsy10"/>
                <a:cs typeface="cmsy10"/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f(</a:t>
            </a:r>
            <a:r>
              <a:rPr lang="en-US" sz="2000" b="1" dirty="0">
                <a:solidFill>
                  <a:srgbClr val="FF0000"/>
                </a:solidFill>
              </a:rPr>
              <a:t>p</a:t>
            </a:r>
            <a:r>
              <a:rPr lang="en-US" sz="2000" dirty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sz="2000" dirty="0" smtClean="0">
                <a:solidFill>
                  <a:srgbClr val="FF0000"/>
                </a:solidFill>
              </a:rPr>
              <a:t> x(v)  for all v, 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0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sz="2000" dirty="0" smtClean="0">
                <a:solidFill>
                  <a:srgbClr val="FF0000"/>
                </a:solidFill>
              </a:rPr>
              <a:t> x(v)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504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MRF-LP for node weights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86434" y="1866887"/>
            <a:ext cx="4873906" cy="25237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min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25000" dirty="0" smtClean="0">
                <a:solidFill>
                  <a:srgbClr val="FF0000"/>
                </a:solidFill>
              </a:rPr>
              <a:t>v</a:t>
            </a:r>
            <a:r>
              <a:rPr lang="en-US" sz="2000" dirty="0" smtClean="0">
                <a:solidFill>
                  <a:srgbClr val="FF0000"/>
                </a:solidFill>
              </a:rPr>
              <a:t> c(v) x(v)</a:t>
            </a: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50000" dirty="0" smtClean="0">
                <a:latin typeface="Symbol"/>
                <a:sym typeface="Symbol"/>
              </a:rPr>
              <a:t> 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p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P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, r(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))</a:t>
            </a:r>
            <a:r>
              <a:rPr lang="en-US" sz="2000" dirty="0" smtClean="0">
                <a:solidFill>
                  <a:srgbClr val="FF0000"/>
                </a:solidFill>
              </a:rPr>
              <a:t> f(</a:t>
            </a:r>
            <a:r>
              <a:rPr lang="en-US" sz="2000" b="1" dirty="0" smtClean="0">
                <a:solidFill>
                  <a:srgbClr val="FF0000"/>
                </a:solidFill>
              </a:rPr>
              <a:t>p</a:t>
            </a:r>
            <a:r>
              <a:rPr lang="en-US" sz="2000" dirty="0" smtClean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000" dirty="0" smtClean="0">
                <a:solidFill>
                  <a:srgbClr val="FF0000"/>
                </a:solidFill>
              </a:rPr>
              <a:t> 1	for all 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50000" dirty="0">
                <a:latin typeface="Symbol"/>
                <a:sym typeface="Symbol"/>
              </a:rPr>
              <a:t> </a:t>
            </a:r>
            <a:r>
              <a:rPr lang="en-US" sz="2000" b="1" baseline="-25000" dirty="0">
                <a:solidFill>
                  <a:srgbClr val="FF0000"/>
                </a:solidFill>
              </a:rPr>
              <a:t>p</a:t>
            </a:r>
            <a:r>
              <a:rPr lang="en-US" sz="2000" baseline="-25000" dirty="0">
                <a:solidFill>
                  <a:srgbClr val="FF0000"/>
                </a:solidFill>
              </a:rPr>
              <a:t> </a:t>
            </a:r>
            <a:r>
              <a:rPr lang="en-US" sz="2000" baseline="-25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>
                <a:solidFill>
                  <a:srgbClr val="FF0000"/>
                </a:solidFill>
              </a:rPr>
              <a:t> </a:t>
            </a:r>
            <a:r>
              <a:rPr lang="en-US" sz="2000" baseline="-25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P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, </a:t>
            </a:r>
            <a:r>
              <a:rPr lang="en-US" sz="2000" baseline="-25000" dirty="0">
                <a:solidFill>
                  <a:srgbClr val="FF0000"/>
                </a:solidFill>
                <a:ea typeface="cmsy10"/>
                <a:cs typeface="cmsy10"/>
              </a:rPr>
              <a:t>r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(</a:t>
            </a:r>
            <a:r>
              <a:rPr lang="en-US" sz="2000" baseline="-25000" dirty="0" err="1" smtClean="0">
                <a:solidFill>
                  <a:srgbClr val="FF0000"/>
                </a:solidFill>
                <a:ea typeface="cmsy10"/>
                <a:cs typeface="cmsy10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)):v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 smtClean="0">
                <a:solidFill>
                  <a:srgbClr val="FF0000"/>
                </a:solidFill>
                <a:ea typeface="cmsy10"/>
                <a:cs typeface="cmsy10"/>
              </a:rPr>
              <a:t> </a:t>
            </a:r>
            <a:r>
              <a:rPr lang="en-US" sz="2000" b="1" baseline="-25000" dirty="0" smtClean="0">
                <a:solidFill>
                  <a:srgbClr val="FF0000"/>
                </a:solidFill>
                <a:ea typeface="cmsy10"/>
                <a:cs typeface="cmsy10"/>
              </a:rPr>
              <a:t>p</a:t>
            </a:r>
            <a:r>
              <a:rPr lang="en-US" sz="2000" dirty="0" smtClean="0">
                <a:solidFill>
                  <a:srgbClr val="FF0000"/>
                </a:solidFill>
                <a:ea typeface="cmsy10"/>
                <a:cs typeface="cmsy10"/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f(</a:t>
            </a:r>
            <a:r>
              <a:rPr lang="en-US" sz="2000" b="1" dirty="0">
                <a:solidFill>
                  <a:srgbClr val="FF0000"/>
                </a:solidFill>
              </a:rPr>
              <a:t>p</a:t>
            </a:r>
            <a:r>
              <a:rPr lang="en-US" sz="2000" dirty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sz="2000" dirty="0" smtClean="0">
                <a:solidFill>
                  <a:srgbClr val="FF0000"/>
                </a:solidFill>
              </a:rPr>
              <a:t> x(v)  for all v, 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>
                <a:solidFill>
                  <a:srgbClr val="FF0000"/>
                </a:solidFill>
              </a:rPr>
              <a:t>x(v) </a:t>
            </a:r>
            <a:r>
              <a:rPr lang="en-US" sz="2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000" dirty="0">
                <a:solidFill>
                  <a:srgbClr val="FF0000"/>
                </a:solidFill>
              </a:rPr>
              <a:t> 0 		for all v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00113" y="4652818"/>
            <a:ext cx="70316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Solving MRF-LP for EC-SNDP is hard</a:t>
            </a:r>
          </a:p>
          <a:p>
            <a:endParaRPr lang="en-US" sz="2000" dirty="0"/>
          </a:p>
          <a:p>
            <a:r>
              <a:rPr lang="en-US" sz="2000" dirty="0" smtClean="0"/>
              <a:t>MRF-LP can be solved in poly-time for VC-SNDP!</a:t>
            </a:r>
          </a:p>
          <a:p>
            <a:endParaRPr lang="en-US" sz="2000" dirty="0"/>
          </a:p>
          <a:p>
            <a:r>
              <a:rPr lang="en-US" sz="2000" dirty="0" smtClean="0"/>
              <a:t>Can solve MRF-LP for EC-SNDP within a factor of </a:t>
            </a:r>
            <a:r>
              <a:rPr lang="en-US" sz="2000" dirty="0" smtClean="0">
                <a:solidFill>
                  <a:srgbClr val="FF0000"/>
                </a:solidFill>
              </a:rPr>
              <a:t>k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935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Integrality gap of MRF-LP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Integrality gap of MRF-LP is </a:t>
            </a:r>
            <a:r>
              <a:rPr lang="en-US" dirty="0" smtClean="0">
                <a:solidFill>
                  <a:srgbClr val="FF0000"/>
                </a:solidFill>
              </a:rPr>
              <a:t>O(k log n) </a:t>
            </a:r>
            <a:r>
              <a:rPr lang="en-US" dirty="0" smtClean="0"/>
              <a:t>for EC-SNDP and Elem-SNDP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Theorem: </a:t>
            </a:r>
            <a:r>
              <a:rPr lang="en-US" dirty="0"/>
              <a:t>Integrality gap of MRF-LP is </a:t>
            </a:r>
            <a:r>
              <a:rPr lang="en-US" dirty="0">
                <a:solidFill>
                  <a:srgbClr val="FF0000"/>
                </a:solidFill>
              </a:rPr>
              <a:t>O(</a:t>
            </a:r>
            <a:r>
              <a:rPr lang="en-US" dirty="0" smtClean="0">
                <a:solidFill>
                  <a:srgbClr val="FF0000"/>
                </a:solidFill>
              </a:rPr>
              <a:t>k)</a:t>
            </a:r>
            <a:r>
              <a:rPr lang="en-US" dirty="0" smtClean="0"/>
              <a:t> </a:t>
            </a:r>
            <a:r>
              <a:rPr lang="en-US" dirty="0"/>
              <a:t>for EC-SNDP and Elem-</a:t>
            </a:r>
            <a:r>
              <a:rPr lang="en-US" dirty="0" smtClean="0"/>
              <a:t>SNDP on planar graphs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Results extend to VC-SNDP and PC-SNDP via reductions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8449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Approximations for SNDP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484" y="5827034"/>
            <a:ext cx="7885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Approx</a:t>
            </a:r>
            <a:r>
              <a:rPr lang="en-US" sz="2000" dirty="0" smtClean="0"/>
              <a:t> ratios for prize-collecting problems within </a:t>
            </a:r>
            <a:r>
              <a:rPr lang="en-US" sz="2000" dirty="0" smtClean="0">
                <a:solidFill>
                  <a:srgbClr val="FF0000"/>
                </a:solidFill>
              </a:rPr>
              <a:t>O(1)</a:t>
            </a:r>
            <a:r>
              <a:rPr lang="en-US" sz="2000" dirty="0" smtClean="0"/>
              <a:t> for all probs. </a:t>
            </a:r>
            <a:endParaRPr lang="en-US" sz="20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870962"/>
              </p:ext>
            </p:extLst>
          </p:nvPr>
        </p:nvGraphicFramePr>
        <p:xfrm>
          <a:off x="518484" y="2290521"/>
          <a:ext cx="7797664" cy="32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9416"/>
                <a:gridCol w="1949416"/>
                <a:gridCol w="1949416"/>
                <a:gridCol w="1949416"/>
              </a:tblGrid>
              <a:tr h="6187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Edge Weights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Node Weights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Node-Weights Planar Graphs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16568">
                <a:tc>
                  <a:txBody>
                    <a:bodyPr/>
                    <a:lstStyle/>
                    <a:p>
                      <a:r>
                        <a:rPr lang="en-US" dirty="0" smtClean="0"/>
                        <a:t>Steiner forest 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2 - 1/k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[AKR’91]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O(log n) 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[KleinRavi’95]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O(1)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 [DHK’09]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16568">
                <a:tc>
                  <a:txBody>
                    <a:bodyPr/>
                    <a:lstStyle/>
                    <a:p>
                      <a:r>
                        <a:rPr lang="en-US" dirty="0" smtClean="0"/>
                        <a:t>EC-SNDP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[Jain’98]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O(k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log n) 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[Nutov’07]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O(k)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16568">
                <a:tc>
                  <a:txBody>
                    <a:bodyPr/>
                    <a:lstStyle/>
                    <a:p>
                      <a:r>
                        <a:rPr lang="en-US" dirty="0" smtClean="0"/>
                        <a:t>Elem-SNDP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[FJW’01]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O(k log n) 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[Nutov’09]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O(k)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36537">
                <a:tc>
                  <a:txBody>
                    <a:bodyPr/>
                    <a:lstStyle/>
                    <a:p>
                      <a:r>
                        <a:rPr lang="en-US" dirty="0" smtClean="0"/>
                        <a:t>VC-SNDP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O(k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log n) 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[CK’09]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O(k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log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n) 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[CK’09,Nutov’09]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log n)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491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Proving Integrality Gap for MRF-LP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Augmentation framework </a:t>
            </a:r>
            <a:r>
              <a:rPr lang="en-US" dirty="0" smtClean="0">
                <a:solidFill>
                  <a:srgbClr val="008000"/>
                </a:solidFill>
              </a:rPr>
              <a:t>[Williamson </a:t>
            </a:r>
            <a:r>
              <a:rPr lang="en-US" dirty="0" err="1" smtClean="0">
                <a:solidFill>
                  <a:srgbClr val="008000"/>
                </a:solidFill>
              </a:rPr>
              <a:t>etal</a:t>
            </a:r>
            <a:r>
              <a:rPr lang="en-US" dirty="0" smtClean="0">
                <a:solidFill>
                  <a:srgbClr val="008000"/>
                </a:solidFill>
              </a:rPr>
              <a:t>]</a:t>
            </a:r>
          </a:p>
          <a:p>
            <a:r>
              <a:rPr lang="en-US" dirty="0" smtClean="0"/>
              <a:t>Yet another LP (Aug-LP)</a:t>
            </a:r>
          </a:p>
          <a:p>
            <a:r>
              <a:rPr lang="en-US" dirty="0" smtClean="0"/>
              <a:t>Spiders and dual-fitting for general graphs following ideas from </a:t>
            </a:r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 err="1" smtClean="0">
                <a:solidFill>
                  <a:srgbClr val="008000"/>
                </a:solidFill>
              </a:rPr>
              <a:t>Guha</a:t>
            </a:r>
            <a:r>
              <a:rPr lang="en-US" dirty="0" smtClean="0">
                <a:solidFill>
                  <a:srgbClr val="008000"/>
                </a:solidFill>
              </a:rPr>
              <a:t> etal’99, Nutov’07,’09]</a:t>
            </a:r>
          </a:p>
          <a:p>
            <a:r>
              <a:rPr lang="en-US" dirty="0" smtClean="0"/>
              <a:t>Primal-dual for planar graphs following </a:t>
            </a:r>
            <a:r>
              <a:rPr lang="en-US" dirty="0" smtClean="0">
                <a:solidFill>
                  <a:srgbClr val="008000"/>
                </a:solidFill>
              </a:rPr>
              <a:t>[Demaine-Hajia-Klein’09]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Some subtle technical issues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427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Augmentation Framework</a:t>
            </a:r>
            <a:endParaRPr lang="en-US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3007607" y="3718558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2478435" y="2967091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1174774" y="3471020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1815521" y="4444122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417485" y="5140270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2959173" y="4547691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983390" y="5345512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189648" y="3261358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4640257" y="4049011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4214825" y="5140270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5" name="Straight Connector 14"/>
          <p:cNvCxnSpPr>
            <a:stCxn id="6" idx="6"/>
            <a:endCxn id="4" idx="2"/>
          </p:cNvCxnSpPr>
          <p:nvPr/>
        </p:nvCxnSpPr>
        <p:spPr>
          <a:xfrm>
            <a:off x="1340138" y="3562460"/>
            <a:ext cx="1667469" cy="2475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7" idx="1"/>
          </p:cNvCxnSpPr>
          <p:nvPr/>
        </p:nvCxnSpPr>
        <p:spPr>
          <a:xfrm>
            <a:off x="1315921" y="3627118"/>
            <a:ext cx="523817" cy="843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6"/>
            <a:endCxn id="10" idx="2"/>
          </p:cNvCxnSpPr>
          <p:nvPr/>
        </p:nvCxnSpPr>
        <p:spPr>
          <a:xfrm>
            <a:off x="1582849" y="5231710"/>
            <a:ext cx="1400541" cy="20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6"/>
            <a:endCxn id="14" idx="3"/>
          </p:cNvCxnSpPr>
          <p:nvPr/>
        </p:nvCxnSpPr>
        <p:spPr>
          <a:xfrm flipV="1">
            <a:off x="3148754" y="5296368"/>
            <a:ext cx="1090288" cy="1405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4" idx="7"/>
            <a:endCxn id="13" idx="3"/>
          </p:cNvCxnSpPr>
          <p:nvPr/>
        </p:nvCxnSpPr>
        <p:spPr>
          <a:xfrm flipV="1">
            <a:off x="4355972" y="4205109"/>
            <a:ext cx="308502" cy="9619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7"/>
            <a:endCxn id="5" idx="3"/>
          </p:cNvCxnSpPr>
          <p:nvPr/>
        </p:nvCxnSpPr>
        <p:spPr>
          <a:xfrm flipV="1">
            <a:off x="1315921" y="3123189"/>
            <a:ext cx="1186731" cy="3746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7"/>
            <a:endCxn id="4" idx="3"/>
          </p:cNvCxnSpPr>
          <p:nvPr/>
        </p:nvCxnSpPr>
        <p:spPr>
          <a:xfrm flipV="1">
            <a:off x="1956668" y="3874656"/>
            <a:ext cx="1075156" cy="5962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6"/>
            <a:endCxn id="9" idx="2"/>
          </p:cNvCxnSpPr>
          <p:nvPr/>
        </p:nvCxnSpPr>
        <p:spPr>
          <a:xfrm>
            <a:off x="1980885" y="4535562"/>
            <a:ext cx="978288" cy="1035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5" idx="4"/>
            <a:endCxn id="4" idx="1"/>
          </p:cNvCxnSpPr>
          <p:nvPr/>
        </p:nvCxnSpPr>
        <p:spPr>
          <a:xfrm>
            <a:off x="2561117" y="3149971"/>
            <a:ext cx="470707" cy="5953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3905038" y="4456251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3" name="Straight Connector 32"/>
          <p:cNvCxnSpPr>
            <a:stCxn id="8" idx="7"/>
            <a:endCxn id="7" idx="3"/>
          </p:cNvCxnSpPr>
          <p:nvPr/>
        </p:nvCxnSpPr>
        <p:spPr>
          <a:xfrm flipV="1">
            <a:off x="1558632" y="4600220"/>
            <a:ext cx="281106" cy="5668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9" idx="4"/>
            <a:endCxn id="10" idx="0"/>
          </p:cNvCxnSpPr>
          <p:nvPr/>
        </p:nvCxnSpPr>
        <p:spPr>
          <a:xfrm>
            <a:off x="3041855" y="4730571"/>
            <a:ext cx="24217" cy="614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5"/>
            <a:endCxn id="14" idx="1"/>
          </p:cNvCxnSpPr>
          <p:nvPr/>
        </p:nvCxnSpPr>
        <p:spPr>
          <a:xfrm>
            <a:off x="4046185" y="4612349"/>
            <a:ext cx="192857" cy="554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46217" y="3100795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05405" y="2869962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30217" y="5065535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5621" y="3614128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03267" y="4086026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29622" y="5000877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0929" y="1778808"/>
            <a:ext cx="4397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 = 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= 2 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) = 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5" name="Straight Connector 74"/>
          <p:cNvCxnSpPr>
            <a:stCxn id="5" idx="5"/>
            <a:endCxn id="11" idx="2"/>
          </p:cNvCxnSpPr>
          <p:nvPr/>
        </p:nvCxnSpPr>
        <p:spPr>
          <a:xfrm>
            <a:off x="2619582" y="3123189"/>
            <a:ext cx="1570066" cy="2296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" idx="6"/>
            <a:endCxn id="13" idx="2"/>
          </p:cNvCxnSpPr>
          <p:nvPr/>
        </p:nvCxnSpPr>
        <p:spPr>
          <a:xfrm>
            <a:off x="3172971" y="3809998"/>
            <a:ext cx="1467286" cy="3304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4" idx="7"/>
            <a:endCxn id="11" idx="3"/>
          </p:cNvCxnSpPr>
          <p:nvPr/>
        </p:nvCxnSpPr>
        <p:spPr>
          <a:xfrm flipV="1">
            <a:off x="3148754" y="3417456"/>
            <a:ext cx="1065111" cy="3278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4" idx="5"/>
            <a:endCxn id="30" idx="0"/>
          </p:cNvCxnSpPr>
          <p:nvPr/>
        </p:nvCxnSpPr>
        <p:spPr>
          <a:xfrm>
            <a:off x="3148754" y="3874656"/>
            <a:ext cx="838966" cy="58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9" idx="6"/>
            <a:endCxn id="30" idx="2"/>
          </p:cNvCxnSpPr>
          <p:nvPr/>
        </p:nvCxnSpPr>
        <p:spPr>
          <a:xfrm flipV="1">
            <a:off x="3124537" y="4547691"/>
            <a:ext cx="780501" cy="91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3505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Augmentation Framework</a:t>
            </a:r>
            <a:endParaRPr lang="en-US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3007607" y="3718558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2478435" y="2967091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1174774" y="3471020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1815521" y="4444122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417485" y="5140270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2959173" y="4547691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983390" y="5345512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189648" y="3261358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4640257" y="4049011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4214825" y="5140270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5" name="Straight Connector 14"/>
          <p:cNvCxnSpPr>
            <a:stCxn id="6" idx="6"/>
            <a:endCxn id="4" idx="2"/>
          </p:cNvCxnSpPr>
          <p:nvPr/>
        </p:nvCxnSpPr>
        <p:spPr>
          <a:xfrm>
            <a:off x="1340138" y="3562460"/>
            <a:ext cx="1667469" cy="2475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7" idx="1"/>
          </p:cNvCxnSpPr>
          <p:nvPr/>
        </p:nvCxnSpPr>
        <p:spPr>
          <a:xfrm>
            <a:off x="1315921" y="3627118"/>
            <a:ext cx="523817" cy="843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6"/>
            <a:endCxn id="10" idx="2"/>
          </p:cNvCxnSpPr>
          <p:nvPr/>
        </p:nvCxnSpPr>
        <p:spPr>
          <a:xfrm>
            <a:off x="1582849" y="5231710"/>
            <a:ext cx="1400541" cy="20524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6"/>
            <a:endCxn id="14" idx="3"/>
          </p:cNvCxnSpPr>
          <p:nvPr/>
        </p:nvCxnSpPr>
        <p:spPr>
          <a:xfrm flipV="1">
            <a:off x="3148754" y="5296368"/>
            <a:ext cx="1090288" cy="14058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4" idx="7"/>
            <a:endCxn id="13" idx="3"/>
          </p:cNvCxnSpPr>
          <p:nvPr/>
        </p:nvCxnSpPr>
        <p:spPr>
          <a:xfrm flipV="1">
            <a:off x="4355972" y="4205109"/>
            <a:ext cx="308502" cy="96194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7"/>
            <a:endCxn id="5" idx="3"/>
          </p:cNvCxnSpPr>
          <p:nvPr/>
        </p:nvCxnSpPr>
        <p:spPr>
          <a:xfrm flipV="1">
            <a:off x="1315921" y="3123189"/>
            <a:ext cx="1186731" cy="37461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7"/>
            <a:endCxn id="4" idx="3"/>
          </p:cNvCxnSpPr>
          <p:nvPr/>
        </p:nvCxnSpPr>
        <p:spPr>
          <a:xfrm flipV="1">
            <a:off x="1956668" y="3874656"/>
            <a:ext cx="1075156" cy="5962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6"/>
            <a:endCxn id="9" idx="2"/>
          </p:cNvCxnSpPr>
          <p:nvPr/>
        </p:nvCxnSpPr>
        <p:spPr>
          <a:xfrm>
            <a:off x="1980885" y="4535562"/>
            <a:ext cx="978288" cy="1035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5" idx="4"/>
            <a:endCxn id="4" idx="1"/>
          </p:cNvCxnSpPr>
          <p:nvPr/>
        </p:nvCxnSpPr>
        <p:spPr>
          <a:xfrm>
            <a:off x="2561117" y="3149971"/>
            <a:ext cx="470707" cy="5953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3905038" y="4456251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3" name="Straight Connector 32"/>
          <p:cNvCxnSpPr>
            <a:stCxn id="8" idx="7"/>
            <a:endCxn id="7" idx="3"/>
          </p:cNvCxnSpPr>
          <p:nvPr/>
        </p:nvCxnSpPr>
        <p:spPr>
          <a:xfrm flipV="1">
            <a:off x="1558632" y="4600220"/>
            <a:ext cx="281106" cy="5668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9" idx="4"/>
            <a:endCxn id="10" idx="0"/>
          </p:cNvCxnSpPr>
          <p:nvPr/>
        </p:nvCxnSpPr>
        <p:spPr>
          <a:xfrm>
            <a:off x="3041855" y="4730571"/>
            <a:ext cx="24217" cy="614941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5"/>
            <a:endCxn id="14" idx="1"/>
          </p:cNvCxnSpPr>
          <p:nvPr/>
        </p:nvCxnSpPr>
        <p:spPr>
          <a:xfrm>
            <a:off x="4046185" y="4612349"/>
            <a:ext cx="192857" cy="554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46217" y="3100795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05405" y="2869962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30217" y="5065535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5621" y="3614128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03267" y="4086026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29622" y="5000877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0929" y="1778808"/>
            <a:ext cx="4397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 = 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= 2 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) = 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5" name="Straight Connector 74"/>
          <p:cNvCxnSpPr>
            <a:stCxn id="5" idx="5"/>
            <a:endCxn id="11" idx="2"/>
          </p:cNvCxnSpPr>
          <p:nvPr/>
        </p:nvCxnSpPr>
        <p:spPr>
          <a:xfrm>
            <a:off x="2619582" y="3123189"/>
            <a:ext cx="1570066" cy="22960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" idx="6"/>
            <a:endCxn id="13" idx="2"/>
          </p:cNvCxnSpPr>
          <p:nvPr/>
        </p:nvCxnSpPr>
        <p:spPr>
          <a:xfrm>
            <a:off x="3172971" y="3809998"/>
            <a:ext cx="1467286" cy="3304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4" idx="7"/>
            <a:endCxn id="11" idx="3"/>
          </p:cNvCxnSpPr>
          <p:nvPr/>
        </p:nvCxnSpPr>
        <p:spPr>
          <a:xfrm flipV="1">
            <a:off x="3148754" y="3417456"/>
            <a:ext cx="1065111" cy="3278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4" idx="5"/>
            <a:endCxn id="30" idx="0"/>
          </p:cNvCxnSpPr>
          <p:nvPr/>
        </p:nvCxnSpPr>
        <p:spPr>
          <a:xfrm>
            <a:off x="3148754" y="3874656"/>
            <a:ext cx="838966" cy="58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9" idx="6"/>
            <a:endCxn id="30" idx="2"/>
          </p:cNvCxnSpPr>
          <p:nvPr/>
        </p:nvCxnSpPr>
        <p:spPr>
          <a:xfrm flipV="1">
            <a:off x="3124537" y="4547691"/>
            <a:ext cx="780501" cy="91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264552" y="1943145"/>
            <a:ext cx="2376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 1</a:t>
            </a:r>
          </a:p>
          <a:p>
            <a:endParaRPr lang="en-US" dirty="0"/>
          </a:p>
          <a:p>
            <a:r>
              <a:rPr lang="en-US" dirty="0" smtClean="0"/>
              <a:t>Node-weighted Steiner forest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2251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Augmentation Framework</a:t>
            </a:r>
            <a:endParaRPr lang="en-US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3007607" y="3718558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2478435" y="2967091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1174774" y="3471020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1815521" y="4444122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417485" y="5140270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2959173" y="4547691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983390" y="5345512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189648" y="3261358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4640257" y="4049011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4214825" y="5140270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5" name="Straight Connector 14"/>
          <p:cNvCxnSpPr>
            <a:stCxn id="6" idx="6"/>
            <a:endCxn id="4" idx="2"/>
          </p:cNvCxnSpPr>
          <p:nvPr/>
        </p:nvCxnSpPr>
        <p:spPr>
          <a:xfrm>
            <a:off x="1340138" y="3562460"/>
            <a:ext cx="1667469" cy="2475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7" idx="1"/>
          </p:cNvCxnSpPr>
          <p:nvPr/>
        </p:nvCxnSpPr>
        <p:spPr>
          <a:xfrm>
            <a:off x="1315921" y="3627118"/>
            <a:ext cx="523817" cy="843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7"/>
            <a:endCxn id="4" idx="3"/>
          </p:cNvCxnSpPr>
          <p:nvPr/>
        </p:nvCxnSpPr>
        <p:spPr>
          <a:xfrm flipV="1">
            <a:off x="1956668" y="3874656"/>
            <a:ext cx="1075156" cy="5962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6"/>
            <a:endCxn id="9" idx="2"/>
          </p:cNvCxnSpPr>
          <p:nvPr/>
        </p:nvCxnSpPr>
        <p:spPr>
          <a:xfrm>
            <a:off x="1980885" y="4535562"/>
            <a:ext cx="978288" cy="1035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5" idx="4"/>
            <a:endCxn id="4" idx="1"/>
          </p:cNvCxnSpPr>
          <p:nvPr/>
        </p:nvCxnSpPr>
        <p:spPr>
          <a:xfrm>
            <a:off x="2561117" y="3149971"/>
            <a:ext cx="470707" cy="5953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3905038" y="4456251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3" name="Straight Connector 32"/>
          <p:cNvCxnSpPr>
            <a:stCxn id="8" idx="7"/>
            <a:endCxn id="7" idx="3"/>
          </p:cNvCxnSpPr>
          <p:nvPr/>
        </p:nvCxnSpPr>
        <p:spPr>
          <a:xfrm flipV="1">
            <a:off x="1558632" y="4600220"/>
            <a:ext cx="281106" cy="5668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5"/>
            <a:endCxn id="14" idx="1"/>
          </p:cNvCxnSpPr>
          <p:nvPr/>
        </p:nvCxnSpPr>
        <p:spPr>
          <a:xfrm>
            <a:off x="4046185" y="4612349"/>
            <a:ext cx="192857" cy="554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46217" y="3100795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05405" y="2869962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30217" y="5065535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5621" y="3614128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03267" y="4086026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29622" y="5000877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0929" y="1778808"/>
            <a:ext cx="4397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 = 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= 2 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) = 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9" name="Straight Connector 78"/>
          <p:cNvCxnSpPr>
            <a:stCxn id="4" idx="6"/>
            <a:endCxn id="13" idx="2"/>
          </p:cNvCxnSpPr>
          <p:nvPr/>
        </p:nvCxnSpPr>
        <p:spPr>
          <a:xfrm>
            <a:off x="3172971" y="3809998"/>
            <a:ext cx="1467286" cy="3304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4" idx="7"/>
            <a:endCxn id="11" idx="3"/>
          </p:cNvCxnSpPr>
          <p:nvPr/>
        </p:nvCxnSpPr>
        <p:spPr>
          <a:xfrm flipV="1">
            <a:off x="3148754" y="3417456"/>
            <a:ext cx="1065111" cy="3278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4" idx="5"/>
            <a:endCxn id="30" idx="0"/>
          </p:cNvCxnSpPr>
          <p:nvPr/>
        </p:nvCxnSpPr>
        <p:spPr>
          <a:xfrm>
            <a:off x="3148754" y="3874656"/>
            <a:ext cx="838966" cy="58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9" idx="6"/>
            <a:endCxn id="30" idx="2"/>
          </p:cNvCxnSpPr>
          <p:nvPr/>
        </p:nvCxnSpPr>
        <p:spPr>
          <a:xfrm flipV="1">
            <a:off x="3124537" y="4547691"/>
            <a:ext cx="780501" cy="91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264552" y="1943145"/>
            <a:ext cx="237604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 2</a:t>
            </a:r>
          </a:p>
          <a:p>
            <a:endParaRPr lang="en-US" dirty="0"/>
          </a:p>
          <a:p>
            <a:r>
              <a:rPr lang="en-US" dirty="0" smtClean="0"/>
              <a:t>Increase connectivity by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</a:p>
          <a:p>
            <a:endParaRPr lang="en-US" baseline="-25000" dirty="0">
              <a:solidFill>
                <a:srgbClr val="FF0000"/>
              </a:solidFill>
              <a:latin typeface="Calisto MT"/>
            </a:endParaRPr>
          </a:p>
          <a:p>
            <a:r>
              <a:rPr lang="en-US" dirty="0" smtClean="0">
                <a:solidFill>
                  <a:srgbClr val="384348"/>
                </a:solidFill>
                <a:latin typeface="Calisto MT"/>
              </a:rPr>
              <a:t>Residual graph</a:t>
            </a:r>
          </a:p>
          <a:p>
            <a:endParaRPr lang="en-US" dirty="0">
              <a:solidFill>
                <a:srgbClr val="FF0000"/>
              </a:solidFill>
              <a:latin typeface="Calisto MT"/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sto MT"/>
              </a:rPr>
              <a:t>Covering skew-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sto MT"/>
              </a:rPr>
              <a:t>supermodular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sto MT"/>
              </a:rPr>
              <a:t> function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but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arising from proper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func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 in residual graph 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Calisto MT"/>
            </a:endParaRPr>
          </a:p>
          <a:p>
            <a:endParaRPr lang="en-US" dirty="0">
              <a:solidFill>
                <a:srgbClr val="FF0000"/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9861446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Augmentation Framework</a:t>
            </a:r>
            <a:endParaRPr lang="en-US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3007607" y="3718558"/>
            <a:ext cx="165364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2478435" y="2967091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1174774" y="3471020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1815521" y="4444122"/>
            <a:ext cx="165364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417485" y="5140270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2959173" y="4547691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983390" y="5345512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189648" y="3261358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4640257" y="4049011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4214825" y="5140270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5" name="Straight Connector 14"/>
          <p:cNvCxnSpPr>
            <a:stCxn id="6" idx="6"/>
            <a:endCxn id="4" idx="2"/>
          </p:cNvCxnSpPr>
          <p:nvPr/>
        </p:nvCxnSpPr>
        <p:spPr>
          <a:xfrm>
            <a:off x="1340138" y="3562460"/>
            <a:ext cx="1667469" cy="24753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7" idx="1"/>
          </p:cNvCxnSpPr>
          <p:nvPr/>
        </p:nvCxnSpPr>
        <p:spPr>
          <a:xfrm>
            <a:off x="1315921" y="3627118"/>
            <a:ext cx="523817" cy="84378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7"/>
            <a:endCxn id="4" idx="3"/>
          </p:cNvCxnSpPr>
          <p:nvPr/>
        </p:nvCxnSpPr>
        <p:spPr>
          <a:xfrm flipV="1">
            <a:off x="1956668" y="3874656"/>
            <a:ext cx="1075156" cy="59624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6"/>
            <a:endCxn id="9" idx="2"/>
          </p:cNvCxnSpPr>
          <p:nvPr/>
        </p:nvCxnSpPr>
        <p:spPr>
          <a:xfrm>
            <a:off x="1980885" y="4535562"/>
            <a:ext cx="978288" cy="10356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5" idx="4"/>
            <a:endCxn id="4" idx="1"/>
          </p:cNvCxnSpPr>
          <p:nvPr/>
        </p:nvCxnSpPr>
        <p:spPr>
          <a:xfrm>
            <a:off x="2561117" y="3149971"/>
            <a:ext cx="470707" cy="59536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3905038" y="4456251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3" name="Straight Connector 32"/>
          <p:cNvCxnSpPr>
            <a:stCxn id="8" idx="7"/>
            <a:endCxn id="7" idx="3"/>
          </p:cNvCxnSpPr>
          <p:nvPr/>
        </p:nvCxnSpPr>
        <p:spPr>
          <a:xfrm flipV="1">
            <a:off x="1558632" y="4600220"/>
            <a:ext cx="281106" cy="56683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5"/>
            <a:endCxn id="14" idx="1"/>
          </p:cNvCxnSpPr>
          <p:nvPr/>
        </p:nvCxnSpPr>
        <p:spPr>
          <a:xfrm>
            <a:off x="4046185" y="4612349"/>
            <a:ext cx="192857" cy="554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46217" y="3100795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05405" y="2869962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30217" y="5065535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5621" y="3614128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03267" y="4086026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29622" y="5000877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0929" y="1778808"/>
            <a:ext cx="4397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 = 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= 2 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) = 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9" name="Straight Connector 78"/>
          <p:cNvCxnSpPr>
            <a:stCxn id="4" idx="6"/>
            <a:endCxn id="13" idx="2"/>
          </p:cNvCxnSpPr>
          <p:nvPr/>
        </p:nvCxnSpPr>
        <p:spPr>
          <a:xfrm>
            <a:off x="3172971" y="3809998"/>
            <a:ext cx="1467286" cy="33045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4" idx="7"/>
            <a:endCxn id="11" idx="3"/>
          </p:cNvCxnSpPr>
          <p:nvPr/>
        </p:nvCxnSpPr>
        <p:spPr>
          <a:xfrm flipV="1">
            <a:off x="3148754" y="3417456"/>
            <a:ext cx="1065111" cy="32788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4" idx="5"/>
            <a:endCxn id="30" idx="0"/>
          </p:cNvCxnSpPr>
          <p:nvPr/>
        </p:nvCxnSpPr>
        <p:spPr>
          <a:xfrm>
            <a:off x="3148754" y="3874656"/>
            <a:ext cx="838966" cy="58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9" idx="6"/>
            <a:endCxn id="30" idx="2"/>
          </p:cNvCxnSpPr>
          <p:nvPr/>
        </p:nvCxnSpPr>
        <p:spPr>
          <a:xfrm flipV="1">
            <a:off x="3124537" y="4547691"/>
            <a:ext cx="780501" cy="91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264552" y="1943145"/>
            <a:ext cx="237604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 2</a:t>
            </a:r>
          </a:p>
          <a:p>
            <a:endParaRPr lang="en-US" dirty="0"/>
          </a:p>
          <a:p>
            <a:r>
              <a:rPr lang="en-US" dirty="0" smtClean="0"/>
              <a:t>Increase connectivity by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</a:p>
          <a:p>
            <a:endParaRPr lang="en-US" baseline="-25000" dirty="0">
              <a:solidFill>
                <a:srgbClr val="FF0000"/>
              </a:solidFill>
              <a:latin typeface="Calisto MT"/>
            </a:endParaRPr>
          </a:p>
          <a:p>
            <a:r>
              <a:rPr lang="en-US" dirty="0" smtClean="0">
                <a:solidFill>
                  <a:srgbClr val="384348"/>
                </a:solidFill>
                <a:latin typeface="Calisto MT"/>
              </a:rPr>
              <a:t>Residual graph</a:t>
            </a:r>
          </a:p>
          <a:p>
            <a:endParaRPr lang="en-US" dirty="0">
              <a:solidFill>
                <a:srgbClr val="FF0000"/>
              </a:solidFill>
              <a:latin typeface="Calisto MT"/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sto MT"/>
              </a:rPr>
              <a:t>Covering skew-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sto MT"/>
              </a:rPr>
              <a:t>supermodular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sto MT"/>
              </a:rPr>
              <a:t> function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but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arising from proper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func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 in residual graph 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Calisto MT"/>
            </a:endParaRPr>
          </a:p>
          <a:p>
            <a:endParaRPr lang="en-US" dirty="0">
              <a:solidFill>
                <a:srgbClr val="FF0000"/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2198427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Augmentation Framework</a:t>
            </a:r>
            <a:endParaRPr lang="en-US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3007607" y="3718558"/>
            <a:ext cx="165364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2478435" y="2967091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1174774" y="3471020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1839738" y="4444122"/>
            <a:ext cx="165364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417485" y="5140270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2959173" y="4547691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983390" y="5345512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189648" y="3261358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4640257" y="4049011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4214825" y="5140270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5" name="Straight Connector 14"/>
          <p:cNvCxnSpPr>
            <a:stCxn id="6" idx="6"/>
            <a:endCxn id="4" idx="2"/>
          </p:cNvCxnSpPr>
          <p:nvPr/>
        </p:nvCxnSpPr>
        <p:spPr>
          <a:xfrm>
            <a:off x="1340138" y="3562460"/>
            <a:ext cx="1667469" cy="24753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7" idx="1"/>
          </p:cNvCxnSpPr>
          <p:nvPr/>
        </p:nvCxnSpPr>
        <p:spPr>
          <a:xfrm>
            <a:off x="1315921" y="3627118"/>
            <a:ext cx="548034" cy="84378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6"/>
            <a:endCxn id="10" idx="2"/>
          </p:cNvCxnSpPr>
          <p:nvPr/>
        </p:nvCxnSpPr>
        <p:spPr>
          <a:xfrm>
            <a:off x="1582849" y="5231710"/>
            <a:ext cx="1400541" cy="20524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6"/>
            <a:endCxn id="14" idx="3"/>
          </p:cNvCxnSpPr>
          <p:nvPr/>
        </p:nvCxnSpPr>
        <p:spPr>
          <a:xfrm flipV="1">
            <a:off x="3148754" y="5296368"/>
            <a:ext cx="1090288" cy="14058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4" idx="7"/>
            <a:endCxn id="13" idx="3"/>
          </p:cNvCxnSpPr>
          <p:nvPr/>
        </p:nvCxnSpPr>
        <p:spPr>
          <a:xfrm flipV="1">
            <a:off x="4355972" y="4205109"/>
            <a:ext cx="308502" cy="96194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7"/>
            <a:endCxn id="5" idx="3"/>
          </p:cNvCxnSpPr>
          <p:nvPr/>
        </p:nvCxnSpPr>
        <p:spPr>
          <a:xfrm flipV="1">
            <a:off x="1315921" y="3123189"/>
            <a:ext cx="1186731" cy="37461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7"/>
            <a:endCxn id="4" idx="3"/>
          </p:cNvCxnSpPr>
          <p:nvPr/>
        </p:nvCxnSpPr>
        <p:spPr>
          <a:xfrm flipV="1">
            <a:off x="1980885" y="3874656"/>
            <a:ext cx="1050939" cy="59624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6"/>
            <a:endCxn id="9" idx="2"/>
          </p:cNvCxnSpPr>
          <p:nvPr/>
        </p:nvCxnSpPr>
        <p:spPr>
          <a:xfrm>
            <a:off x="2005102" y="4535562"/>
            <a:ext cx="954071" cy="10356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5" idx="4"/>
            <a:endCxn id="4" idx="1"/>
          </p:cNvCxnSpPr>
          <p:nvPr/>
        </p:nvCxnSpPr>
        <p:spPr>
          <a:xfrm>
            <a:off x="2561117" y="3149971"/>
            <a:ext cx="470707" cy="59536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3905038" y="4456251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3" name="Straight Connector 32"/>
          <p:cNvCxnSpPr>
            <a:stCxn id="8" idx="7"/>
            <a:endCxn id="7" idx="3"/>
          </p:cNvCxnSpPr>
          <p:nvPr/>
        </p:nvCxnSpPr>
        <p:spPr>
          <a:xfrm flipV="1">
            <a:off x="1558632" y="4600220"/>
            <a:ext cx="305323" cy="56683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9" idx="4"/>
            <a:endCxn id="10" idx="0"/>
          </p:cNvCxnSpPr>
          <p:nvPr/>
        </p:nvCxnSpPr>
        <p:spPr>
          <a:xfrm>
            <a:off x="3041855" y="4730571"/>
            <a:ext cx="24217" cy="614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5"/>
            <a:endCxn id="14" idx="1"/>
          </p:cNvCxnSpPr>
          <p:nvPr/>
        </p:nvCxnSpPr>
        <p:spPr>
          <a:xfrm>
            <a:off x="4046185" y="4612349"/>
            <a:ext cx="192857" cy="554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46217" y="3100795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05405" y="2869962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30217" y="5065535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5621" y="3614128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03267" y="4086026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29622" y="5000877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0929" y="1778808"/>
            <a:ext cx="4397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 = 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= 2 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) = 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5" name="Straight Connector 74"/>
          <p:cNvCxnSpPr>
            <a:stCxn id="5" idx="5"/>
            <a:endCxn id="11" idx="2"/>
          </p:cNvCxnSpPr>
          <p:nvPr/>
        </p:nvCxnSpPr>
        <p:spPr>
          <a:xfrm>
            <a:off x="2619582" y="3123189"/>
            <a:ext cx="1570066" cy="22960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" idx="6"/>
            <a:endCxn id="13" idx="2"/>
          </p:cNvCxnSpPr>
          <p:nvPr/>
        </p:nvCxnSpPr>
        <p:spPr>
          <a:xfrm>
            <a:off x="3172971" y="3809998"/>
            <a:ext cx="1467286" cy="33045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4" idx="7"/>
            <a:endCxn id="11" idx="3"/>
          </p:cNvCxnSpPr>
          <p:nvPr/>
        </p:nvCxnSpPr>
        <p:spPr>
          <a:xfrm flipV="1">
            <a:off x="3148754" y="3417456"/>
            <a:ext cx="1065111" cy="32788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4" idx="5"/>
            <a:endCxn id="30" idx="0"/>
          </p:cNvCxnSpPr>
          <p:nvPr/>
        </p:nvCxnSpPr>
        <p:spPr>
          <a:xfrm>
            <a:off x="3148754" y="3874656"/>
            <a:ext cx="838966" cy="58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9" idx="6"/>
            <a:endCxn id="30" idx="2"/>
          </p:cNvCxnSpPr>
          <p:nvPr/>
        </p:nvCxnSpPr>
        <p:spPr>
          <a:xfrm flipV="1">
            <a:off x="3124537" y="4547691"/>
            <a:ext cx="780501" cy="91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509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>
            <a:off x="4498667" y="2839873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3969495" y="2088406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2665834" y="2592335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3306581" y="3565437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2908545" y="4261585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4450233" y="3669006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474450" y="4466827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5680708" y="2382673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6131317" y="3170326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5705885" y="4261585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4" name="Straight Connector 13"/>
          <p:cNvCxnSpPr>
            <a:stCxn id="6" idx="6"/>
            <a:endCxn id="4" idx="2"/>
          </p:cNvCxnSpPr>
          <p:nvPr/>
        </p:nvCxnSpPr>
        <p:spPr>
          <a:xfrm>
            <a:off x="2831198" y="2683775"/>
            <a:ext cx="1667469" cy="2475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5"/>
            <a:endCxn id="7" idx="1"/>
          </p:cNvCxnSpPr>
          <p:nvPr/>
        </p:nvCxnSpPr>
        <p:spPr>
          <a:xfrm>
            <a:off x="2806981" y="2748433"/>
            <a:ext cx="523817" cy="843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0" idx="2"/>
          </p:cNvCxnSpPr>
          <p:nvPr/>
        </p:nvCxnSpPr>
        <p:spPr>
          <a:xfrm>
            <a:off x="3073909" y="4353025"/>
            <a:ext cx="1400541" cy="2052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6"/>
            <a:endCxn id="13" idx="3"/>
          </p:cNvCxnSpPr>
          <p:nvPr/>
        </p:nvCxnSpPr>
        <p:spPr>
          <a:xfrm flipV="1">
            <a:off x="4639814" y="4417683"/>
            <a:ext cx="1090288" cy="1405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7"/>
            <a:endCxn id="12" idx="3"/>
          </p:cNvCxnSpPr>
          <p:nvPr/>
        </p:nvCxnSpPr>
        <p:spPr>
          <a:xfrm flipV="1">
            <a:off x="5847032" y="3326424"/>
            <a:ext cx="308502" cy="9619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7"/>
            <a:endCxn id="5" idx="3"/>
          </p:cNvCxnSpPr>
          <p:nvPr/>
        </p:nvCxnSpPr>
        <p:spPr>
          <a:xfrm flipV="1">
            <a:off x="2806981" y="2244504"/>
            <a:ext cx="1186731" cy="3746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  <a:endCxn id="4" idx="3"/>
          </p:cNvCxnSpPr>
          <p:nvPr/>
        </p:nvCxnSpPr>
        <p:spPr>
          <a:xfrm flipV="1">
            <a:off x="3447728" y="2995971"/>
            <a:ext cx="1075156" cy="5962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6"/>
            <a:endCxn id="9" idx="2"/>
          </p:cNvCxnSpPr>
          <p:nvPr/>
        </p:nvCxnSpPr>
        <p:spPr>
          <a:xfrm>
            <a:off x="3471945" y="3656877"/>
            <a:ext cx="978288" cy="1035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4" idx="1"/>
          </p:cNvCxnSpPr>
          <p:nvPr/>
        </p:nvCxnSpPr>
        <p:spPr>
          <a:xfrm>
            <a:off x="4052177" y="2271286"/>
            <a:ext cx="470707" cy="5953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>
            <a:spLocks noChangeAspect="1"/>
          </p:cNvSpPr>
          <p:nvPr/>
        </p:nvSpPr>
        <p:spPr>
          <a:xfrm>
            <a:off x="5396098" y="3577566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24" name="Straight Connector 23"/>
          <p:cNvCxnSpPr>
            <a:stCxn id="8" idx="7"/>
            <a:endCxn id="7" idx="3"/>
          </p:cNvCxnSpPr>
          <p:nvPr/>
        </p:nvCxnSpPr>
        <p:spPr>
          <a:xfrm flipV="1">
            <a:off x="3049692" y="3721535"/>
            <a:ext cx="281106" cy="5668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4"/>
            <a:endCxn id="10" idx="0"/>
          </p:cNvCxnSpPr>
          <p:nvPr/>
        </p:nvCxnSpPr>
        <p:spPr>
          <a:xfrm>
            <a:off x="4532915" y="3851886"/>
            <a:ext cx="24217" cy="61494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3" idx="5"/>
            <a:endCxn id="13" idx="1"/>
          </p:cNvCxnSpPr>
          <p:nvPr/>
        </p:nvCxnSpPr>
        <p:spPr>
          <a:xfrm>
            <a:off x="5537245" y="3733664"/>
            <a:ext cx="192857" cy="554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37277" y="2222110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96465" y="1991277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21277" y="4186850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96681" y="2735443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94327" y="3207341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20682" y="4122192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cxnSp>
        <p:nvCxnSpPr>
          <p:cNvPr id="33" name="Straight Connector 32"/>
          <p:cNvCxnSpPr>
            <a:stCxn id="5" idx="5"/>
            <a:endCxn id="11" idx="2"/>
          </p:cNvCxnSpPr>
          <p:nvPr/>
        </p:nvCxnSpPr>
        <p:spPr>
          <a:xfrm>
            <a:off x="4110642" y="2244504"/>
            <a:ext cx="1570066" cy="2296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4" idx="6"/>
            <a:endCxn id="12" idx="2"/>
          </p:cNvCxnSpPr>
          <p:nvPr/>
        </p:nvCxnSpPr>
        <p:spPr>
          <a:xfrm>
            <a:off x="4664031" y="2931313"/>
            <a:ext cx="1467286" cy="3304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4" idx="7"/>
            <a:endCxn id="11" idx="3"/>
          </p:cNvCxnSpPr>
          <p:nvPr/>
        </p:nvCxnSpPr>
        <p:spPr>
          <a:xfrm flipV="1">
            <a:off x="4639814" y="2538771"/>
            <a:ext cx="1065111" cy="3278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4" idx="5"/>
            <a:endCxn id="23" idx="0"/>
          </p:cNvCxnSpPr>
          <p:nvPr/>
        </p:nvCxnSpPr>
        <p:spPr>
          <a:xfrm>
            <a:off x="4639814" y="2995971"/>
            <a:ext cx="838966" cy="58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9" idx="6"/>
            <a:endCxn id="23" idx="2"/>
          </p:cNvCxnSpPr>
          <p:nvPr/>
        </p:nvCxnSpPr>
        <p:spPr>
          <a:xfrm flipV="1">
            <a:off x="4615597" y="3669006"/>
            <a:ext cx="780501" cy="91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74889" y="790222"/>
            <a:ext cx="3221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Steiner forest for pairs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614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-1</a:t>
            </a:r>
            <a:r>
              <a:rPr lang="en-US" dirty="0" smtClean="0"/>
              <a:t> : nodes selected in iterations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i-1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sto MT"/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-1</a:t>
            </a:r>
            <a:r>
              <a:rPr lang="en-US" dirty="0" smtClean="0"/>
              <a:t> : edges in </a:t>
            </a:r>
            <a:r>
              <a:rPr lang="en-US" dirty="0" smtClean="0">
                <a:solidFill>
                  <a:srgbClr val="FF0000"/>
                </a:solidFill>
              </a:rPr>
              <a:t>G[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-1</a:t>
            </a:r>
            <a:r>
              <a:rPr lang="en-US" dirty="0" smtClean="0">
                <a:solidFill>
                  <a:srgbClr val="FF0000"/>
                </a:solidFill>
              </a:rPr>
              <a:t>],  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: residual graph </a:t>
            </a:r>
            <a:r>
              <a:rPr lang="en-US" dirty="0" smtClean="0">
                <a:solidFill>
                  <a:srgbClr val="FF0000"/>
                </a:solidFill>
              </a:rPr>
              <a:t>G\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-1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/>
              <a:t> is residual covering function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if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err="1" smtClean="0"/>
              <a:t>seps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st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FF0000"/>
                </a:solidFill>
              </a:rPr>
              <a:t>r(</a:t>
            </a:r>
            <a:r>
              <a:rPr lang="en-US" dirty="0" err="1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baseline="-25000" dirty="0" smtClean="0">
                <a:solidFill>
                  <a:srgbClr val="FF0000"/>
                </a:solidFill>
              </a:rPr>
              <a:t>Ei</a:t>
            </a:r>
            <a:r>
              <a:rPr lang="en-US" baseline="-25000" dirty="0">
                <a:solidFill>
                  <a:srgbClr val="FF0000"/>
                </a:solidFill>
              </a:rPr>
              <a:t>-1 </a:t>
            </a:r>
            <a:r>
              <a:rPr lang="en-US" dirty="0" smtClean="0">
                <a:solidFill>
                  <a:srgbClr val="FF0000"/>
                </a:solidFill>
              </a:rPr>
              <a:t>(A)| = i-1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Problem: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find min-cost set of nodes to cover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384348"/>
                </a:solidFill>
              </a:rPr>
              <a:t>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endParaRPr lang="en-US" baseline="-25000" dirty="0" smtClean="0">
              <a:solidFill>
                <a:srgbClr val="FF0000"/>
              </a:solidFill>
              <a:latin typeface="Calisto MT"/>
            </a:endParaRPr>
          </a:p>
          <a:p>
            <a:pPr marL="0" indent="0">
              <a:buNone/>
            </a:pPr>
            <a:r>
              <a:rPr lang="en-US" dirty="0" smtClean="0"/>
              <a:t>(cost </a:t>
            </a:r>
            <a:r>
              <a:rPr lang="en-US" dirty="0"/>
              <a:t>of nodes in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i-1</a:t>
            </a:r>
            <a:r>
              <a:rPr lang="en-US" dirty="0"/>
              <a:t> to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aseline="-25000" dirty="0">
              <a:solidFill>
                <a:srgbClr val="FF0000"/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1924688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Augmentation LP for phase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18138" y="1773816"/>
            <a:ext cx="4873906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min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25000" dirty="0" smtClean="0">
                <a:solidFill>
                  <a:srgbClr val="FF0000"/>
                </a:solidFill>
              </a:rPr>
              <a:t>v</a:t>
            </a:r>
            <a:r>
              <a:rPr lang="en-US" sz="2000" dirty="0" smtClean="0">
                <a:solidFill>
                  <a:srgbClr val="FF0000"/>
                </a:solidFill>
              </a:rPr>
              <a:t> c(v) x(v)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25000" dirty="0" smtClean="0">
                <a:solidFill>
                  <a:srgbClr val="FF0000"/>
                </a:solidFill>
              </a:rPr>
              <a:t>v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¡</a:t>
            </a:r>
            <a:r>
              <a:rPr lang="en-US" sz="2000" baseline="-25000" dirty="0" smtClean="0">
                <a:solidFill>
                  <a:srgbClr val="FF0000"/>
                </a:solidFill>
              </a:rPr>
              <a:t>(A) </a:t>
            </a:r>
            <a:r>
              <a:rPr lang="en-US" sz="2000" dirty="0" smtClean="0">
                <a:solidFill>
                  <a:srgbClr val="FF0000"/>
                </a:solidFill>
              </a:rPr>
              <a:t>x(v)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sz="2000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(A) 	for all A</a:t>
            </a: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x(v)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000" dirty="0" smtClean="0">
                <a:solidFill>
                  <a:srgbClr val="FF0000"/>
                </a:solidFill>
              </a:rPr>
              <a:t> 0 		for all v</a:t>
            </a:r>
          </a:p>
          <a:p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145904" y="4567891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3616732" y="3816424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2313071" y="4320353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953818" y="5293455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555782" y="5989603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4097470" y="5397024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4121687" y="6194845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5327945" y="4110691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5778554" y="4898344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5353122" y="5989603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7" name="Straight Connector 16"/>
          <p:cNvCxnSpPr>
            <a:stCxn id="9" idx="6"/>
            <a:endCxn id="7" idx="2"/>
          </p:cNvCxnSpPr>
          <p:nvPr/>
        </p:nvCxnSpPr>
        <p:spPr>
          <a:xfrm>
            <a:off x="2478435" y="4411793"/>
            <a:ext cx="1667469" cy="2475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5"/>
            <a:endCxn id="10" idx="1"/>
          </p:cNvCxnSpPr>
          <p:nvPr/>
        </p:nvCxnSpPr>
        <p:spPr>
          <a:xfrm>
            <a:off x="2454218" y="4476451"/>
            <a:ext cx="523817" cy="843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7"/>
            <a:endCxn id="7" idx="3"/>
          </p:cNvCxnSpPr>
          <p:nvPr/>
        </p:nvCxnSpPr>
        <p:spPr>
          <a:xfrm flipV="1">
            <a:off x="3094965" y="4723989"/>
            <a:ext cx="1075156" cy="5962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6"/>
            <a:endCxn id="12" idx="2"/>
          </p:cNvCxnSpPr>
          <p:nvPr/>
        </p:nvCxnSpPr>
        <p:spPr>
          <a:xfrm>
            <a:off x="3119182" y="5384895"/>
            <a:ext cx="978288" cy="1035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4"/>
            <a:endCxn id="7" idx="1"/>
          </p:cNvCxnSpPr>
          <p:nvPr/>
        </p:nvCxnSpPr>
        <p:spPr>
          <a:xfrm>
            <a:off x="3699414" y="3999304"/>
            <a:ext cx="470707" cy="5953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spect="1"/>
          </p:cNvSpPr>
          <p:nvPr/>
        </p:nvSpPr>
        <p:spPr>
          <a:xfrm>
            <a:off x="5043335" y="5305584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23" name="Straight Connector 22"/>
          <p:cNvCxnSpPr>
            <a:stCxn id="11" idx="7"/>
            <a:endCxn id="10" idx="3"/>
          </p:cNvCxnSpPr>
          <p:nvPr/>
        </p:nvCxnSpPr>
        <p:spPr>
          <a:xfrm flipV="1">
            <a:off x="2696929" y="5449553"/>
            <a:ext cx="281106" cy="5668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2" idx="5"/>
            <a:endCxn id="16" idx="1"/>
          </p:cNvCxnSpPr>
          <p:nvPr/>
        </p:nvCxnSpPr>
        <p:spPr>
          <a:xfrm>
            <a:off x="5184482" y="5461682"/>
            <a:ext cx="192857" cy="554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84514" y="3950128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43702" y="3719295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68514" y="5914868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43918" y="4463461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41564" y="4935359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67919" y="5850210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cxnSp>
        <p:nvCxnSpPr>
          <p:cNvPr id="31" name="Straight Connector 30"/>
          <p:cNvCxnSpPr>
            <a:stCxn id="7" idx="6"/>
            <a:endCxn id="15" idx="2"/>
          </p:cNvCxnSpPr>
          <p:nvPr/>
        </p:nvCxnSpPr>
        <p:spPr>
          <a:xfrm>
            <a:off x="4311268" y="4659331"/>
            <a:ext cx="1467286" cy="3304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7" idx="7"/>
            <a:endCxn id="14" idx="3"/>
          </p:cNvCxnSpPr>
          <p:nvPr/>
        </p:nvCxnSpPr>
        <p:spPr>
          <a:xfrm flipV="1">
            <a:off x="4287051" y="4266789"/>
            <a:ext cx="1065111" cy="3278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7" idx="5"/>
            <a:endCxn id="22" idx="0"/>
          </p:cNvCxnSpPr>
          <p:nvPr/>
        </p:nvCxnSpPr>
        <p:spPr>
          <a:xfrm>
            <a:off x="4287051" y="4723989"/>
            <a:ext cx="838966" cy="58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2" idx="6"/>
            <a:endCxn id="22" idx="2"/>
          </p:cNvCxnSpPr>
          <p:nvPr/>
        </p:nvCxnSpPr>
        <p:spPr>
          <a:xfrm flipV="1">
            <a:off x="4262834" y="5397024"/>
            <a:ext cx="780501" cy="91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1984514" y="3950128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564407" y="4225341"/>
            <a:ext cx="153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821030" y="4950905"/>
            <a:ext cx="653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¡</a:t>
            </a:r>
            <a:r>
              <a:rPr lang="en-US" dirty="0">
                <a:solidFill>
                  <a:srgbClr val="FF0000"/>
                </a:solidFill>
              </a:rPr>
              <a:t>(A)</a:t>
            </a:r>
          </a:p>
        </p:txBody>
      </p:sp>
      <p:cxnSp>
        <p:nvCxnSpPr>
          <p:cNvPr id="45" name="Straight Arrow Connector 44"/>
          <p:cNvCxnSpPr>
            <a:stCxn id="43" idx="3"/>
          </p:cNvCxnSpPr>
          <p:nvPr/>
        </p:nvCxnSpPr>
        <p:spPr>
          <a:xfrm flipV="1">
            <a:off x="2474912" y="4723989"/>
            <a:ext cx="1476316" cy="411582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3" idx="3"/>
          </p:cNvCxnSpPr>
          <p:nvPr/>
        </p:nvCxnSpPr>
        <p:spPr>
          <a:xfrm>
            <a:off x="2474912" y="5135571"/>
            <a:ext cx="424002" cy="249324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66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Augmentation LP for phase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18138" y="1893228"/>
            <a:ext cx="4873906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min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25000" dirty="0" smtClean="0">
                <a:solidFill>
                  <a:srgbClr val="FF0000"/>
                </a:solidFill>
              </a:rPr>
              <a:t>v</a:t>
            </a:r>
            <a:r>
              <a:rPr lang="en-US" sz="2000" dirty="0" smtClean="0">
                <a:solidFill>
                  <a:srgbClr val="FF0000"/>
                </a:solidFill>
              </a:rPr>
              <a:t> c(v) x(v)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25000" dirty="0" smtClean="0">
                <a:solidFill>
                  <a:srgbClr val="FF0000"/>
                </a:solidFill>
              </a:rPr>
              <a:t>v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¡</a:t>
            </a:r>
            <a:r>
              <a:rPr lang="en-US" sz="2000" baseline="-25000" dirty="0" smtClean="0">
                <a:solidFill>
                  <a:srgbClr val="FF0000"/>
                </a:solidFill>
              </a:rPr>
              <a:t>(S) </a:t>
            </a:r>
            <a:r>
              <a:rPr lang="en-US" sz="2000" dirty="0" smtClean="0">
                <a:solidFill>
                  <a:srgbClr val="FF0000"/>
                </a:solidFill>
              </a:rPr>
              <a:t>x(v)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sz="2000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(A) 	for all A</a:t>
            </a: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x(v)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000" dirty="0" smtClean="0">
                <a:solidFill>
                  <a:srgbClr val="FF0000"/>
                </a:solidFill>
              </a:rPr>
              <a:t> 0 		for all v</a:t>
            </a:r>
          </a:p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00112" y="3998150"/>
            <a:ext cx="7345363" cy="146529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Integrality gap is </a:t>
            </a:r>
            <a:r>
              <a:rPr lang="en-US" dirty="0" smtClean="0">
                <a:solidFill>
                  <a:srgbClr val="FF0000"/>
                </a:solidFill>
              </a:rPr>
              <a:t>O(log n) </a:t>
            </a:r>
            <a:r>
              <a:rPr lang="en-US" dirty="0" smtClean="0"/>
              <a:t>for general graphs and </a:t>
            </a:r>
            <a:r>
              <a:rPr lang="en-US" dirty="0" smtClean="0">
                <a:solidFill>
                  <a:srgbClr val="FF0000"/>
                </a:solidFill>
              </a:rPr>
              <a:t>O(1)</a:t>
            </a:r>
            <a:r>
              <a:rPr lang="en-US" dirty="0" smtClean="0"/>
              <a:t> for planar graphs. </a:t>
            </a:r>
          </a:p>
          <a:p>
            <a:pPr marL="0" indent="0">
              <a:buNone/>
            </a:pPr>
            <a:r>
              <a:rPr lang="en-US" dirty="0" smtClean="0"/>
              <a:t>If (</a:t>
            </a:r>
            <a:r>
              <a:rPr lang="en-US" b="1" dirty="0" err="1" smtClean="0"/>
              <a:t>f,x</a:t>
            </a:r>
            <a:r>
              <a:rPr lang="en-US" b="1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is feasible for MRF-LP then </a:t>
            </a:r>
            <a:r>
              <a:rPr lang="en-US" b="1" dirty="0" smtClean="0"/>
              <a:t>x </a:t>
            </a:r>
            <a:r>
              <a:rPr lang="en-US" dirty="0" smtClean="0"/>
              <a:t>is feasible for Aug-LP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12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Augmentation LP for phase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18138" y="1893228"/>
            <a:ext cx="4873906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min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25000" dirty="0" smtClean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rgbClr val="FF0000"/>
                </a:solidFill>
              </a:rPr>
              <a:t> c(v) x(v)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25000" dirty="0" smtClean="0">
                <a:solidFill>
                  <a:srgbClr val="FF0000"/>
                </a:solidFill>
              </a:rPr>
              <a:t>v </a:t>
            </a:r>
            <a:r>
              <a:rPr lang="en-US" sz="20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¡</a:t>
            </a:r>
            <a:r>
              <a:rPr lang="en-US" sz="2000" baseline="-25000" dirty="0" smtClean="0">
                <a:solidFill>
                  <a:srgbClr val="FF0000"/>
                </a:solidFill>
              </a:rPr>
              <a:t>(S) </a:t>
            </a:r>
            <a:r>
              <a:rPr lang="en-US" sz="2000" dirty="0" smtClean="0">
                <a:solidFill>
                  <a:srgbClr val="FF0000"/>
                </a:solidFill>
              </a:rPr>
              <a:t>x(v)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sz="2000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(A) 	for all A</a:t>
            </a: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x(v)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000" dirty="0" smtClean="0">
                <a:solidFill>
                  <a:srgbClr val="FF0000"/>
                </a:solidFill>
              </a:rPr>
              <a:t> 0 		for all v</a:t>
            </a:r>
          </a:p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00112" y="3998150"/>
            <a:ext cx="7345363" cy="146529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Integrality gap is </a:t>
            </a:r>
            <a:r>
              <a:rPr lang="en-US" dirty="0" smtClean="0">
                <a:solidFill>
                  <a:srgbClr val="FF0000"/>
                </a:solidFill>
              </a:rPr>
              <a:t>O(log n) </a:t>
            </a:r>
            <a:r>
              <a:rPr lang="en-US" dirty="0" smtClean="0"/>
              <a:t>for general graphs and </a:t>
            </a:r>
            <a:r>
              <a:rPr lang="en-US" dirty="0" smtClean="0">
                <a:solidFill>
                  <a:srgbClr val="FF0000"/>
                </a:solidFill>
              </a:rPr>
              <a:t>O(1)</a:t>
            </a:r>
            <a:r>
              <a:rPr lang="en-US" dirty="0" smtClean="0"/>
              <a:t> for planar graphs. </a:t>
            </a:r>
          </a:p>
          <a:p>
            <a:pPr marL="0" indent="0">
              <a:buNone/>
            </a:pPr>
            <a:r>
              <a:rPr lang="en-US" dirty="0" smtClean="0"/>
              <a:t>If (</a:t>
            </a:r>
            <a:r>
              <a:rPr lang="en-US" b="1" dirty="0" err="1" smtClean="0"/>
              <a:t>f,x</a:t>
            </a:r>
            <a:r>
              <a:rPr lang="en-US" b="1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is feasible for MRF-LP then </a:t>
            </a:r>
            <a:r>
              <a:rPr lang="en-US" b="1" dirty="0" smtClean="0"/>
              <a:t>x </a:t>
            </a:r>
            <a:r>
              <a:rPr lang="en-US" dirty="0" smtClean="0"/>
              <a:t>is feasible for Aug-LP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05556" y="5700889"/>
            <a:ext cx="81468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Caveat: </a:t>
            </a:r>
            <a:r>
              <a:rPr lang="en-US" dirty="0" smtClean="0"/>
              <a:t>Integrality gap is unbounded for general skew-</a:t>
            </a:r>
            <a:r>
              <a:rPr lang="en-US" dirty="0" err="1" smtClean="0"/>
              <a:t>supermodular</a:t>
            </a:r>
            <a:r>
              <a:rPr lang="en-US" dirty="0" smtClean="0"/>
              <a:t> function!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2022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Aug-LP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Spiders for general graphs via dual fitting</a:t>
            </a:r>
          </a:p>
          <a:p>
            <a:r>
              <a:rPr lang="en-US" dirty="0" smtClean="0"/>
              <a:t>Primal-dual for planar graphs</a:t>
            </a:r>
          </a:p>
          <a:p>
            <a:pPr lvl="1"/>
            <a:r>
              <a:rPr lang="en-US" dirty="0" smtClean="0"/>
              <a:t>Useful lemma on </a:t>
            </a:r>
            <a:r>
              <a:rPr lang="en-US" i="1" dirty="0" smtClean="0"/>
              <a:t>node-minimal </a:t>
            </a:r>
            <a:r>
              <a:rPr lang="en-US" dirty="0" smtClean="0"/>
              <a:t>augmentation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70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Primal-Dual Analysis </a:t>
            </a:r>
            <a:endParaRPr lang="en-US" dirty="0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4616541" y="2759151"/>
            <a:ext cx="165364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9" name="Oval 48"/>
          <p:cNvSpPr>
            <a:spLocks noChangeAspect="1"/>
          </p:cNvSpPr>
          <p:nvPr/>
        </p:nvSpPr>
        <p:spPr>
          <a:xfrm>
            <a:off x="4087369" y="2007684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2783708" y="2511613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3424455" y="3484715"/>
            <a:ext cx="165364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3026419" y="4180863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4568107" y="3588284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4592324" y="4386105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5798582" y="2301951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6249191" y="3089604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5823759" y="4180863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58" name="Straight Connector 57"/>
          <p:cNvCxnSpPr>
            <a:stCxn id="50" idx="6"/>
            <a:endCxn id="45" idx="2"/>
          </p:cNvCxnSpPr>
          <p:nvPr/>
        </p:nvCxnSpPr>
        <p:spPr>
          <a:xfrm>
            <a:off x="2949072" y="2603053"/>
            <a:ext cx="1667469" cy="24753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0" idx="5"/>
            <a:endCxn id="51" idx="1"/>
          </p:cNvCxnSpPr>
          <p:nvPr/>
        </p:nvCxnSpPr>
        <p:spPr>
          <a:xfrm>
            <a:off x="2924855" y="2667711"/>
            <a:ext cx="523817" cy="84378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1" idx="7"/>
            <a:endCxn id="45" idx="3"/>
          </p:cNvCxnSpPr>
          <p:nvPr/>
        </p:nvCxnSpPr>
        <p:spPr>
          <a:xfrm flipV="1">
            <a:off x="3565602" y="2915249"/>
            <a:ext cx="1075156" cy="59624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1" idx="6"/>
            <a:endCxn id="53" idx="2"/>
          </p:cNvCxnSpPr>
          <p:nvPr/>
        </p:nvCxnSpPr>
        <p:spPr>
          <a:xfrm>
            <a:off x="3589819" y="3576155"/>
            <a:ext cx="978288" cy="10356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9" idx="4"/>
            <a:endCxn id="45" idx="1"/>
          </p:cNvCxnSpPr>
          <p:nvPr/>
        </p:nvCxnSpPr>
        <p:spPr>
          <a:xfrm>
            <a:off x="4170051" y="2190564"/>
            <a:ext cx="470707" cy="59536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>
            <a:spLocks noChangeAspect="1"/>
          </p:cNvSpPr>
          <p:nvPr/>
        </p:nvSpPr>
        <p:spPr>
          <a:xfrm>
            <a:off x="5513972" y="3496844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64" name="Straight Connector 63"/>
          <p:cNvCxnSpPr>
            <a:stCxn id="52" idx="7"/>
            <a:endCxn id="51" idx="3"/>
          </p:cNvCxnSpPr>
          <p:nvPr/>
        </p:nvCxnSpPr>
        <p:spPr>
          <a:xfrm flipV="1">
            <a:off x="3167566" y="3640813"/>
            <a:ext cx="281106" cy="56683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3" idx="5"/>
            <a:endCxn id="57" idx="1"/>
          </p:cNvCxnSpPr>
          <p:nvPr/>
        </p:nvCxnSpPr>
        <p:spPr>
          <a:xfrm>
            <a:off x="5655119" y="3652942"/>
            <a:ext cx="192857" cy="554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455151" y="2141388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014339" y="1910555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39151" y="4106128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414555" y="2654721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312201" y="3126619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038556" y="4041470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cxnSp>
        <p:nvCxnSpPr>
          <p:cNvPr id="72" name="Straight Connector 71"/>
          <p:cNvCxnSpPr>
            <a:stCxn id="45" idx="6"/>
            <a:endCxn id="56" idx="2"/>
          </p:cNvCxnSpPr>
          <p:nvPr/>
        </p:nvCxnSpPr>
        <p:spPr>
          <a:xfrm>
            <a:off x="4781905" y="2850591"/>
            <a:ext cx="1467286" cy="33045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5" idx="7"/>
            <a:endCxn id="55" idx="3"/>
          </p:cNvCxnSpPr>
          <p:nvPr/>
        </p:nvCxnSpPr>
        <p:spPr>
          <a:xfrm flipV="1">
            <a:off x="4757688" y="2458049"/>
            <a:ext cx="1065111" cy="32788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45" idx="5"/>
            <a:endCxn id="63" idx="0"/>
          </p:cNvCxnSpPr>
          <p:nvPr/>
        </p:nvCxnSpPr>
        <p:spPr>
          <a:xfrm>
            <a:off x="4757688" y="2915249"/>
            <a:ext cx="838966" cy="58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53" idx="6"/>
            <a:endCxn id="63" idx="2"/>
          </p:cNvCxnSpPr>
          <p:nvPr/>
        </p:nvCxnSpPr>
        <p:spPr>
          <a:xfrm flipV="1">
            <a:off x="4733471" y="3588284"/>
            <a:ext cx="780501" cy="91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2455151" y="2145853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823037" y="3773417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500155" y="1844751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892200" y="2788666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806600" y="1947017"/>
            <a:ext cx="2182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C</a:t>
            </a:r>
            <a:r>
              <a:rPr lang="en-US" dirty="0" smtClean="0"/>
              <a:t> : minimal violated sets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04214" y="4891851"/>
            <a:ext cx="74412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[Williamson </a:t>
            </a:r>
            <a:r>
              <a:rPr lang="en-US" dirty="0" err="1" smtClean="0">
                <a:solidFill>
                  <a:srgbClr val="008000"/>
                </a:solidFill>
              </a:rPr>
              <a:t>etal</a:t>
            </a:r>
            <a:r>
              <a:rPr lang="en-US" dirty="0" smtClean="0">
                <a:solidFill>
                  <a:srgbClr val="008000"/>
                </a:solidFill>
              </a:rPr>
              <a:t>]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average degree of sets in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wrt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to edges in an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edge-minimal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feasible solution is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4214" y="5610297"/>
            <a:ext cx="74412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Lemma: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Number of nodes adjacent to sets in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in a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node-minimal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feasible solution is at most </a:t>
            </a:r>
            <a:r>
              <a:rPr lang="en-US" dirty="0" smtClean="0">
                <a:solidFill>
                  <a:srgbClr val="FF0000"/>
                </a:solidFill>
              </a:rPr>
              <a:t>4 |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9000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Primal-Dual Analysis </a:t>
            </a:r>
            <a:endParaRPr lang="en-US" dirty="0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4616541" y="2759151"/>
            <a:ext cx="165364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2783708" y="2511613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3424455" y="3484715"/>
            <a:ext cx="165364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3026419" y="4180863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5798582" y="2301951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6249191" y="3089604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59" name="Straight Connector 58"/>
          <p:cNvCxnSpPr>
            <a:stCxn id="50" idx="5"/>
            <a:endCxn id="51" idx="1"/>
          </p:cNvCxnSpPr>
          <p:nvPr/>
        </p:nvCxnSpPr>
        <p:spPr>
          <a:xfrm>
            <a:off x="2924855" y="2667711"/>
            <a:ext cx="523817" cy="84378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2" idx="7"/>
            <a:endCxn id="51" idx="3"/>
          </p:cNvCxnSpPr>
          <p:nvPr/>
        </p:nvCxnSpPr>
        <p:spPr>
          <a:xfrm flipV="1">
            <a:off x="3167566" y="3640813"/>
            <a:ext cx="281106" cy="56683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455151" y="2141388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014339" y="1910555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39151" y="4106128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414555" y="2654721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3" name="Oval 2"/>
          <p:cNvSpPr/>
          <p:nvPr/>
        </p:nvSpPr>
        <p:spPr>
          <a:xfrm>
            <a:off x="2455151" y="2145853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823037" y="3773417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500155" y="1844751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892200" y="2788666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806600" y="1947017"/>
            <a:ext cx="2182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C</a:t>
            </a:r>
            <a:r>
              <a:rPr lang="en-US" dirty="0" smtClean="0"/>
              <a:t> : minimal violated sets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04214" y="4976856"/>
            <a:ext cx="7441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Lemma: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Number of nodes adjacent to sets in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in a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node-minimal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feasible solution is at most </a:t>
            </a:r>
            <a:r>
              <a:rPr lang="en-US" dirty="0" smtClean="0">
                <a:solidFill>
                  <a:srgbClr val="FF0000"/>
                </a:solidFill>
              </a:rPr>
              <a:t>4 |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By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planarity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average # of nodes that a set </a:t>
            </a:r>
            <a:r>
              <a:rPr lang="en-US" dirty="0" smtClean="0">
                <a:solidFill>
                  <a:srgbClr val="FF0000"/>
                </a:solidFill>
              </a:rPr>
              <a:t>C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is adjacent to is </a:t>
            </a:r>
            <a:r>
              <a:rPr lang="en-US" dirty="0" smtClean="0">
                <a:solidFill>
                  <a:srgbClr val="FF0000"/>
                </a:solidFill>
              </a:rPr>
              <a:t>O(1)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4781905" y="2850591"/>
            <a:ext cx="1467286" cy="33045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4757688" y="2458049"/>
            <a:ext cx="1065111" cy="32788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949072" y="2603053"/>
            <a:ext cx="1667469" cy="24753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4030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62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>
            <a:off x="4498667" y="2839873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3969495" y="2088406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2665834" y="2592335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3306581" y="3565437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2908545" y="4261585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4450233" y="3669006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474450" y="4466827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5680708" y="2382673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6131317" y="3170326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5705885" y="4261585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4" name="Straight Connector 13"/>
          <p:cNvCxnSpPr>
            <a:stCxn id="6" idx="6"/>
            <a:endCxn id="4" idx="2"/>
          </p:cNvCxnSpPr>
          <p:nvPr/>
        </p:nvCxnSpPr>
        <p:spPr>
          <a:xfrm>
            <a:off x="2831198" y="2683775"/>
            <a:ext cx="1667469" cy="2475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5"/>
            <a:endCxn id="7" idx="1"/>
          </p:cNvCxnSpPr>
          <p:nvPr/>
        </p:nvCxnSpPr>
        <p:spPr>
          <a:xfrm>
            <a:off x="2806981" y="2748433"/>
            <a:ext cx="523817" cy="843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10" idx="2"/>
          </p:cNvCxnSpPr>
          <p:nvPr/>
        </p:nvCxnSpPr>
        <p:spPr>
          <a:xfrm>
            <a:off x="3073909" y="4353025"/>
            <a:ext cx="1400541" cy="2052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6"/>
            <a:endCxn id="13" idx="3"/>
          </p:cNvCxnSpPr>
          <p:nvPr/>
        </p:nvCxnSpPr>
        <p:spPr>
          <a:xfrm flipV="1">
            <a:off x="4639814" y="4417683"/>
            <a:ext cx="1090288" cy="1405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7"/>
            <a:endCxn id="12" idx="3"/>
          </p:cNvCxnSpPr>
          <p:nvPr/>
        </p:nvCxnSpPr>
        <p:spPr>
          <a:xfrm flipV="1">
            <a:off x="5847032" y="3326424"/>
            <a:ext cx="308502" cy="9619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7"/>
            <a:endCxn id="5" idx="3"/>
          </p:cNvCxnSpPr>
          <p:nvPr/>
        </p:nvCxnSpPr>
        <p:spPr>
          <a:xfrm flipV="1">
            <a:off x="2806981" y="2244504"/>
            <a:ext cx="1186731" cy="3746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  <a:endCxn id="4" idx="3"/>
          </p:cNvCxnSpPr>
          <p:nvPr/>
        </p:nvCxnSpPr>
        <p:spPr>
          <a:xfrm flipV="1">
            <a:off x="3447728" y="2995971"/>
            <a:ext cx="1075156" cy="5962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6"/>
            <a:endCxn id="9" idx="2"/>
          </p:cNvCxnSpPr>
          <p:nvPr/>
        </p:nvCxnSpPr>
        <p:spPr>
          <a:xfrm>
            <a:off x="3471945" y="3656877"/>
            <a:ext cx="978288" cy="1035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4" idx="1"/>
          </p:cNvCxnSpPr>
          <p:nvPr/>
        </p:nvCxnSpPr>
        <p:spPr>
          <a:xfrm>
            <a:off x="4052177" y="2271286"/>
            <a:ext cx="470707" cy="5953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>
            <a:spLocks noChangeAspect="1"/>
          </p:cNvSpPr>
          <p:nvPr/>
        </p:nvSpPr>
        <p:spPr>
          <a:xfrm>
            <a:off x="5396098" y="3577566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24" name="Straight Connector 23"/>
          <p:cNvCxnSpPr>
            <a:stCxn id="8" idx="7"/>
            <a:endCxn id="7" idx="3"/>
          </p:cNvCxnSpPr>
          <p:nvPr/>
        </p:nvCxnSpPr>
        <p:spPr>
          <a:xfrm flipV="1">
            <a:off x="3049692" y="3721535"/>
            <a:ext cx="281106" cy="5668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4"/>
            <a:endCxn id="10" idx="0"/>
          </p:cNvCxnSpPr>
          <p:nvPr/>
        </p:nvCxnSpPr>
        <p:spPr>
          <a:xfrm>
            <a:off x="4532915" y="3851886"/>
            <a:ext cx="24217" cy="61494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3" idx="5"/>
            <a:endCxn id="13" idx="1"/>
          </p:cNvCxnSpPr>
          <p:nvPr/>
        </p:nvCxnSpPr>
        <p:spPr>
          <a:xfrm>
            <a:off x="5537245" y="3733664"/>
            <a:ext cx="192857" cy="554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37277" y="2222110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96465" y="1991277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21277" y="4186850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96681" y="2735443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94327" y="3207341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20682" y="4122192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cxnSp>
        <p:nvCxnSpPr>
          <p:cNvPr id="33" name="Straight Connector 32"/>
          <p:cNvCxnSpPr>
            <a:stCxn id="5" idx="5"/>
            <a:endCxn id="11" idx="2"/>
          </p:cNvCxnSpPr>
          <p:nvPr/>
        </p:nvCxnSpPr>
        <p:spPr>
          <a:xfrm>
            <a:off x="4110642" y="2244504"/>
            <a:ext cx="1570066" cy="2296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4" idx="6"/>
            <a:endCxn id="12" idx="2"/>
          </p:cNvCxnSpPr>
          <p:nvPr/>
        </p:nvCxnSpPr>
        <p:spPr>
          <a:xfrm>
            <a:off x="4664031" y="2931313"/>
            <a:ext cx="1467286" cy="3304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4" idx="7"/>
            <a:endCxn id="11" idx="3"/>
          </p:cNvCxnSpPr>
          <p:nvPr/>
        </p:nvCxnSpPr>
        <p:spPr>
          <a:xfrm flipV="1">
            <a:off x="4639814" y="2538771"/>
            <a:ext cx="1065111" cy="3278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4" idx="5"/>
            <a:endCxn id="23" idx="0"/>
          </p:cNvCxnSpPr>
          <p:nvPr/>
        </p:nvCxnSpPr>
        <p:spPr>
          <a:xfrm>
            <a:off x="4639814" y="2995971"/>
            <a:ext cx="838966" cy="58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9" idx="6"/>
            <a:endCxn id="23" idx="2"/>
          </p:cNvCxnSpPr>
          <p:nvPr/>
        </p:nvCxnSpPr>
        <p:spPr>
          <a:xfrm flipV="1">
            <a:off x="4615597" y="3669006"/>
            <a:ext cx="780501" cy="91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222963" y="899629"/>
            <a:ext cx="4397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 = 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= 2 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) = 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927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SNDP</a:t>
            </a:r>
            <a:r>
              <a:rPr lang="en-US" dirty="0"/>
              <a:t> </a:t>
            </a:r>
            <a:r>
              <a:rPr lang="en-US" dirty="0" smtClean="0"/>
              <a:t>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Requirement</a:t>
            </a:r>
          </a:p>
          <a:p>
            <a:pPr lvl="1"/>
            <a:r>
              <a:rPr lang="en-US" dirty="0" smtClean="0"/>
              <a:t>EC-SNDP : paths are required to be edge-disjoint</a:t>
            </a:r>
          </a:p>
          <a:p>
            <a:pPr lvl="1"/>
            <a:r>
              <a:rPr lang="en-US" dirty="0" smtClean="0"/>
              <a:t>Elem-SNDP: element disjoint</a:t>
            </a:r>
          </a:p>
          <a:p>
            <a:pPr lvl="1"/>
            <a:r>
              <a:rPr lang="en-US" dirty="0" smtClean="0"/>
              <a:t>VC-SNDP: vertex/node disjoint</a:t>
            </a:r>
          </a:p>
          <a:p>
            <a:pPr marL="350838" lvl="1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Cost</a:t>
            </a:r>
          </a:p>
          <a:p>
            <a:pPr marL="693738"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edge-weights</a:t>
            </a:r>
          </a:p>
          <a:p>
            <a:pPr marL="693738" lvl="1"/>
            <a:r>
              <a:rPr lang="en-US" dirty="0" smtClean="0">
                <a:solidFill>
                  <a:srgbClr val="262D30"/>
                </a:solidFill>
              </a:rPr>
              <a:t>node-weights</a:t>
            </a:r>
            <a:endParaRPr lang="en-US" dirty="0">
              <a:solidFill>
                <a:srgbClr val="262D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369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Known Approximations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153879"/>
              </p:ext>
            </p:extLst>
          </p:nvPr>
        </p:nvGraphicFramePr>
        <p:xfrm>
          <a:off x="971755" y="2290521"/>
          <a:ext cx="7614567" cy="3108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8189"/>
                <a:gridCol w="2538189"/>
                <a:gridCol w="2538189"/>
              </a:tblGrid>
              <a:tr h="6187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Edge Weights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Node Weights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16568">
                <a:tc>
                  <a:txBody>
                    <a:bodyPr/>
                    <a:lstStyle/>
                    <a:p>
                      <a:r>
                        <a:rPr lang="en-US" dirty="0" smtClean="0"/>
                        <a:t>Steiner forest 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2 - 1/k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[AKR’91]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O(log n) 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[KleinRavi’95]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16568">
                <a:tc>
                  <a:txBody>
                    <a:bodyPr/>
                    <a:lstStyle/>
                    <a:p>
                      <a:r>
                        <a:rPr lang="en-US" dirty="0" smtClean="0"/>
                        <a:t>EC-SNDP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[Jain’98]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O(k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log n) 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[Nutov’07]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16568">
                <a:tc>
                  <a:txBody>
                    <a:bodyPr/>
                    <a:lstStyle/>
                    <a:p>
                      <a:r>
                        <a:rPr lang="en-US" dirty="0" smtClean="0"/>
                        <a:t>Elem-SNDP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[FJW’01]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O(k log n) 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[Nutov’09]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36537">
                <a:tc>
                  <a:txBody>
                    <a:bodyPr/>
                    <a:lstStyle/>
                    <a:p>
                      <a:r>
                        <a:rPr lang="en-US" dirty="0" smtClean="0"/>
                        <a:t>VC-SNDP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O(k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log n) 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[CK’09]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O(k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log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n) 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[CK’09+Nutov’09]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85502" y="5773612"/>
            <a:ext cx="2496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k := </a:t>
            </a:r>
            <a:r>
              <a:rPr lang="en-US" sz="2000" dirty="0" err="1" smtClean="0">
                <a:solidFill>
                  <a:srgbClr val="FF0000"/>
                </a:solidFill>
                <a:latin typeface="Calisto MT"/>
              </a:rPr>
              <a:t>max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sto MT"/>
              </a:rPr>
              <a:t>st</a:t>
            </a:r>
            <a:r>
              <a:rPr lang="en-US" sz="2000" baseline="-25000" dirty="0" smtClean="0">
                <a:solidFill>
                  <a:srgbClr val="FF0000"/>
                </a:solidFill>
                <a:latin typeface="Calisto MT"/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r(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385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31689" y="888824"/>
            <a:ext cx="3112542" cy="76211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Cut-LP for EC-SNDP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5560" y="551077"/>
            <a:ext cx="4663709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min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25000" dirty="0" smtClean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rgbClr val="FF0000"/>
                </a:solidFill>
              </a:rPr>
              <a:t> c(e) x(e)</a:t>
            </a: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x(</a:t>
            </a:r>
            <a:r>
              <a:rPr lang="en-US" sz="2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sz="2000" dirty="0" smtClean="0">
                <a:solidFill>
                  <a:srgbClr val="FF0000"/>
                </a:solidFill>
              </a:rPr>
              <a:t>(A))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000" dirty="0" smtClean="0">
                <a:solidFill>
                  <a:srgbClr val="FF0000"/>
                </a:solidFill>
              </a:rPr>
              <a:t> r(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/>
              <a:t>      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½</a:t>
            </a:r>
            <a:r>
              <a:rPr lang="en-US" sz="2000" dirty="0" smtClean="0">
                <a:solidFill>
                  <a:srgbClr val="FF0000"/>
                </a:solidFill>
              </a:rPr>
              <a:t> V, A separates 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0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sz="2000" dirty="0" smtClean="0">
                <a:solidFill>
                  <a:srgbClr val="FF0000"/>
                </a:solidFill>
              </a:rPr>
              <a:t> x(e)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sz="2000" dirty="0" smtClean="0">
                <a:solidFill>
                  <a:srgbClr val="FF0000"/>
                </a:solidFill>
              </a:rPr>
              <a:t> 1</a:t>
            </a:r>
          </a:p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813165" y="2975636"/>
            <a:ext cx="3587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 = 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= 2 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) =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768131" y="3589325"/>
            <a:ext cx="1298221" cy="1729983"/>
          </a:xfrm>
          <a:prstGeom prst="ellipse">
            <a:avLst/>
          </a:prstGeom>
          <a:solidFill>
            <a:schemeClr val="bg2">
              <a:lumMod val="40000"/>
              <a:lumOff val="60000"/>
              <a:alpha val="1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651598" y="3809400"/>
            <a:ext cx="1834126" cy="970804"/>
          </a:xfrm>
          <a:prstGeom prst="ellipse">
            <a:avLst/>
          </a:prstGeom>
          <a:solidFill>
            <a:schemeClr val="bg2">
              <a:lumMod val="40000"/>
              <a:lumOff val="60000"/>
              <a:alpha val="1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3015151" y="3497885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2485979" y="2746418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1182318" y="3250347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23065" y="4223449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1425029" y="4919597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2966717" y="4327018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2990934" y="5124839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4197192" y="3040685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4647801" y="3828338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4222369" y="4919597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59" name="Straight Connector 58"/>
          <p:cNvCxnSpPr>
            <a:stCxn id="51" idx="6"/>
            <a:endCxn id="48" idx="2"/>
          </p:cNvCxnSpPr>
          <p:nvPr/>
        </p:nvCxnSpPr>
        <p:spPr>
          <a:xfrm>
            <a:off x="1347682" y="3341787"/>
            <a:ext cx="1667469" cy="2475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1" idx="5"/>
            <a:endCxn id="52" idx="1"/>
          </p:cNvCxnSpPr>
          <p:nvPr/>
        </p:nvCxnSpPr>
        <p:spPr>
          <a:xfrm>
            <a:off x="1323465" y="3406445"/>
            <a:ext cx="523817" cy="843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3" idx="6"/>
            <a:endCxn id="55" idx="2"/>
          </p:cNvCxnSpPr>
          <p:nvPr/>
        </p:nvCxnSpPr>
        <p:spPr>
          <a:xfrm>
            <a:off x="1590393" y="5011037"/>
            <a:ext cx="1400541" cy="20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5" idx="6"/>
            <a:endCxn id="58" idx="3"/>
          </p:cNvCxnSpPr>
          <p:nvPr/>
        </p:nvCxnSpPr>
        <p:spPr>
          <a:xfrm flipV="1">
            <a:off x="3156298" y="5075695"/>
            <a:ext cx="1090288" cy="1405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8" idx="7"/>
            <a:endCxn id="57" idx="3"/>
          </p:cNvCxnSpPr>
          <p:nvPr/>
        </p:nvCxnSpPr>
        <p:spPr>
          <a:xfrm flipV="1">
            <a:off x="4363516" y="3984436"/>
            <a:ext cx="308502" cy="9619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1" idx="7"/>
            <a:endCxn id="50" idx="3"/>
          </p:cNvCxnSpPr>
          <p:nvPr/>
        </p:nvCxnSpPr>
        <p:spPr>
          <a:xfrm flipV="1">
            <a:off x="1323465" y="2902516"/>
            <a:ext cx="1186731" cy="3746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2" idx="7"/>
            <a:endCxn id="48" idx="3"/>
          </p:cNvCxnSpPr>
          <p:nvPr/>
        </p:nvCxnSpPr>
        <p:spPr>
          <a:xfrm flipV="1">
            <a:off x="1964212" y="3653983"/>
            <a:ext cx="1075156" cy="5962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2" idx="6"/>
            <a:endCxn id="54" idx="2"/>
          </p:cNvCxnSpPr>
          <p:nvPr/>
        </p:nvCxnSpPr>
        <p:spPr>
          <a:xfrm>
            <a:off x="1988429" y="4314889"/>
            <a:ext cx="978288" cy="1035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0" idx="4"/>
            <a:endCxn id="48" idx="1"/>
          </p:cNvCxnSpPr>
          <p:nvPr/>
        </p:nvCxnSpPr>
        <p:spPr>
          <a:xfrm>
            <a:off x="2568661" y="2929298"/>
            <a:ext cx="470707" cy="5953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>
            <a:spLocks noChangeAspect="1"/>
          </p:cNvSpPr>
          <p:nvPr/>
        </p:nvSpPr>
        <p:spPr>
          <a:xfrm>
            <a:off x="3912582" y="4235578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69" name="Straight Connector 68"/>
          <p:cNvCxnSpPr>
            <a:stCxn id="53" idx="7"/>
            <a:endCxn id="52" idx="3"/>
          </p:cNvCxnSpPr>
          <p:nvPr/>
        </p:nvCxnSpPr>
        <p:spPr>
          <a:xfrm flipV="1">
            <a:off x="1566176" y="4379547"/>
            <a:ext cx="281106" cy="5668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4" idx="4"/>
            <a:endCxn id="55" idx="0"/>
          </p:cNvCxnSpPr>
          <p:nvPr/>
        </p:nvCxnSpPr>
        <p:spPr>
          <a:xfrm>
            <a:off x="3049399" y="4509898"/>
            <a:ext cx="24217" cy="614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8" idx="5"/>
            <a:endCxn id="58" idx="1"/>
          </p:cNvCxnSpPr>
          <p:nvPr/>
        </p:nvCxnSpPr>
        <p:spPr>
          <a:xfrm>
            <a:off x="4053729" y="4391676"/>
            <a:ext cx="192857" cy="554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853761" y="2880122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412949" y="2649289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37761" y="4844862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813165" y="3393455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710811" y="3865353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437166" y="4780204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cxnSp>
        <p:nvCxnSpPr>
          <p:cNvPr id="78" name="Straight Connector 77"/>
          <p:cNvCxnSpPr>
            <a:stCxn id="50" idx="5"/>
            <a:endCxn id="56" idx="2"/>
          </p:cNvCxnSpPr>
          <p:nvPr/>
        </p:nvCxnSpPr>
        <p:spPr>
          <a:xfrm>
            <a:off x="2627126" y="2902516"/>
            <a:ext cx="1570066" cy="2296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8" idx="6"/>
            <a:endCxn id="57" idx="2"/>
          </p:cNvCxnSpPr>
          <p:nvPr/>
        </p:nvCxnSpPr>
        <p:spPr>
          <a:xfrm>
            <a:off x="3180515" y="3589325"/>
            <a:ext cx="1467286" cy="3304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8" idx="7"/>
            <a:endCxn id="56" idx="3"/>
          </p:cNvCxnSpPr>
          <p:nvPr/>
        </p:nvCxnSpPr>
        <p:spPr>
          <a:xfrm flipV="1">
            <a:off x="3156298" y="3196783"/>
            <a:ext cx="1065111" cy="3278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48" idx="5"/>
            <a:endCxn id="68" idx="0"/>
          </p:cNvCxnSpPr>
          <p:nvPr/>
        </p:nvCxnSpPr>
        <p:spPr>
          <a:xfrm>
            <a:off x="3156298" y="3653983"/>
            <a:ext cx="838966" cy="58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54" idx="6"/>
            <a:endCxn id="68" idx="2"/>
          </p:cNvCxnSpPr>
          <p:nvPr/>
        </p:nvCxnSpPr>
        <p:spPr>
          <a:xfrm flipV="1">
            <a:off x="3132081" y="4327018"/>
            <a:ext cx="780501" cy="91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060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31689" y="888824"/>
            <a:ext cx="3112542" cy="76211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Cut-LP for EC-SNDP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5560" y="551077"/>
            <a:ext cx="4663709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min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000" baseline="-25000" dirty="0" smtClean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rgbClr val="FF0000"/>
                </a:solidFill>
              </a:rPr>
              <a:t> c(e) x(e)</a:t>
            </a: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x(</a:t>
            </a:r>
            <a:r>
              <a:rPr lang="en-US" sz="2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sz="2000" dirty="0" smtClean="0">
                <a:solidFill>
                  <a:srgbClr val="FF0000"/>
                </a:solidFill>
              </a:rPr>
              <a:t>(A))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000" dirty="0" smtClean="0">
                <a:solidFill>
                  <a:srgbClr val="FF0000"/>
                </a:solidFill>
              </a:rPr>
              <a:t> r(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/>
              <a:t>      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½</a:t>
            </a:r>
            <a:r>
              <a:rPr lang="en-US" sz="2000" dirty="0" smtClean="0">
                <a:solidFill>
                  <a:srgbClr val="FF0000"/>
                </a:solidFill>
              </a:rPr>
              <a:t> V, A separates </a:t>
            </a:r>
            <a:r>
              <a:rPr lang="en-US" sz="2000" dirty="0" err="1" smtClean="0">
                <a:solidFill>
                  <a:srgbClr val="FF0000"/>
                </a:solidFill>
              </a:rPr>
              <a:t>st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0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sz="2000" dirty="0" smtClean="0">
                <a:solidFill>
                  <a:srgbClr val="FF0000"/>
                </a:solidFill>
              </a:rPr>
              <a:t> x(e)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sz="2000" dirty="0" smtClean="0">
                <a:solidFill>
                  <a:srgbClr val="FF0000"/>
                </a:solidFill>
              </a:rPr>
              <a:t> 1</a:t>
            </a:r>
          </a:p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813165" y="2975636"/>
            <a:ext cx="3587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 = 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= 2 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r(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) =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768131" y="3589325"/>
            <a:ext cx="1298221" cy="1729983"/>
          </a:xfrm>
          <a:prstGeom prst="ellipse">
            <a:avLst/>
          </a:prstGeom>
          <a:solidFill>
            <a:schemeClr val="bg2">
              <a:lumMod val="40000"/>
              <a:lumOff val="60000"/>
              <a:alpha val="1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651598" y="3809400"/>
            <a:ext cx="1834126" cy="970804"/>
          </a:xfrm>
          <a:prstGeom prst="ellipse">
            <a:avLst/>
          </a:prstGeom>
          <a:solidFill>
            <a:schemeClr val="bg2">
              <a:lumMod val="40000"/>
              <a:lumOff val="60000"/>
              <a:alpha val="1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3015151" y="3497885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2485979" y="2746418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1182318" y="3250347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23065" y="4223449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1425029" y="4919597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2966717" y="4327018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2990934" y="5124839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4197192" y="3040685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4647801" y="3828338"/>
            <a:ext cx="165364" cy="18288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4222369" y="4919597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59" name="Straight Connector 58"/>
          <p:cNvCxnSpPr>
            <a:stCxn id="51" idx="6"/>
            <a:endCxn id="48" idx="2"/>
          </p:cNvCxnSpPr>
          <p:nvPr/>
        </p:nvCxnSpPr>
        <p:spPr>
          <a:xfrm>
            <a:off x="1347682" y="3341787"/>
            <a:ext cx="1667469" cy="2475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1" idx="5"/>
            <a:endCxn id="52" idx="1"/>
          </p:cNvCxnSpPr>
          <p:nvPr/>
        </p:nvCxnSpPr>
        <p:spPr>
          <a:xfrm>
            <a:off x="1323465" y="3406445"/>
            <a:ext cx="523817" cy="8437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3" idx="6"/>
            <a:endCxn id="55" idx="2"/>
          </p:cNvCxnSpPr>
          <p:nvPr/>
        </p:nvCxnSpPr>
        <p:spPr>
          <a:xfrm>
            <a:off x="1590393" y="5011037"/>
            <a:ext cx="1400541" cy="20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5" idx="6"/>
            <a:endCxn id="58" idx="3"/>
          </p:cNvCxnSpPr>
          <p:nvPr/>
        </p:nvCxnSpPr>
        <p:spPr>
          <a:xfrm flipV="1">
            <a:off x="3156298" y="5075695"/>
            <a:ext cx="1090288" cy="1405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8" idx="7"/>
            <a:endCxn id="57" idx="3"/>
          </p:cNvCxnSpPr>
          <p:nvPr/>
        </p:nvCxnSpPr>
        <p:spPr>
          <a:xfrm flipV="1">
            <a:off x="4363516" y="3984436"/>
            <a:ext cx="308502" cy="9619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1" idx="7"/>
            <a:endCxn id="50" idx="3"/>
          </p:cNvCxnSpPr>
          <p:nvPr/>
        </p:nvCxnSpPr>
        <p:spPr>
          <a:xfrm flipV="1">
            <a:off x="1323465" y="2902516"/>
            <a:ext cx="1186731" cy="3746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2" idx="7"/>
            <a:endCxn id="48" idx="3"/>
          </p:cNvCxnSpPr>
          <p:nvPr/>
        </p:nvCxnSpPr>
        <p:spPr>
          <a:xfrm flipV="1">
            <a:off x="1964212" y="3653983"/>
            <a:ext cx="1075156" cy="5962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2" idx="6"/>
            <a:endCxn id="54" idx="2"/>
          </p:cNvCxnSpPr>
          <p:nvPr/>
        </p:nvCxnSpPr>
        <p:spPr>
          <a:xfrm>
            <a:off x="1988429" y="4314889"/>
            <a:ext cx="978288" cy="1035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0" idx="4"/>
            <a:endCxn id="48" idx="1"/>
          </p:cNvCxnSpPr>
          <p:nvPr/>
        </p:nvCxnSpPr>
        <p:spPr>
          <a:xfrm>
            <a:off x="2568661" y="2929298"/>
            <a:ext cx="470707" cy="5953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>
            <a:spLocks noChangeAspect="1"/>
          </p:cNvSpPr>
          <p:nvPr/>
        </p:nvSpPr>
        <p:spPr>
          <a:xfrm>
            <a:off x="3912582" y="4235578"/>
            <a:ext cx="165364" cy="18288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69" name="Straight Connector 68"/>
          <p:cNvCxnSpPr>
            <a:stCxn id="53" idx="7"/>
            <a:endCxn id="52" idx="3"/>
          </p:cNvCxnSpPr>
          <p:nvPr/>
        </p:nvCxnSpPr>
        <p:spPr>
          <a:xfrm flipV="1">
            <a:off x="1566176" y="4379547"/>
            <a:ext cx="281106" cy="5668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4" idx="4"/>
            <a:endCxn id="55" idx="0"/>
          </p:cNvCxnSpPr>
          <p:nvPr/>
        </p:nvCxnSpPr>
        <p:spPr>
          <a:xfrm>
            <a:off x="3049399" y="4509898"/>
            <a:ext cx="24217" cy="614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8" idx="5"/>
            <a:endCxn id="58" idx="1"/>
          </p:cNvCxnSpPr>
          <p:nvPr/>
        </p:nvCxnSpPr>
        <p:spPr>
          <a:xfrm>
            <a:off x="4053729" y="4391676"/>
            <a:ext cx="192857" cy="554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853761" y="2880122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412949" y="2649289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00FF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0000FF"/>
              </a:solidFill>
              <a:latin typeface="Calisto M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37761" y="4844862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813165" y="3393455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FF6600"/>
                </a:solidFill>
                <a:latin typeface="Calisto MT"/>
              </a:rPr>
              <a:t>2</a:t>
            </a:r>
            <a:endParaRPr lang="en-US" sz="2400" baseline="-25000" dirty="0">
              <a:solidFill>
                <a:srgbClr val="FF6600"/>
              </a:solidFill>
              <a:latin typeface="Calisto M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710811" y="3865353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437166" y="4780204"/>
            <a:ext cx="46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008000"/>
                </a:solidFill>
                <a:latin typeface="Calisto MT"/>
              </a:rPr>
              <a:t>3</a:t>
            </a:r>
            <a:endParaRPr lang="en-US" sz="2400" baseline="-25000" dirty="0">
              <a:solidFill>
                <a:srgbClr val="008000"/>
              </a:solidFill>
              <a:latin typeface="Calisto MT"/>
            </a:endParaRPr>
          </a:p>
        </p:txBody>
      </p:sp>
      <p:cxnSp>
        <p:nvCxnSpPr>
          <p:cNvPr id="78" name="Straight Connector 77"/>
          <p:cNvCxnSpPr>
            <a:stCxn id="50" idx="5"/>
            <a:endCxn id="56" idx="2"/>
          </p:cNvCxnSpPr>
          <p:nvPr/>
        </p:nvCxnSpPr>
        <p:spPr>
          <a:xfrm>
            <a:off x="2627126" y="2902516"/>
            <a:ext cx="1570066" cy="2296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8" idx="6"/>
            <a:endCxn id="57" idx="2"/>
          </p:cNvCxnSpPr>
          <p:nvPr/>
        </p:nvCxnSpPr>
        <p:spPr>
          <a:xfrm>
            <a:off x="3180515" y="3589325"/>
            <a:ext cx="1467286" cy="3304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8" idx="7"/>
            <a:endCxn id="56" idx="3"/>
          </p:cNvCxnSpPr>
          <p:nvPr/>
        </p:nvCxnSpPr>
        <p:spPr>
          <a:xfrm flipV="1">
            <a:off x="3156298" y="3196783"/>
            <a:ext cx="1065111" cy="3278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48" idx="5"/>
            <a:endCxn id="68" idx="0"/>
          </p:cNvCxnSpPr>
          <p:nvPr/>
        </p:nvCxnSpPr>
        <p:spPr>
          <a:xfrm>
            <a:off x="3156298" y="3653983"/>
            <a:ext cx="838966" cy="581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54" idx="6"/>
            <a:endCxn id="68" idx="2"/>
          </p:cNvCxnSpPr>
          <p:nvPr/>
        </p:nvCxnSpPr>
        <p:spPr>
          <a:xfrm flipV="1">
            <a:off x="3132081" y="4327018"/>
            <a:ext cx="780501" cy="91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5211" y="5653547"/>
            <a:ext cx="6697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Theorem: </a:t>
            </a:r>
            <a:r>
              <a:rPr lang="en-US" sz="2000" dirty="0" smtClean="0">
                <a:solidFill>
                  <a:srgbClr val="008000"/>
                </a:solidFill>
              </a:rPr>
              <a:t>[Jain]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Integrality gap of Cut-LP is 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2349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HEKURI@C02FM1C7DDRT3PP7" val="4154"/>
  <p:tag name="DEFAULTDISPLAYSOURCE" val="\documentclass{article}\pagestyle{empty}&#10;\begin{document}&#10;&#10;\end{document}&#10;"/>
  <p:tag name="EMBEDFONTS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25764</TotalTime>
  <Words>2493</Words>
  <Application>Microsoft Macintosh PowerPoint</Application>
  <PresentationFormat>On-screen Show (4:3)</PresentationFormat>
  <Paragraphs>389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Capital</vt:lpstr>
      <vt:lpstr>Multiroute Flows &amp; Node-weighted Network Design</vt:lpstr>
      <vt:lpstr>Survivable Network Design Problem (SNDP)</vt:lpstr>
      <vt:lpstr>PowerPoint Presentation</vt:lpstr>
      <vt:lpstr>PowerPoint Presentation</vt:lpstr>
      <vt:lpstr>PowerPoint Presentation</vt:lpstr>
      <vt:lpstr>SNDP Variants</vt:lpstr>
      <vt:lpstr>Known Approximations</vt:lpstr>
      <vt:lpstr>Cut-LP for EC-SNDP</vt:lpstr>
      <vt:lpstr>Cut-LP for EC-SNDP</vt:lpstr>
      <vt:lpstr>Multi-route flows</vt:lpstr>
      <vt:lpstr>PowerPoint Presentation</vt:lpstr>
      <vt:lpstr>Multiroute flows: basic theorem</vt:lpstr>
      <vt:lpstr>Multi-route flow LP for SNDP</vt:lpstr>
      <vt:lpstr>Multi-route flow LP for SNDP</vt:lpstr>
      <vt:lpstr>Cut-LP vs Multi-route LP</vt:lpstr>
      <vt:lpstr>Prize-collecting SNDP</vt:lpstr>
      <vt:lpstr>Prize-collecting SNDP</vt:lpstr>
      <vt:lpstr>Prize-collecting SNDP</vt:lpstr>
      <vt:lpstr>MRF-LP for PC-SNDP</vt:lpstr>
      <vt:lpstr>MRF-LP for PC-SNDP</vt:lpstr>
      <vt:lpstr>MRF-LP for PC-SNDP</vt:lpstr>
      <vt:lpstr>MRF-LP for PC-SNDP</vt:lpstr>
      <vt:lpstr>Another “easy” application of multi-route flows</vt:lpstr>
      <vt:lpstr>Node-Weighted SNDP</vt:lpstr>
      <vt:lpstr>Node-Weighted SNDP</vt:lpstr>
      <vt:lpstr>Node-Weighted SNDP</vt:lpstr>
      <vt:lpstr>Advantages of LP-approach</vt:lpstr>
      <vt:lpstr>LP for NW SNDP</vt:lpstr>
      <vt:lpstr>LP for NW SNDP</vt:lpstr>
      <vt:lpstr>MRF-LP for node weights</vt:lpstr>
      <vt:lpstr>MRF-LP for node weights</vt:lpstr>
      <vt:lpstr>Integrality gap of MRF-LP</vt:lpstr>
      <vt:lpstr>Approximations for SNDP</vt:lpstr>
      <vt:lpstr>Proving Integrality Gap for MRF-LP</vt:lpstr>
      <vt:lpstr>Augmentation Framework</vt:lpstr>
      <vt:lpstr>Augmentation Framework</vt:lpstr>
      <vt:lpstr>Augmentation Framework</vt:lpstr>
      <vt:lpstr>Augmentation Framework</vt:lpstr>
      <vt:lpstr>Augmentation Framework</vt:lpstr>
      <vt:lpstr>Augmentation Problem</vt:lpstr>
      <vt:lpstr>Augmentation LP for phase i</vt:lpstr>
      <vt:lpstr>Augmentation LP for phase i</vt:lpstr>
      <vt:lpstr>Augmentation LP for phase i</vt:lpstr>
      <vt:lpstr>Analysis Aug-LP</vt:lpstr>
      <vt:lpstr>Primal-Dual Analysis </vt:lpstr>
      <vt:lpstr>Primal-Dual Analysis </vt:lpstr>
      <vt:lpstr>Thank You!</vt:lpstr>
    </vt:vector>
  </TitlesOfParts>
  <Company>Univ. of Illinois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Constrained Submodular Set Function Maximization</dc:title>
  <dc:creator>Office 2004 Test Drive User</dc:creator>
  <cp:lastModifiedBy>Chandra Chekuri</cp:lastModifiedBy>
  <cp:revision>1208</cp:revision>
  <cp:lastPrinted>2011-05-27T03:52:31Z</cp:lastPrinted>
  <dcterms:created xsi:type="dcterms:W3CDTF">2010-05-06T15:29:55Z</dcterms:created>
  <dcterms:modified xsi:type="dcterms:W3CDTF">2013-07-29T02:25:34Z</dcterms:modified>
</cp:coreProperties>
</file>