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(null)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96" r:id="rId1"/>
  </p:sldMasterIdLst>
  <p:notesMasterIdLst>
    <p:notesMasterId r:id="rId54"/>
  </p:notesMasterIdLst>
  <p:sldIdLst>
    <p:sldId id="256" r:id="rId2"/>
    <p:sldId id="735" r:id="rId3"/>
    <p:sldId id="765" r:id="rId4"/>
    <p:sldId id="768" r:id="rId5"/>
    <p:sldId id="766" r:id="rId6"/>
    <p:sldId id="767" r:id="rId7"/>
    <p:sldId id="731" r:id="rId8"/>
    <p:sldId id="769" r:id="rId9"/>
    <p:sldId id="770" r:id="rId10"/>
    <p:sldId id="747" r:id="rId11"/>
    <p:sldId id="771" r:id="rId12"/>
    <p:sldId id="734" r:id="rId13"/>
    <p:sldId id="737" r:id="rId14"/>
    <p:sldId id="738" r:id="rId15"/>
    <p:sldId id="739" r:id="rId16"/>
    <p:sldId id="763" r:id="rId17"/>
    <p:sldId id="740" r:id="rId18"/>
    <p:sldId id="742" r:id="rId19"/>
    <p:sldId id="741" r:id="rId20"/>
    <p:sldId id="773" r:id="rId21"/>
    <p:sldId id="743" r:id="rId22"/>
    <p:sldId id="799" r:id="rId23"/>
    <p:sldId id="750" r:id="rId24"/>
    <p:sldId id="774" r:id="rId25"/>
    <p:sldId id="775" r:id="rId26"/>
    <p:sldId id="803" r:id="rId27"/>
    <p:sldId id="795" r:id="rId28"/>
    <p:sldId id="796" r:id="rId29"/>
    <p:sldId id="797" r:id="rId30"/>
    <p:sldId id="804" r:id="rId31"/>
    <p:sldId id="802" r:id="rId32"/>
    <p:sldId id="751" r:id="rId33"/>
    <p:sldId id="781" r:id="rId34"/>
    <p:sldId id="754" r:id="rId35"/>
    <p:sldId id="761" r:id="rId36"/>
    <p:sldId id="762" r:id="rId37"/>
    <p:sldId id="782" r:id="rId38"/>
    <p:sldId id="801" r:id="rId39"/>
    <p:sldId id="800" r:id="rId40"/>
    <p:sldId id="755" r:id="rId41"/>
    <p:sldId id="758" r:id="rId42"/>
    <p:sldId id="785" r:id="rId43"/>
    <p:sldId id="786" r:id="rId44"/>
    <p:sldId id="788" r:id="rId45"/>
    <p:sldId id="789" r:id="rId46"/>
    <p:sldId id="790" r:id="rId47"/>
    <p:sldId id="798" r:id="rId48"/>
    <p:sldId id="792" r:id="rId49"/>
    <p:sldId id="793" r:id="rId50"/>
    <p:sldId id="794" r:id="rId51"/>
    <p:sldId id="787" r:id="rId52"/>
    <p:sldId id="727" r:id="rId53"/>
  </p:sldIdLst>
  <p:sldSz cx="9144000" cy="6858000" type="screen4x3"/>
  <p:notesSz cx="6858000" cy="9144000"/>
  <p:custDataLst>
    <p:tags r:id="rId5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E51F4"/>
    <a:srgbClr val="1F3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87" autoAdjust="0"/>
    <p:restoredTop sz="95489" autoAdjust="0"/>
  </p:normalViewPr>
  <p:slideViewPr>
    <p:cSldViewPr snapToGrid="0" snapToObjects="1">
      <p:cViewPr varScale="1">
        <p:scale>
          <a:sx n="108" d="100"/>
          <a:sy n="108" d="100"/>
        </p:scale>
        <p:origin x="223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C9F99-1677-1543-B826-4A7881D0A0D0}" type="datetimeFigureOut">
              <a:rPr lang="en-US" smtClean="0"/>
              <a:t>2/9/18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6231B-3141-CC4E-B058-1C8E426AF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7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6231B-3141-CC4E-B058-1C8E426AF6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6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6231B-3141-CC4E-B058-1C8E426AF6C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19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6231B-3141-CC4E-B058-1C8E426AF6C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1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6231B-3141-CC4E-B058-1C8E426AF6C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91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6231B-3141-CC4E-B058-1C8E426AF6C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2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3AEA19B3-BC6D-4E56-93BC-B9B0EF1523FC}" type="datetime1">
              <a:rPr lang="en-US" smtClean="0"/>
              <a:pPr/>
              <a:t>2/9/18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2/9/18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2/9/18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2/9/18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2/9/18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2/9/18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2/9/18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858486D9-467F-164E-8D39-7F8E831494B7}" type="datetimeFigureOut">
              <a:rPr lang="en-US" smtClean="0"/>
              <a:pPr/>
              <a:t>2/9/18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1A2-9537-4F11-903A-9D7FEDBB449A}" type="datetime1">
              <a:rPr lang="en-US" smtClean="0"/>
              <a:pPr/>
              <a:t>2/9/18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2/9/18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2/9/18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2/9/18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2/9/18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2/9/18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858486D9-467F-164E-8D39-7F8E831494B7}" type="datetimeFigureOut">
              <a:rPr lang="en-US" smtClean="0"/>
              <a:pPr/>
              <a:t>2/9/18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7" r:id="rId1"/>
    <p:sldLayoutId id="2147484798" r:id="rId2"/>
    <p:sldLayoutId id="2147484799" r:id="rId3"/>
    <p:sldLayoutId id="2147484800" r:id="rId4"/>
    <p:sldLayoutId id="2147484801" r:id="rId5"/>
    <p:sldLayoutId id="2147484802" r:id="rId6"/>
    <p:sldLayoutId id="2147484803" r:id="rId7"/>
    <p:sldLayoutId id="2147484804" r:id="rId8"/>
    <p:sldLayoutId id="2147484805" r:id="rId9"/>
    <p:sldLayoutId id="2147484806" r:id="rId10"/>
    <p:sldLayoutId id="2147484807" r:id="rId11"/>
    <p:sldLayoutId id="2147484808" r:id="rId12"/>
    <p:sldLayoutId id="2147484809" r:id="rId13"/>
    <p:sldLayoutId id="214748481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(null)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(null)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4400" dirty="0">
                <a:solidFill>
                  <a:srgbClr val="000090"/>
                </a:solidFill>
              </a:rPr>
              <a:t>Speeding up MWU based Approximation Schemes and Some Applications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260015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Chandra </a:t>
            </a:r>
            <a:r>
              <a:rPr lang="en-US" sz="2800" dirty="0" err="1">
                <a:solidFill>
                  <a:srgbClr val="FF0000"/>
                </a:solidFill>
              </a:rPr>
              <a:t>Chekuri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Univ. of Illinois, Urbana-Champaign</a:t>
            </a:r>
          </a:p>
          <a:p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Joint work with </a:t>
            </a:r>
            <a:r>
              <a:rPr lang="en-US" sz="2800" dirty="0">
                <a:solidFill>
                  <a:srgbClr val="FF0000"/>
                </a:solidFill>
              </a:rPr>
              <a:t>Kent </a:t>
            </a:r>
            <a:r>
              <a:rPr lang="en-US" sz="2800" dirty="0" err="1">
                <a:solidFill>
                  <a:srgbClr val="FF0000"/>
                </a:solidFill>
              </a:rPr>
              <a:t>Quanrud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Explicit Packing/Covering LPs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How fast can a </a:t>
                </a:r>
                <a:r>
                  <a:rPr lang="en-US" dirty="0">
                    <a:solidFill>
                      <a:srgbClr val="FF0000"/>
                    </a:solidFill>
                  </a:rPr>
                  <a:t>(1-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/>
                  <a:t>approximation be computed?</a:t>
                </a:r>
              </a:p>
              <a:p>
                <a:r>
                  <a:rPr lang="en-US" dirty="0"/>
                  <a:t>MWU type algorithms: </a:t>
                </a:r>
              </a:p>
              <a:p>
                <a:pPr lvl="1"/>
                <a:r>
                  <a:rPr lang="en-US" dirty="0"/>
                  <a:t>randomized </a:t>
                </a:r>
                <a:r>
                  <a:rPr lang="en-US" dirty="0">
                    <a:solidFill>
                      <a:srgbClr val="FF0000"/>
                    </a:solidFill>
                  </a:rPr>
                  <a:t>O(N + (</a:t>
                </a:r>
                <a:r>
                  <a:rPr lang="en-US" dirty="0" err="1">
                    <a:solidFill>
                      <a:srgbClr val="FF0000"/>
                    </a:solidFill>
                  </a:rPr>
                  <a:t>n+m</a:t>
                </a:r>
                <a:r>
                  <a:rPr lang="en-US" dirty="0">
                    <a:solidFill>
                      <a:srgbClr val="FF0000"/>
                    </a:solidFill>
                  </a:rPr>
                  <a:t>) log n/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          </a:t>
                </a:r>
                <a:r>
                  <a:rPr lang="en-US" sz="2000" dirty="0">
                    <a:solidFill>
                      <a:srgbClr val="00B050"/>
                    </a:solidFill>
                  </a:rPr>
                  <a:t>[Koufogiannakis-Young’07] </a:t>
                </a:r>
              </a:p>
              <a:p>
                <a:pPr lvl="1"/>
                <a:r>
                  <a:rPr lang="en-US" dirty="0"/>
                  <a:t>deterministic </a:t>
                </a:r>
                <a:r>
                  <a:rPr lang="en-US" dirty="0">
                    <a:solidFill>
                      <a:srgbClr val="FF0000"/>
                    </a:solidFill>
                  </a:rPr>
                  <a:t>O(N log n/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>
                    <a:solidFill>
                      <a:srgbClr val="00B050"/>
                    </a:solidFill>
                  </a:rPr>
                  <a:t>[Young’15]</a:t>
                </a:r>
              </a:p>
              <a:p>
                <a:r>
                  <a:rPr lang="en-US" dirty="0"/>
                  <a:t>Accelerated gradient descent based algorithm: </a:t>
                </a:r>
              </a:p>
              <a:p>
                <a:pPr lvl="1"/>
                <a:r>
                  <a:rPr lang="en-US" dirty="0"/>
                  <a:t>randomized </a:t>
                </a:r>
                <a:r>
                  <a:rPr lang="en-US" dirty="0">
                    <a:solidFill>
                      <a:srgbClr val="FF0000"/>
                    </a:solidFill>
                  </a:rPr>
                  <a:t>O(N log n log (1/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/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                        </a:t>
                </a:r>
                <a:r>
                  <a:rPr lang="en-US" sz="2000" dirty="0">
                    <a:solidFill>
                      <a:srgbClr val="00B050"/>
                    </a:solidFill>
                  </a:rPr>
                  <a:t>[AllenZhu-Orrechia’15, Wang-Mahoney-Rao’16]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9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15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Explicit Positive LPs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How fast can a </a:t>
                </a:r>
                <a:r>
                  <a:rPr lang="en-US" dirty="0">
                    <a:solidFill>
                      <a:srgbClr val="FF0000"/>
                    </a:solidFill>
                  </a:rPr>
                  <a:t>(1-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/>
                  <a:t>approximation be computed?</a:t>
                </a:r>
              </a:p>
              <a:p>
                <a:r>
                  <a:rPr lang="en-US" dirty="0"/>
                  <a:t>MWU based algorithms: </a:t>
                </a:r>
              </a:p>
              <a:p>
                <a:pPr lvl="1"/>
                <a:r>
                  <a:rPr lang="en-US" dirty="0"/>
                  <a:t>deterministic </a:t>
                </a:r>
                <a:r>
                  <a:rPr lang="en-US" dirty="0">
                    <a:solidFill>
                      <a:srgbClr val="FF0000"/>
                    </a:solidFill>
                  </a:rPr>
                  <a:t>O(N log n/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>
                    <a:solidFill>
                      <a:srgbClr val="00B050"/>
                    </a:solidFill>
                  </a:rPr>
                  <a:t>[Young’15]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9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7196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Implicit</a:t>
            </a:r>
            <a:r>
              <a:rPr lang="en-US" dirty="0"/>
              <a:t> Problems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Matrices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 defined implicitly by a combinatorial structure</a:t>
            </a:r>
          </a:p>
          <a:p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 is “large” in terms of original input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This talk: focus on </a:t>
            </a:r>
            <a:r>
              <a:rPr lang="en-US" i="1" dirty="0"/>
              <a:t>packing</a:t>
            </a:r>
            <a:r>
              <a:rPr lang="en-US" dirty="0"/>
              <a:t> problems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080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Packing Spanning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Input: </a:t>
            </a:r>
            <a:r>
              <a:rPr lang="en-US" dirty="0"/>
              <a:t>graph </a:t>
            </a:r>
            <a:r>
              <a:rPr lang="en-US" dirty="0">
                <a:solidFill>
                  <a:srgbClr val="FF0000"/>
                </a:solidFill>
              </a:rPr>
              <a:t>G=(V,E) </a:t>
            </a:r>
            <a:r>
              <a:rPr lang="en-US" dirty="0"/>
              <a:t>edge capacities </a:t>
            </a:r>
            <a:r>
              <a:rPr lang="en-US" dirty="0" err="1">
                <a:solidFill>
                  <a:srgbClr val="FF0000"/>
                </a:solidFill>
              </a:rPr>
              <a:t>c</a:t>
            </a:r>
            <a:r>
              <a:rPr lang="en-US" baseline="-25000" dirty="0" err="1">
                <a:solidFill>
                  <a:srgbClr val="FF0000"/>
                </a:solidFill>
              </a:rPr>
              <a:t>e</a:t>
            </a:r>
            <a:endParaRPr lang="en-US" baseline="-25000" dirty="0">
              <a:solidFill>
                <a:srgbClr val="FF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Goal: </a:t>
            </a:r>
            <a:r>
              <a:rPr lang="en-US" dirty="0"/>
              <a:t>find a max </a:t>
            </a:r>
            <a:r>
              <a:rPr lang="en-US" i="1" dirty="0"/>
              <a:t>fractional packing </a:t>
            </a:r>
            <a:r>
              <a:rPr lang="en-US" dirty="0"/>
              <a:t>of spanning trees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503" y="3545841"/>
            <a:ext cx="5596097" cy="268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01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Packing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 closed intervals </a:t>
            </a: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, I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mr-IN" dirty="0">
                <a:solidFill>
                  <a:srgbClr val="FF0000"/>
                </a:solidFill>
              </a:rPr>
              <a:t>…</a:t>
            </a:r>
            <a:r>
              <a:rPr lang="en-US" dirty="0">
                <a:solidFill>
                  <a:srgbClr val="FF0000"/>
                </a:solidFill>
              </a:rPr>
              <a:t>, I</a:t>
            </a:r>
            <a:r>
              <a:rPr lang="en-US" baseline="-25000" dirty="0">
                <a:solidFill>
                  <a:srgbClr val="FF0000"/>
                </a:solidFill>
              </a:rPr>
              <a:t>n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baseline="-25000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= [</a:t>
            </a:r>
            <a:r>
              <a:rPr lang="en-US" dirty="0" err="1">
                <a:solidFill>
                  <a:srgbClr val="FF0000"/>
                </a:solidFill>
              </a:rPr>
              <a:t>a</a:t>
            </a:r>
            <a:r>
              <a:rPr lang="en-US" baseline="-25000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n-US" baseline="-250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baseline="-25000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]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baseline="-25000" dirty="0">
                <a:solidFill>
                  <a:srgbClr val="FF0000"/>
                </a:solidFill>
              </a:rPr>
              <a:t>i</a:t>
            </a:r>
            <a:r>
              <a:rPr lang="en-US" dirty="0"/>
              <a:t> has size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i </a:t>
            </a:r>
            <a:r>
              <a:rPr lang="en-US" dirty="0"/>
              <a:t>and value </a:t>
            </a:r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baseline="-25000" dirty="0">
                <a:solidFill>
                  <a:srgbClr val="FF0000"/>
                </a:solidFill>
              </a:rPr>
              <a:t>i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 points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, p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mr-IN" dirty="0">
                <a:solidFill>
                  <a:srgbClr val="FF0000"/>
                </a:solidFill>
              </a:rPr>
              <a:t>…</a:t>
            </a:r>
            <a:r>
              <a:rPr lang="en-US" dirty="0">
                <a:solidFill>
                  <a:srgbClr val="FF0000"/>
                </a:solidFill>
              </a:rPr>
              <a:t>, p</a:t>
            </a:r>
            <a:r>
              <a:rPr lang="en-US" baseline="-25000" dirty="0">
                <a:solidFill>
                  <a:srgbClr val="FF0000"/>
                </a:solidFill>
              </a:rPr>
              <a:t>m </a:t>
            </a:r>
            <a:r>
              <a:rPr lang="en-US" dirty="0"/>
              <a:t>on real line 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j</a:t>
            </a:r>
            <a:r>
              <a:rPr lang="en-US" dirty="0"/>
              <a:t> has capacity </a:t>
            </a:r>
            <a:r>
              <a:rPr lang="en-US" dirty="0" err="1">
                <a:solidFill>
                  <a:srgbClr val="FF0000"/>
                </a:solidFill>
              </a:rPr>
              <a:t>c</a:t>
            </a:r>
            <a:r>
              <a:rPr lang="en-US" baseline="-25000" dirty="0" err="1">
                <a:solidFill>
                  <a:srgbClr val="FF0000"/>
                </a:solidFill>
              </a:rPr>
              <a:t>j</a:t>
            </a:r>
            <a:r>
              <a:rPr lang="en-US" dirty="0"/>
              <a:t>  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306195" y="5694680"/>
            <a:ext cx="6939280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>
            <a:spLocks noChangeAspect="1"/>
          </p:cNvSpPr>
          <p:nvPr/>
        </p:nvSpPr>
        <p:spPr>
          <a:xfrm>
            <a:off x="1696720" y="5631180"/>
            <a:ext cx="127000" cy="127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493328" y="5638801"/>
            <a:ext cx="127000" cy="127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110" y="5530851"/>
            <a:ext cx="342900" cy="342900"/>
          </a:xfrm>
          <a:prstGeom prst="rect">
            <a:avLst/>
          </a:prstGeom>
        </p:spPr>
      </p:pic>
      <p:sp>
        <p:nvSpPr>
          <p:cNvPr id="10" name="Oval 9"/>
          <p:cNvSpPr>
            <a:spLocks noChangeAspect="1"/>
          </p:cNvSpPr>
          <p:nvPr/>
        </p:nvSpPr>
        <p:spPr>
          <a:xfrm>
            <a:off x="4509293" y="5638801"/>
            <a:ext cx="127000" cy="127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410008" y="5638801"/>
            <a:ext cx="127000" cy="127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772400" y="5638801"/>
            <a:ext cx="127000" cy="127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568768" y="5308600"/>
            <a:ext cx="1849120" cy="1016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192939" y="5146356"/>
            <a:ext cx="1858645" cy="381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417888" y="5494021"/>
            <a:ext cx="3267392" cy="253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983355" y="5328919"/>
            <a:ext cx="4124325" cy="508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115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Packing LP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966" y="1976121"/>
            <a:ext cx="6375896" cy="351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01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TSP and Metric-TSP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TSP: </a:t>
            </a:r>
            <a:r>
              <a:rPr lang="en-US" dirty="0" err="1"/>
              <a:t>Undir</a:t>
            </a:r>
            <a:r>
              <a:rPr lang="en-US" dirty="0"/>
              <a:t> graph </a:t>
            </a:r>
            <a:r>
              <a:rPr lang="en-US" dirty="0">
                <a:solidFill>
                  <a:srgbClr val="FF0000"/>
                </a:solidFill>
              </a:rPr>
              <a:t>G=(V,E)</a:t>
            </a:r>
            <a:r>
              <a:rPr lang="en-US" dirty="0"/>
              <a:t>, edge costs </a:t>
            </a:r>
            <a:r>
              <a:rPr lang="en-US" dirty="0" err="1">
                <a:solidFill>
                  <a:srgbClr val="FF0000"/>
                </a:solidFill>
              </a:rPr>
              <a:t>c</a:t>
            </a:r>
            <a:r>
              <a:rPr lang="en-US" baseline="-25000" dirty="0" err="1">
                <a:solidFill>
                  <a:srgbClr val="FF0000"/>
                </a:solidFill>
              </a:rPr>
              <a:t>e</a:t>
            </a:r>
            <a:endParaRPr lang="en-US" baseline="-25000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find Hamiltonian Cycle in 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/>
              <a:t> of minimum cost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US" b="1" dirty="0"/>
              <a:t>Metric-TSP: </a:t>
            </a:r>
            <a:r>
              <a:rPr lang="en-US" dirty="0" err="1"/>
              <a:t>Undir</a:t>
            </a:r>
            <a:r>
              <a:rPr lang="en-US" dirty="0"/>
              <a:t> graph </a:t>
            </a:r>
            <a:r>
              <a:rPr lang="en-US" dirty="0">
                <a:solidFill>
                  <a:srgbClr val="FF0000"/>
                </a:solidFill>
              </a:rPr>
              <a:t>G=(V,E)</a:t>
            </a:r>
            <a:r>
              <a:rPr lang="en-US" dirty="0"/>
              <a:t>, edge costs </a:t>
            </a:r>
            <a:r>
              <a:rPr lang="en-US" dirty="0" err="1">
                <a:solidFill>
                  <a:srgbClr val="FF0000"/>
                </a:solidFill>
              </a:rPr>
              <a:t>c</a:t>
            </a:r>
            <a:r>
              <a:rPr lang="en-US" baseline="-25000" dirty="0" err="1">
                <a:solidFill>
                  <a:srgbClr val="FF0000"/>
                </a:solidFill>
              </a:rPr>
              <a:t>e</a:t>
            </a:r>
            <a:endParaRPr lang="en-US" baseline="-25000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find spanning </a:t>
            </a:r>
            <a:r>
              <a:rPr lang="en-US" i="1" dirty="0"/>
              <a:t>tour</a:t>
            </a:r>
            <a:r>
              <a:rPr lang="en-US" dirty="0"/>
              <a:t> in 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/>
              <a:t> of minimum cost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same as Hamiltonian Cycle in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metric completion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US" dirty="0">
                <a:solidFill>
                  <a:srgbClr val="FF0000"/>
                </a:solidFill>
              </a:rPr>
              <a:t>G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51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Subtour</a:t>
            </a:r>
            <a:r>
              <a:rPr lang="en-US" dirty="0"/>
              <a:t> Elimination LP for TSP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994" y="2448719"/>
            <a:ext cx="69596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12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2ECSS LP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53" y="2138680"/>
            <a:ext cx="6959600" cy="233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113" y="5303520"/>
            <a:ext cx="70551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Metric-TSP solving 2ECSS LP is equivalent to solving </a:t>
            </a:r>
            <a:r>
              <a:rPr lang="en-US" dirty="0" err="1">
                <a:solidFill>
                  <a:srgbClr val="FF0000"/>
                </a:solidFill>
              </a:rPr>
              <a:t>Subtour</a:t>
            </a:r>
            <a:r>
              <a:rPr lang="en-US" dirty="0">
                <a:solidFill>
                  <a:srgbClr val="FF0000"/>
                </a:solidFill>
              </a:rPr>
              <a:t> LP</a:t>
            </a:r>
          </a:p>
        </p:txBody>
      </p:sp>
    </p:spTree>
    <p:extLst>
      <p:ext uri="{BB962C8B-B14F-4D97-AF65-F5344CB8AC3E}">
        <p14:creationId xmlns:p14="http://schemas.microsoft.com/office/powerpoint/2010/main" val="44669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Faster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2912600"/>
                  </p:ext>
                </p:extLst>
              </p:nvPr>
            </p:nvGraphicFramePr>
            <p:xfrm>
              <a:off x="900112" y="2133600"/>
              <a:ext cx="7613967" cy="2021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3798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379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3798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Problem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Previous best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New</a:t>
                          </a:r>
                          <a:r>
                            <a:rPr lang="en-US" baseline="0" dirty="0"/>
                            <a:t> bound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Packing Spanning Trees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70C0"/>
                              </a:solidFill>
                            </a:rPr>
                            <a:t>O(</a:t>
                          </a:r>
                          <a:r>
                            <a:rPr lang="en-US" dirty="0" err="1">
                              <a:solidFill>
                                <a:srgbClr val="0070C0"/>
                              </a:solidFill>
                            </a:rPr>
                            <a:t>mn</a:t>
                          </a:r>
                          <a:r>
                            <a:rPr lang="en-US" baseline="0" dirty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baseline="0" dirty="0" err="1">
                              <a:solidFill>
                                <a:srgbClr val="0070C0"/>
                              </a:solidFill>
                            </a:rPr>
                            <a:t>polylog</a:t>
                          </a:r>
                          <a:r>
                            <a:rPr lang="en-US" baseline="0" dirty="0">
                              <a:solidFill>
                                <a:srgbClr val="0070C0"/>
                              </a:solidFill>
                            </a:rPr>
                            <a:t> n/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baseline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baseline="0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baseline="0" dirty="0">
                              <a:solidFill>
                                <a:srgbClr val="0070C0"/>
                              </a:solidFill>
                            </a:rPr>
                            <a:t>)</a:t>
                          </a:r>
                          <a:endParaRPr lang="en-US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O(m</a:t>
                          </a:r>
                          <a:r>
                            <a:rPr lang="en-US" baseline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baseline="0" dirty="0" err="1">
                              <a:solidFill>
                                <a:srgbClr val="FF0000"/>
                              </a:solidFill>
                            </a:rPr>
                            <a:t>polylog</a:t>
                          </a:r>
                          <a:r>
                            <a:rPr lang="en-US" baseline="0" dirty="0">
                              <a:solidFill>
                                <a:srgbClr val="FF0000"/>
                              </a:solidFill>
                            </a:rPr>
                            <a:t> n/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baseline="0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baseline="0" dirty="0">
                              <a:solidFill>
                                <a:srgbClr val="FF0000"/>
                              </a:solidFill>
                            </a:rPr>
                            <a:t>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Interval</a:t>
                          </a:r>
                          <a:r>
                            <a:rPr lang="en-US" baseline="0" dirty="0"/>
                            <a:t> Packing LP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70C0"/>
                              </a:solidFill>
                            </a:rPr>
                            <a:t>O(</a:t>
                          </a:r>
                          <a:r>
                            <a:rPr lang="en-US" dirty="0" err="1">
                              <a:solidFill>
                                <a:srgbClr val="0070C0"/>
                              </a:solidFill>
                            </a:rPr>
                            <a:t>mn</a:t>
                          </a:r>
                          <a:r>
                            <a:rPr lang="en-US" dirty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dirty="0" err="1">
                              <a:solidFill>
                                <a:srgbClr val="0070C0"/>
                              </a:solidFill>
                            </a:rPr>
                            <a:t>polylog</a:t>
                          </a:r>
                          <a:r>
                            <a:rPr lang="en-US" dirty="0">
                              <a:solidFill>
                                <a:srgbClr val="0070C0"/>
                              </a:solidFill>
                            </a:rPr>
                            <a:t> /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𝜀</m:t>
                              </m:r>
                            </m:oMath>
                          </a14:m>
                          <a:r>
                            <a:rPr lang="en-US" baseline="0" dirty="0">
                              <a:solidFill>
                                <a:srgbClr val="0070C0"/>
                              </a:solidFill>
                            </a:rPr>
                            <a:t>)</a:t>
                          </a:r>
                          <a:endParaRPr lang="en-US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O((</a:t>
                          </a:r>
                          <a:r>
                            <a:rPr lang="en-US" dirty="0" err="1">
                              <a:solidFill>
                                <a:srgbClr val="FF0000"/>
                              </a:solidFill>
                            </a:rPr>
                            <a:t>m+n</a:t>
                          </a:r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) </a:t>
                          </a:r>
                          <a:r>
                            <a:rPr lang="en-US" dirty="0" err="1">
                              <a:solidFill>
                                <a:srgbClr val="FF0000"/>
                              </a:solidFill>
                            </a:rPr>
                            <a:t>polylog</a:t>
                          </a:r>
                          <a:r>
                            <a:rPr lang="en-US" baseline="0" dirty="0">
                              <a:solidFill>
                                <a:srgbClr val="FF0000"/>
                              </a:solidFill>
                            </a:rPr>
                            <a:t> n/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baseline="0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baseline="0" dirty="0">
                              <a:solidFill>
                                <a:srgbClr val="FF0000"/>
                              </a:solidFill>
                            </a:rPr>
                            <a:t>)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Metric-TSP</a:t>
                          </a:r>
                          <a:r>
                            <a:rPr lang="en-US" baseline="0" dirty="0"/>
                            <a:t> LP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70C0"/>
                              </a:solidFill>
                            </a:rPr>
                            <a:t>O(m</a:t>
                          </a:r>
                          <a:r>
                            <a:rPr lang="en-US" baseline="30000" dirty="0">
                              <a:solidFill>
                                <a:srgbClr val="0070C0"/>
                              </a:solidFill>
                            </a:rPr>
                            <a:t>2</a:t>
                          </a:r>
                          <a:r>
                            <a:rPr lang="en-US" baseline="0" dirty="0">
                              <a:solidFill>
                                <a:srgbClr val="0070C0"/>
                              </a:solidFill>
                            </a:rPr>
                            <a:t> log n/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baseline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baseline="0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baseline="0" dirty="0">
                              <a:solidFill>
                                <a:srgbClr val="0070C0"/>
                              </a:solidFill>
                            </a:rPr>
                            <a:t>)</a:t>
                          </a:r>
                          <a:endParaRPr lang="en-US" dirty="0">
                            <a:solidFill>
                              <a:srgbClr val="0070C0"/>
                            </a:solidFill>
                          </a:endParaRP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O(m</a:t>
                          </a:r>
                          <a:r>
                            <a:rPr lang="en-US" baseline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baseline="0" dirty="0" err="1">
                              <a:solidFill>
                                <a:srgbClr val="FF0000"/>
                              </a:solidFill>
                            </a:rPr>
                            <a:t>polylog</a:t>
                          </a:r>
                          <a:r>
                            <a:rPr lang="en-US" baseline="0" dirty="0">
                              <a:solidFill>
                                <a:srgbClr val="FF0000"/>
                              </a:solidFill>
                            </a:rPr>
                            <a:t> n/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baseline="0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baseline="0" dirty="0">
                              <a:solidFill>
                                <a:srgbClr val="FF0000"/>
                              </a:solidFill>
                            </a:rPr>
                            <a:t>)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  <a:p>
                          <a:r>
                            <a:rPr lang="en-US" dirty="0"/>
                            <a:t>(randomized)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2912600"/>
                  </p:ext>
                </p:extLst>
              </p:nvPr>
            </p:nvGraphicFramePr>
            <p:xfrm>
              <a:off x="900112" y="2133600"/>
              <a:ext cx="7613967" cy="2021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37989"/>
                    <a:gridCol w="2537989"/>
                    <a:gridCol w="2537989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Problem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Previous best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New</a:t>
                          </a:r>
                          <a:r>
                            <a:rPr lang="en-US" baseline="0" dirty="0" smtClean="0"/>
                            <a:t> bound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Packing Spanning Trees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481" t="-62857" r="-101202" b="-1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62857" r="-959" b="-17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Interval</a:t>
                          </a:r>
                          <a:r>
                            <a:rPr lang="en-US" baseline="0" dirty="0" smtClean="0"/>
                            <a:t> Packing LP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481" t="-280328" r="-101202" b="-1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280328" r="-959" b="-198361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Metric-TSP</a:t>
                          </a:r>
                          <a:r>
                            <a:rPr lang="en-US" baseline="0" dirty="0" smtClean="0"/>
                            <a:t> LP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481" t="-220952" r="-101202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220952" r="-959" b="-1523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900112" y="4461955"/>
            <a:ext cx="73453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Ideas extend to positive LPs</a:t>
            </a:r>
          </a:p>
          <a:p>
            <a:endParaRPr lang="en-US" sz="2000" dirty="0"/>
          </a:p>
          <a:p>
            <a:r>
              <a:rPr lang="en-US" sz="2000" dirty="0"/>
              <a:t>Several other applications to LPs for combinatorial problems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80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Based on recent papers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Near-linear-time approximation schemes for some implicit fractional packing problems</a:t>
            </a:r>
            <a:r>
              <a:rPr lang="en-US" dirty="0"/>
              <a:t> with </a:t>
            </a:r>
            <a:r>
              <a:rPr lang="en-US" dirty="0">
                <a:solidFill>
                  <a:srgbClr val="C00000"/>
                </a:solidFill>
              </a:rPr>
              <a:t>Kent </a:t>
            </a:r>
            <a:r>
              <a:rPr lang="en-US" dirty="0" err="1">
                <a:solidFill>
                  <a:srgbClr val="C00000"/>
                </a:solidFill>
              </a:rPr>
              <a:t>Quanrud</a:t>
            </a:r>
            <a:r>
              <a:rPr lang="en-US" dirty="0"/>
              <a:t>, SODA 2017</a:t>
            </a:r>
          </a:p>
          <a:p>
            <a:r>
              <a:rPr lang="en-US" i="1" dirty="0">
                <a:solidFill>
                  <a:srgbClr val="0070C0"/>
                </a:solidFill>
              </a:rPr>
              <a:t>Approximating the Held-Karp Bound for Metric TSP in Nearly-Linear Time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with  </a:t>
            </a:r>
            <a:r>
              <a:rPr lang="en-US" dirty="0">
                <a:solidFill>
                  <a:srgbClr val="C00000"/>
                </a:solidFill>
              </a:rPr>
              <a:t>Kent </a:t>
            </a:r>
            <a:r>
              <a:rPr lang="en-US" dirty="0" err="1">
                <a:solidFill>
                  <a:srgbClr val="C00000"/>
                </a:solidFill>
              </a:rPr>
              <a:t>Quanrud</a:t>
            </a:r>
            <a:r>
              <a:rPr lang="en-US" dirty="0"/>
              <a:t>, FOCS 2017</a:t>
            </a:r>
          </a:p>
          <a:p>
            <a:r>
              <a:rPr lang="en-US" i="1" dirty="0">
                <a:solidFill>
                  <a:srgbClr val="0070C0"/>
                </a:solidFill>
              </a:rPr>
              <a:t>Randomized MWU for Positive Linear Programs </a:t>
            </a:r>
            <a:r>
              <a:rPr lang="en-US" dirty="0"/>
              <a:t>with  </a:t>
            </a:r>
            <a:r>
              <a:rPr lang="en-US" dirty="0">
                <a:solidFill>
                  <a:srgbClr val="C00000"/>
                </a:solidFill>
              </a:rPr>
              <a:t>Kent </a:t>
            </a:r>
            <a:r>
              <a:rPr lang="en-US" dirty="0" err="1">
                <a:solidFill>
                  <a:srgbClr val="C00000"/>
                </a:solidFill>
              </a:rPr>
              <a:t>Quanrud</a:t>
            </a:r>
            <a:r>
              <a:rPr lang="en-US" dirty="0"/>
              <a:t>, SODA 2018</a:t>
            </a:r>
          </a:p>
          <a:p>
            <a:r>
              <a:rPr lang="en-US" i="1" dirty="0">
                <a:solidFill>
                  <a:srgbClr val="0070C0"/>
                </a:solidFill>
              </a:rPr>
              <a:t>Ongoing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866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Explicit Positive LPs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How fast can a </a:t>
                </a:r>
                <a:r>
                  <a:rPr lang="en-US" dirty="0">
                    <a:solidFill>
                      <a:srgbClr val="FF0000"/>
                    </a:solidFill>
                  </a:rPr>
                  <a:t>(1-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/>
                  <a:t>approximation be computed?</a:t>
                </a:r>
              </a:p>
              <a:p>
                <a:r>
                  <a:rPr lang="en-US" dirty="0"/>
                  <a:t>MWU based algorithms: </a:t>
                </a:r>
              </a:p>
              <a:p>
                <a:pPr lvl="1"/>
                <a:r>
                  <a:rPr lang="en-US" dirty="0"/>
                  <a:t>deterministic </a:t>
                </a:r>
                <a:r>
                  <a:rPr lang="en-US" dirty="0">
                    <a:solidFill>
                      <a:srgbClr val="FF0000"/>
                    </a:solidFill>
                  </a:rPr>
                  <a:t>O(N log n/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>
                    <a:solidFill>
                      <a:srgbClr val="00B050"/>
                    </a:solidFill>
                  </a:rPr>
                  <a:t>[Young’15]</a:t>
                </a:r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[C-Quanrud’18] </a:t>
                </a:r>
                <a:r>
                  <a:rPr lang="en-US" dirty="0"/>
                  <a:t>Randomized MWU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O(N log n/</a:t>
                </a:r>
                <a:r>
                  <a:rPr lang="en-US" sz="2000" dirty="0">
                    <a:solidFill>
                      <a:srgbClr val="FF0000"/>
                    </a:solidFill>
                  </a:rPr>
                  <a:t>ℇ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/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+n/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</a:p>
              <a:p>
                <a:pPr lvl="1"/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Randomization helpful in some implicit problems in computational geometry </a:t>
                </a:r>
                <a:r>
                  <a:rPr lang="en-US" dirty="0">
                    <a:solidFill>
                      <a:srgbClr val="00B050"/>
                    </a:solidFill>
                  </a:rPr>
                  <a:t>[C-HarPeled-Quanrud’18]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9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5207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Speed up classical MWU based approximation schemes</a:t>
            </a:r>
          </a:p>
          <a:p>
            <a:r>
              <a:rPr lang="en-US" dirty="0"/>
              <a:t>Problem-specific </a:t>
            </a:r>
            <a:r>
              <a:rPr lang="en-US" b="1" dirty="0"/>
              <a:t>integration</a:t>
            </a:r>
            <a:r>
              <a:rPr lang="en-US" dirty="0"/>
              <a:t> of </a:t>
            </a:r>
            <a:r>
              <a:rPr lang="en-US" i="1" dirty="0"/>
              <a:t>dynamic data structures</a:t>
            </a:r>
            <a:r>
              <a:rPr lang="en-US" dirty="0"/>
              <a:t> for two separate issues</a:t>
            </a:r>
          </a:p>
          <a:p>
            <a:pPr lvl="1"/>
            <a:r>
              <a:rPr lang="en-US" dirty="0"/>
              <a:t>oracle for MWU</a:t>
            </a:r>
          </a:p>
          <a:p>
            <a:pPr lvl="1"/>
            <a:r>
              <a:rPr lang="en-US" dirty="0"/>
              <a:t>lazy weight update</a:t>
            </a:r>
          </a:p>
          <a:p>
            <a:pPr marL="350838" lvl="1" indent="0">
              <a:buNone/>
            </a:pPr>
            <a:endParaRPr lang="en-US" dirty="0"/>
          </a:p>
          <a:p>
            <a:pPr marL="350838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748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2C76E-BCA7-6F46-973D-1ED218EF6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Packing Spanning Trees</a:t>
            </a:r>
          </a:p>
        </p:txBody>
      </p:sp>
    </p:spTree>
    <p:extLst>
      <p:ext uri="{BB962C8B-B14F-4D97-AF65-F5344CB8AC3E}">
        <p14:creationId xmlns:p14="http://schemas.microsoft.com/office/powerpoint/2010/main" val="975218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Packing Spanning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932265"/>
            <a:ext cx="7345363" cy="393192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Input: </a:t>
            </a:r>
            <a:r>
              <a:rPr lang="en-US" dirty="0"/>
              <a:t>graph </a:t>
            </a:r>
            <a:r>
              <a:rPr lang="en-US" dirty="0">
                <a:solidFill>
                  <a:srgbClr val="FF0000"/>
                </a:solidFill>
              </a:rPr>
              <a:t>G=(V,E) </a:t>
            </a:r>
            <a:r>
              <a:rPr lang="en-US" dirty="0"/>
              <a:t>edge capacities </a:t>
            </a:r>
            <a:r>
              <a:rPr lang="en-US" dirty="0" err="1">
                <a:solidFill>
                  <a:srgbClr val="FF0000"/>
                </a:solidFill>
              </a:rPr>
              <a:t>c</a:t>
            </a:r>
            <a:r>
              <a:rPr lang="en-US" baseline="-25000" dirty="0" err="1">
                <a:solidFill>
                  <a:srgbClr val="FF0000"/>
                </a:solidFill>
              </a:rPr>
              <a:t>e</a:t>
            </a:r>
            <a:endParaRPr lang="en-US" baseline="-25000" dirty="0">
              <a:solidFill>
                <a:srgbClr val="FF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Goal: </a:t>
            </a:r>
            <a:r>
              <a:rPr lang="en-US" dirty="0"/>
              <a:t>find a max </a:t>
            </a:r>
            <a:r>
              <a:rPr lang="en-US" i="1" dirty="0"/>
              <a:t>fractional packing </a:t>
            </a:r>
            <a:r>
              <a:rPr lang="en-US" dirty="0"/>
              <a:t>of spanning trees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503" y="3423920"/>
            <a:ext cx="58293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07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MWU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Maintain positive weights for </a:t>
                </a:r>
                <a:r>
                  <a:rPr lang="en-US" i="1" dirty="0"/>
                  <a:t>constraints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rgbClr val="FF0000"/>
                    </a:solidFill>
                  </a:rPr>
                  <a:t>w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e 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for each edge </a:t>
                </a:r>
                <a:r>
                  <a:rPr lang="en-US" dirty="0">
                    <a:solidFill>
                      <a:srgbClr val="FF0000"/>
                    </a:solidFill>
                  </a:rPr>
                  <a:t>e</a:t>
                </a:r>
                <a:endParaRPr lang="is-IS" baseline="-25000" dirty="0">
                  <a:solidFill>
                    <a:srgbClr val="FF0000"/>
                  </a:solidFill>
                </a:endParaRPr>
              </a:p>
              <a:p>
                <a:r>
                  <a:rPr lang="is-IS" dirty="0"/>
                  <a:t>Start with </a:t>
                </a:r>
                <a:r>
                  <a:rPr lang="is-IS" b="1" dirty="0">
                    <a:solidFill>
                      <a:srgbClr val="FF0000"/>
                    </a:solidFill>
                  </a:rPr>
                  <a:t>x</a:t>
                </a:r>
                <a:r>
                  <a:rPr lang="is-IS" dirty="0">
                    <a:solidFill>
                      <a:srgbClr val="FF0000"/>
                    </a:solidFill>
                  </a:rPr>
                  <a:t> = </a:t>
                </a:r>
                <a:r>
                  <a:rPr lang="is-IS" b="1" dirty="0">
                    <a:solidFill>
                      <a:srgbClr val="FF0000"/>
                    </a:solidFill>
                  </a:rPr>
                  <a:t>0</a:t>
                </a:r>
                <a:r>
                  <a:rPr lang="is-IS" dirty="0">
                    <a:solidFill>
                      <a:srgbClr val="FF0000"/>
                    </a:solidFill>
                  </a:rPr>
                  <a:t>, w</a:t>
                </a:r>
                <a:r>
                  <a:rPr lang="is-IS" baseline="-25000" dirty="0">
                    <a:solidFill>
                      <a:srgbClr val="FF0000"/>
                    </a:solidFill>
                  </a:rPr>
                  <a:t>e </a:t>
                </a:r>
                <a:r>
                  <a:rPr lang="is-IS" dirty="0">
                    <a:solidFill>
                      <a:srgbClr val="FF0000"/>
                    </a:solidFill>
                  </a:rPr>
                  <a:t>= 1/c</a:t>
                </a:r>
                <a:r>
                  <a:rPr lang="is-IS" baseline="-25000" dirty="0">
                    <a:solidFill>
                      <a:srgbClr val="FF0000"/>
                    </a:solidFill>
                  </a:rPr>
                  <a:t>e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for each edge </a:t>
                </a:r>
                <a:r>
                  <a:rPr lang="en-US" dirty="0">
                    <a:solidFill>
                      <a:srgbClr val="FF0000"/>
                    </a:solidFill>
                  </a:rPr>
                  <a:t>e</a:t>
                </a:r>
                <a:endParaRPr lang="is-IS" dirty="0">
                  <a:solidFill>
                    <a:srgbClr val="FF0000"/>
                  </a:solidFill>
                </a:endParaRPr>
              </a:p>
              <a:p>
                <a:r>
                  <a:rPr lang="is-IS" dirty="0"/>
                  <a:t>In each iteration solve Lagrangean relaxation: </a:t>
                </a:r>
                <a:r>
                  <a:rPr lang="en-US" dirty="0"/>
                  <a:t>collapse </a:t>
                </a:r>
                <a:r>
                  <a:rPr lang="en-US" dirty="0">
                    <a:solidFill>
                      <a:srgbClr val="FF0000"/>
                    </a:solidFill>
                  </a:rPr>
                  <a:t>m</a:t>
                </a:r>
                <a:r>
                  <a:rPr lang="en-US" dirty="0"/>
                  <a:t> constraints into </a:t>
                </a:r>
                <a:r>
                  <a:rPr lang="en-US" dirty="0">
                    <a:solidFill>
                      <a:srgbClr val="FF0000"/>
                    </a:solidFill>
                  </a:rPr>
                  <a:t>1</a:t>
                </a:r>
                <a:r>
                  <a:rPr lang="en-US" dirty="0"/>
                  <a:t> constraint</a:t>
                </a:r>
              </a:p>
              <a:p>
                <a:pPr marL="35083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≥0 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Take </a:t>
                </a:r>
                <a:r>
                  <a:rPr lang="en-US" i="1" dirty="0"/>
                  <a:t>small step </a:t>
                </a:r>
                <a:r>
                  <a:rPr lang="en-US" dirty="0"/>
                  <a:t>in direction of new solution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Update weights exponentially in load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Iterate for “</a:t>
                </a:r>
                <a:r>
                  <a:rPr lang="en-US" i="1" dirty="0"/>
                  <a:t>one unit of time</a:t>
                </a:r>
                <a:r>
                  <a:rPr lang="en-US" dirty="0"/>
                  <a:t>”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1" t="-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750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Solving </a:t>
            </a:r>
            <a:r>
              <a:rPr lang="en-US" dirty="0" err="1"/>
              <a:t>Lagrangean</a:t>
            </a:r>
            <a:r>
              <a:rPr lang="en-US" dirty="0"/>
              <a:t> Relaxation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s-IS" dirty="0"/>
                  <a:t>In each iteration solve Lagrangean relaxation: </a:t>
                </a:r>
                <a:r>
                  <a:rPr lang="en-US" dirty="0"/>
                  <a:t>collapse </a:t>
                </a:r>
                <a:r>
                  <a:rPr lang="en-US" dirty="0">
                    <a:solidFill>
                      <a:srgbClr val="FF0000"/>
                    </a:solidFill>
                  </a:rPr>
                  <a:t>m</a:t>
                </a:r>
                <a:r>
                  <a:rPr lang="en-US" dirty="0"/>
                  <a:t> constraints into </a:t>
                </a:r>
                <a:r>
                  <a:rPr lang="en-US" dirty="0">
                    <a:solidFill>
                      <a:srgbClr val="FF0000"/>
                    </a:solidFill>
                  </a:rPr>
                  <a:t>1</a:t>
                </a:r>
                <a:r>
                  <a:rPr lang="en-US" dirty="0"/>
                  <a:t> constraint</a:t>
                </a:r>
              </a:p>
              <a:p>
                <a:pPr marL="35083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≥0 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350838" lvl="1" indent="0">
                  <a:buNone/>
                </a:pPr>
                <a:r>
                  <a:rPr lang="en-US" dirty="0"/>
                  <a:t>Rewriting:</a:t>
                </a:r>
              </a:p>
              <a:p>
                <a:pPr marL="35083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≥0 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350838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9" t="-11613" r="-345"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 useBgFill="1">
        <p:nvSpPr>
          <p:cNvPr id="4" name="TextBox 3">
            <a:extLst>
              <a:ext uri="{FF2B5EF4-FFF2-40B4-BE49-F238E27FC236}">
                <a16:creationId xmlns:a16="http://schemas.microsoft.com/office/drawing/2014/main" id="{E3FC5F90-2E0D-674E-AC2B-57286B7DA4AF}"/>
              </a:ext>
            </a:extLst>
          </p:cNvPr>
          <p:cNvSpPr txBox="1"/>
          <p:nvPr/>
        </p:nvSpPr>
        <p:spPr>
          <a:xfrm>
            <a:off x="1381760" y="5598160"/>
            <a:ext cx="6134776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Optimum solution: </a:t>
            </a:r>
            <a:r>
              <a:rPr lang="en-US" sz="2000" dirty="0">
                <a:solidFill>
                  <a:srgbClr val="FF0000"/>
                </a:solidFill>
              </a:rPr>
              <a:t>T</a:t>
            </a:r>
            <a:r>
              <a:rPr lang="en-US" sz="2000" baseline="30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 that is MST </a:t>
            </a:r>
            <a:r>
              <a:rPr lang="en-US" sz="2000" dirty="0" err="1"/>
              <a:t>wrt</a:t>
            </a:r>
            <a:r>
              <a:rPr lang="en-US" sz="2000" dirty="0"/>
              <a:t> to weights </a:t>
            </a:r>
            <a:r>
              <a:rPr lang="en-US" sz="2000" dirty="0">
                <a:solidFill>
                  <a:srgbClr val="FF0000"/>
                </a:solidFill>
              </a:rPr>
              <a:t>w</a:t>
            </a:r>
            <a:r>
              <a:rPr lang="en-US" sz="2000" baseline="-25000" dirty="0">
                <a:solidFill>
                  <a:srgbClr val="FF0000"/>
                </a:solidFill>
              </a:rPr>
              <a:t>e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633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CFFE8-18F2-A144-A417-7155AE721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iterations?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A91F40-C660-2447-9FBA-6457F8F46F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each iteration: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solution to relaxation and hence</a:t>
                </a:r>
              </a:p>
              <a:p>
                <a:pPr marL="35083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𝑂𝑃𝑇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57200"/>
                <a:r>
                  <a:rPr lang="en-US" dirty="0"/>
                  <a:t>Run algorithm until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time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∑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 marL="457200"/>
                <a:r>
                  <a:rPr lang="en-US" b="0" dirty="0">
                    <a:solidFill>
                      <a:schemeClr val="accent1">
                        <a:lumMod val="75000"/>
                      </a:schemeClr>
                    </a:solidFill>
                  </a:rPr>
                  <a:t>Guarantees optimality of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final solution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 marL="693738"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A91F40-C660-2447-9FBA-6457F8F46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6" t="-5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840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and Load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Given current solution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Utilization of </a:t>
                </a:r>
                <a:r>
                  <a:rPr lang="en-US" dirty="0">
                    <a:solidFill>
                      <a:srgbClr val="FF0000"/>
                    </a:solidFill>
                  </a:rPr>
                  <a:t>e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,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∋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nary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Load on </a:t>
                </a:r>
                <a:r>
                  <a:rPr lang="en-US" dirty="0">
                    <a:solidFill>
                      <a:srgbClr val="FF0000"/>
                    </a:solidFill>
                  </a:rPr>
                  <a:t>e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Maintain weight exponential in load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9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840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size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Take small step: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How much should we add?</a:t>
                </a:r>
              </a:p>
              <a:p>
                <a:pPr marL="0" indent="0">
                  <a:buNone/>
                </a:pPr>
                <a:r>
                  <a:rPr lang="en-US" dirty="0"/>
                  <a:t>Want to change weights slowly: </a:t>
                </a:r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≃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</m:e>
                      </m:func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Implies (max) step size</a:t>
                </a: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rgbClr val="FF0000"/>
                    </a:solidFill>
                  </a:rPr>
                  <a:t>	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9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6822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2289B-AEEC-FE4B-9BF1-C22C49220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446C23-AFA8-2448-8A97-48E76861BD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Potential function: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charset="0"/>
                        </a:rPr>
                        <m:t>𝑚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charset="0"/>
                        </a:rPr>
                        <m:t>≤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𝑡𝑖𝑚𝑒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446C23-AFA8-2448-8A97-48E76861BD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9" t="-15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070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EC322-7735-184D-813A-7CB6C5BB7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6CF05-23E5-0241-A294-F913998DD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Recent trends/techniques</a:t>
            </a:r>
          </a:p>
          <a:p>
            <a:r>
              <a:rPr lang="en-US" dirty="0"/>
              <a:t>Fast solvers for graph Laplacians </a:t>
            </a:r>
            <a:r>
              <a:rPr lang="en-US" dirty="0">
                <a:solidFill>
                  <a:srgbClr val="00B050"/>
                </a:solidFill>
              </a:rPr>
              <a:t>[</a:t>
            </a:r>
            <a:r>
              <a:rPr lang="en-US" dirty="0" err="1">
                <a:solidFill>
                  <a:srgbClr val="00B050"/>
                </a:solidFill>
              </a:rPr>
              <a:t>Spielman-Teng</a:t>
            </a:r>
            <a:r>
              <a:rPr lang="en-US" dirty="0">
                <a:solidFill>
                  <a:srgbClr val="00B050"/>
                </a:solidFill>
              </a:rPr>
              <a:t>]</a:t>
            </a:r>
          </a:p>
          <a:p>
            <a:r>
              <a:rPr lang="en-US" dirty="0"/>
              <a:t>Continuous/convex optimization methods: cutting planes, interior point, accelerated gradient descent …</a:t>
            </a:r>
          </a:p>
          <a:p>
            <a:r>
              <a:rPr lang="en-US" dirty="0" err="1"/>
              <a:t>Sparsification</a:t>
            </a:r>
            <a:r>
              <a:rPr lang="en-US" dirty="0"/>
              <a:t> (graphs, matrices, …)</a:t>
            </a:r>
          </a:p>
          <a:p>
            <a:r>
              <a:rPr lang="en-US" dirty="0"/>
              <a:t>Sketching/streaming/embedding techniques for speeding up numerical linear algebra</a:t>
            </a:r>
          </a:p>
          <a:p>
            <a:r>
              <a:rPr lang="en-US" dirty="0"/>
              <a:t>Data structures</a:t>
            </a:r>
          </a:p>
          <a:p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797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FE9C8-7CD7-2541-B877-F980CAD05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 Violation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64E36B-B349-9043-B42E-E838211098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At end of algorithm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)≤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)≤1+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den>
                                  </m:f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⁡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≤1+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64E36B-B349-9043-B42E-E838211098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9" b="-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9171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2289B-AEEC-FE4B-9BF1-C22C49220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446C23-AFA8-2448-8A97-48E76861BD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Potential function: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charset="0"/>
                        </a:rPr>
                        <m:t>𝑚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charset="0"/>
                        </a:rPr>
                        <m:t>≤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𝑂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𝜖</m:t>
                                  </m:r>
                                </m:den>
                              </m:f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In each iteration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at least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one edge weight increases by a    multiplicative </a:t>
                </a:r>
                <a:r>
                  <a:rPr lang="en-US" dirty="0">
                    <a:solidFill>
                      <a:srgbClr val="FF0000"/>
                    </a:solidFill>
                  </a:rPr>
                  <a:t>(1+</a:t>
                </a:r>
                <a:r>
                  <a:rPr lang="en-US" dirty="0">
                    <a:solidFill>
                      <a:srgbClr val="FF0000"/>
                    </a:solidFill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≃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exp</a:t>
                </a:r>
                <a:r>
                  <a:rPr lang="en-US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factor</a:t>
                </a:r>
              </a:p>
              <a:p>
                <a:r>
                  <a:rPr lang="en-US" dirty="0"/>
                  <a:t>No edge’s weight updated more than </a:t>
                </a:r>
                <a:r>
                  <a:rPr lang="en-US" dirty="0">
                    <a:solidFill>
                      <a:srgbClr val="FF0000"/>
                    </a:solidFill>
                  </a:rPr>
                  <a:t>O(log 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/>
                  <a:t>times</a:t>
                </a:r>
              </a:p>
              <a:p>
                <a:r>
                  <a:rPr lang="en-US" dirty="0"/>
                  <a:t>Total number of iterations is </a:t>
                </a:r>
                <a:r>
                  <a:rPr lang="en-US" dirty="0">
                    <a:solidFill>
                      <a:srgbClr val="FF0000"/>
                    </a:solidFill>
                  </a:rPr>
                  <a:t>O(m log 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).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Width independent</a:t>
                </a:r>
              </a:p>
              <a:p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446C23-AFA8-2448-8A97-48E76861BD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6" t="-15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1838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Run-time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Number of iterations is </a:t>
                </a:r>
                <a:r>
                  <a:rPr lang="en-US" dirty="0">
                    <a:solidFill>
                      <a:srgbClr val="FF0000"/>
                    </a:solidFill>
                  </a:rPr>
                  <a:t>O(m log 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</a:p>
              <a:p>
                <a:r>
                  <a:rPr lang="en-US" dirty="0"/>
                  <a:t>In each iteration </a:t>
                </a:r>
                <a:r>
                  <a:rPr lang="en-US" dirty="0">
                    <a:solidFill>
                      <a:srgbClr val="FF0000"/>
                    </a:solidFill>
                  </a:rPr>
                  <a:t>h</a:t>
                </a:r>
                <a:r>
                  <a:rPr lang="en-US" dirty="0"/>
                  <a:t> compute MST </a:t>
                </a:r>
                <a:r>
                  <a:rPr lang="en-US" dirty="0" err="1">
                    <a:solidFill>
                      <a:srgbClr val="FF0000"/>
                    </a:solidFill>
                  </a:rPr>
                  <a:t>T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h</a:t>
                </a:r>
                <a:r>
                  <a:rPr lang="en-US" dirty="0"/>
                  <a:t> </a:t>
                </a:r>
                <a:r>
                  <a:rPr lang="en-US" dirty="0" err="1"/>
                  <a:t>wrt</a:t>
                </a:r>
                <a:r>
                  <a:rPr lang="en-US" dirty="0"/>
                  <a:t> </a:t>
                </a:r>
                <a:r>
                  <a:rPr lang="en-US" i="1" dirty="0"/>
                  <a:t>current</a:t>
                </a:r>
                <a:r>
                  <a:rPr lang="en-US" dirty="0"/>
                  <a:t> edge weights</a:t>
                </a:r>
              </a:p>
              <a:p>
                <a:r>
                  <a:rPr lang="en-US" dirty="0"/>
                  <a:t>Update weights of edges in </a:t>
                </a:r>
                <a:r>
                  <a:rPr lang="en-US" dirty="0" err="1">
                    <a:solidFill>
                      <a:srgbClr val="FF0000"/>
                    </a:solidFill>
                  </a:rPr>
                  <a:t>T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h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Runtime: 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O(m log 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(m + n))  = O(m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</a:rPr>
                  <a:t> log 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6" t="-1290" r="-1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7171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Improving run time via data structures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00112" y="1991361"/>
                <a:ext cx="7345363" cy="393192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Do not compute MST from scratch: maintain MST via dynamic data structure</a:t>
                </a:r>
              </a:p>
              <a:p>
                <a:pPr lvl="1"/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Maintain weights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lazily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, update only if weight increases by </a:t>
                </a:r>
                <a:r>
                  <a:rPr lang="en-US" dirty="0">
                    <a:solidFill>
                      <a:srgbClr val="FF0000"/>
                    </a:solidFill>
                  </a:rPr>
                  <a:t>(1+</a:t>
                </a:r>
                <a:r>
                  <a:rPr lang="en-US" dirty="0">
                    <a:solidFill>
                      <a:srgbClr val="FF0000"/>
                    </a:solidFill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factor – MST is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approximate</a:t>
                </a:r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Total number of updates is </a:t>
                </a:r>
                <a:r>
                  <a:rPr lang="en-US" dirty="0">
                    <a:solidFill>
                      <a:srgbClr val="FF0000"/>
                    </a:solidFill>
                  </a:rPr>
                  <a:t>O(m log 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</a:p>
              <a:p>
                <a:pPr lvl="1"/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MST update time per edge weight change is </a:t>
                </a:r>
                <a:r>
                  <a:rPr lang="en-US" dirty="0" err="1">
                    <a:solidFill>
                      <a:srgbClr val="FF0000"/>
                    </a:solidFill>
                  </a:rPr>
                  <a:t>polylog</a:t>
                </a:r>
                <a:r>
                  <a:rPr lang="en-US" dirty="0">
                    <a:solidFill>
                      <a:srgbClr val="FF0000"/>
                    </a:solidFill>
                  </a:rPr>
                  <a:t>(n) </a:t>
                </a:r>
                <a:r>
                  <a:rPr lang="en-US" dirty="0">
                    <a:solidFill>
                      <a:srgbClr val="00B050"/>
                    </a:solidFill>
                  </a:rPr>
                  <a:t>[Holm-Lichtenburg-Thorup’98/01]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O(m log 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(</a:t>
                </a:r>
                <a:r>
                  <a:rPr lang="en-US" dirty="0" err="1">
                    <a:solidFill>
                      <a:srgbClr val="FF0000"/>
                    </a:solidFill>
                  </a:rPr>
                  <a:t>polylog</a:t>
                </a:r>
                <a:r>
                  <a:rPr lang="en-US" dirty="0">
                    <a:solidFill>
                      <a:srgbClr val="FF0000"/>
                    </a:solidFill>
                  </a:rPr>
                  <a:t>(n) + n))  =  O(</a:t>
                </a:r>
                <a:r>
                  <a:rPr lang="en-US" dirty="0" err="1">
                    <a:solidFill>
                      <a:srgbClr val="FF0000"/>
                    </a:solidFill>
                  </a:rPr>
                  <a:t>mn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polylog</a:t>
                </a:r>
                <a:r>
                  <a:rPr lang="en-US">
                    <a:solidFill>
                      <a:srgbClr val="FF0000"/>
                    </a:solidFill>
                  </a:rPr>
                  <a:t>(n)/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  <m:r>
                      <a:rPr lang="en-US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Bottleneck is weight update!</a:t>
                </a:r>
              </a:p>
              <a:p>
                <a:endParaRPr lang="en-US" dirty="0">
                  <a:solidFill>
                    <a:srgbClr val="00B050"/>
                  </a:solidFill>
                </a:endParaRPr>
              </a:p>
              <a:p>
                <a:pPr marL="350838" lvl="1" indent="0">
                  <a:buNone/>
                </a:pPr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0112" y="1991361"/>
                <a:ext cx="7345363" cy="3931920"/>
              </a:xfrm>
              <a:blipFill>
                <a:blip r:embed="rId2"/>
                <a:stretch>
                  <a:fillRect l="-1036" t="-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7787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Updating weights </a:t>
            </a:r>
            <a:br>
              <a:rPr lang="en-US" dirty="0"/>
            </a:br>
            <a:r>
              <a:rPr lang="en-US" dirty="0"/>
              <a:t>in each iteration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9A0924-1F65-F049-85FC-78D3547F8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1918888"/>
            <a:ext cx="7149078" cy="429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276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weights lazily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Can update weight lazily if it does not change much</a:t>
                </a:r>
              </a:p>
              <a:p>
                <a:pPr lvl="1"/>
                <a:r>
                  <a:rPr lang="en-US" dirty="0"/>
                  <a:t>maintain within a </a:t>
                </a:r>
                <a:r>
                  <a:rPr lang="en-US" dirty="0">
                    <a:solidFill>
                      <a:srgbClr val="FF0000"/>
                    </a:solidFill>
                  </a:rPr>
                  <a:t>(1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±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multiplicative actor</a:t>
                </a:r>
              </a:p>
              <a:p>
                <a:r>
                  <a:rPr lang="en-US" dirty="0"/>
                  <a:t>When tree </a:t>
                </a:r>
                <a:r>
                  <a:rPr lang="en-US" dirty="0" err="1">
                    <a:solidFill>
                      <a:srgbClr val="FF0000"/>
                    </a:solidFill>
                  </a:rPr>
                  <a:t>T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j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is updated rate of change of </a:t>
                </a:r>
                <a:r>
                  <a:rPr lang="en-US" dirty="0">
                    <a:solidFill>
                      <a:srgbClr val="FF0000"/>
                    </a:solidFill>
                  </a:rPr>
                  <a:t>w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e</a:t>
                </a:r>
                <a:r>
                  <a:rPr lang="en-US" dirty="0"/>
                  <a:t> depends on </a:t>
                </a:r>
                <a:r>
                  <a:rPr lang="en-US" dirty="0" err="1">
                    <a:solidFill>
                      <a:srgbClr val="FF0000"/>
                    </a:solidFill>
                  </a:rPr>
                  <a:t>c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e</a:t>
                </a:r>
                <a:endParaRPr lang="en-US" dirty="0"/>
              </a:p>
              <a:p>
                <a:pPr lvl="1"/>
                <a:r>
                  <a:rPr lang="en-US" dirty="0"/>
                  <a:t>if all </a:t>
                </a:r>
                <a:r>
                  <a:rPr lang="en-US" dirty="0" err="1">
                    <a:solidFill>
                      <a:srgbClr val="FF0000"/>
                    </a:solidFill>
                  </a:rPr>
                  <a:t>c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e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values are </a:t>
                </a:r>
                <a:r>
                  <a:rPr lang="en-US" i="1" dirty="0"/>
                  <a:t>uniform</a:t>
                </a:r>
                <a:r>
                  <a:rPr lang="en-US" dirty="0"/>
                  <a:t> then </a:t>
                </a:r>
                <a:r>
                  <a:rPr lang="en-US" dirty="0">
                    <a:solidFill>
                      <a:srgbClr val="FF0000"/>
                    </a:solidFill>
                  </a:rPr>
                  <a:t>n-1</a:t>
                </a:r>
                <a:r>
                  <a:rPr lang="en-US" dirty="0"/>
                  <a:t> edges increase weight by </a:t>
                </a:r>
                <a:r>
                  <a:rPr lang="en-US" dirty="0">
                    <a:solidFill>
                      <a:srgbClr val="FF0000"/>
                    </a:solidFill>
                  </a:rPr>
                  <a:t>(1+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factor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pPr lvl="1"/>
                <a:r>
                  <a:rPr lang="en-US" dirty="0"/>
                  <a:t>if </a:t>
                </a:r>
                <a:r>
                  <a:rPr lang="en-US" dirty="0" err="1">
                    <a:solidFill>
                      <a:srgbClr val="FF0000"/>
                    </a:solidFill>
                  </a:rPr>
                  <a:t>c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e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values are </a:t>
                </a:r>
                <a:r>
                  <a:rPr lang="en-US" i="1" dirty="0"/>
                  <a:t>non-uniform</a:t>
                </a:r>
                <a:r>
                  <a:rPr lang="en-US" dirty="0"/>
                  <a:t> delay updating small weight changes. </a:t>
                </a:r>
                <a:r>
                  <a:rPr lang="en-US" b="1" dirty="0"/>
                  <a:t>How?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6" t="-1290" r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78335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weights lazily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Borrow ideas from </a:t>
            </a:r>
            <a:r>
              <a:rPr lang="en-US" dirty="0">
                <a:solidFill>
                  <a:srgbClr val="00B050"/>
                </a:solidFill>
              </a:rPr>
              <a:t>[Koufagiannis-Young’07,Young’15]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for explicit problems</a:t>
            </a:r>
          </a:p>
          <a:p>
            <a:r>
              <a:rPr lang="en-US" i="1" dirty="0"/>
              <a:t>Deterministically: </a:t>
            </a:r>
            <a:r>
              <a:rPr lang="en-US" dirty="0"/>
              <a:t>Bucket </a:t>
            </a:r>
            <a:r>
              <a:rPr lang="en-US" dirty="0" err="1">
                <a:solidFill>
                  <a:srgbClr val="FF0000"/>
                </a:solidFill>
              </a:rPr>
              <a:t>c</a:t>
            </a:r>
            <a:r>
              <a:rPr lang="en-US" baseline="-25000" dirty="0" err="1">
                <a:solidFill>
                  <a:srgbClr val="FF0000"/>
                </a:solidFill>
              </a:rPr>
              <a:t>e</a:t>
            </a:r>
            <a:r>
              <a:rPr lang="en-US" dirty="0"/>
              <a:t> values geometrically and lazily update using amortization. Somewhat involved to describe. Take advantage of </a:t>
            </a:r>
            <a:r>
              <a:rPr lang="en-US" dirty="0">
                <a:solidFill>
                  <a:srgbClr val="FF0000"/>
                </a:solidFill>
              </a:rPr>
              <a:t>{0,1} </a:t>
            </a:r>
            <a:r>
              <a:rPr lang="en-US" dirty="0"/>
              <a:t>structure of </a:t>
            </a:r>
            <a:r>
              <a:rPr lang="en-US" dirty="0">
                <a:solidFill>
                  <a:srgbClr val="FF0000"/>
                </a:solidFill>
              </a:rPr>
              <a:t>A</a:t>
            </a:r>
          </a:p>
          <a:p>
            <a:r>
              <a:rPr lang="en-US" i="1" dirty="0"/>
              <a:t>Randomization:</a:t>
            </a:r>
            <a:r>
              <a:rPr lang="en-US" b="1" i="1" dirty="0"/>
              <a:t> </a:t>
            </a:r>
            <a:r>
              <a:rPr lang="en-US" dirty="0"/>
              <a:t>touch/update </a:t>
            </a:r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e</a:t>
            </a:r>
            <a:r>
              <a:rPr lang="en-US" dirty="0"/>
              <a:t> in proportion to </a:t>
            </a:r>
            <a:r>
              <a:rPr lang="en-US" dirty="0">
                <a:solidFill>
                  <a:srgbClr val="FF0000"/>
                </a:solidFill>
              </a:rPr>
              <a:t>1/</a:t>
            </a:r>
            <a:r>
              <a:rPr lang="en-US" dirty="0" err="1">
                <a:solidFill>
                  <a:srgbClr val="FF0000"/>
                </a:solidFill>
              </a:rPr>
              <a:t>c</a:t>
            </a:r>
            <a:r>
              <a:rPr lang="en-US" baseline="-25000" dirty="0" err="1">
                <a:solidFill>
                  <a:srgbClr val="FF0000"/>
                </a:solidFill>
              </a:rPr>
              <a:t>e</a:t>
            </a:r>
            <a:r>
              <a:rPr lang="en-US" dirty="0">
                <a:solidFill>
                  <a:srgbClr val="FF0000"/>
                </a:solidFill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240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68C27-1ED5-F746-8951-12B8B9206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weight update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E22AE0-070B-9E4A-966B-BE42E41B3B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When tree </a:t>
                </a:r>
                <a:r>
                  <a:rPr lang="en-US" dirty="0">
                    <a:solidFill>
                      <a:srgbClr val="FF0000"/>
                    </a:solidFill>
                  </a:rPr>
                  <a:t>T </a:t>
                </a:r>
                <a:r>
                  <a:rPr lang="en-US" dirty="0"/>
                  <a:t>is the tree added in iteration </a:t>
                </a:r>
                <a:r>
                  <a:rPr lang="en-US" dirty="0">
                    <a:solidFill>
                      <a:srgbClr val="FF0000"/>
                    </a:solidFill>
                  </a:rPr>
                  <a:t>h</a:t>
                </a:r>
              </a:p>
              <a:p>
                <a:r>
                  <a:rPr lang="en-US" dirty="0" err="1">
                    <a:solidFill>
                      <a:srgbClr val="FF0000"/>
                    </a:solidFill>
                  </a:rPr>
                  <a:t>c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min</a:t>
                </a:r>
                <a:r>
                  <a:rPr lang="en-US" dirty="0"/>
                  <a:t>  min edge capacity  in </a:t>
                </a:r>
                <a:r>
                  <a:rPr lang="en-US" dirty="0">
                    <a:solidFill>
                      <a:srgbClr val="FF0000"/>
                    </a:solidFill>
                  </a:rPr>
                  <a:t>T</a:t>
                </a:r>
              </a:p>
              <a:p>
                <a:r>
                  <a:rPr lang="en-US" dirty="0"/>
                  <a:t>Pick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For each edge </a:t>
                </a:r>
                <a:r>
                  <a:rPr lang="en-US" dirty="0">
                    <a:solidFill>
                      <a:srgbClr val="FF0000"/>
                    </a:solidFill>
                  </a:rPr>
                  <a:t>e</a:t>
                </a:r>
                <a:r>
                  <a:rPr lang="en-US" dirty="0"/>
                  <a:t> in </a:t>
                </a:r>
                <a:r>
                  <a:rPr lang="en-US" dirty="0">
                    <a:solidFill>
                      <a:srgbClr val="FF0000"/>
                    </a:solidFill>
                  </a:rPr>
                  <a:t>T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b="0" i="1" baseline="-25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Else </a:t>
                </a:r>
                <a:r>
                  <a:rPr lang="en-US" dirty="0">
                    <a:solidFill>
                      <a:srgbClr val="FF0000"/>
                    </a:solidFill>
                  </a:rPr>
                  <a:t>w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e</a:t>
                </a:r>
                <a:r>
                  <a:rPr lang="en-US" baseline="-25000" dirty="0"/>
                  <a:t> </a:t>
                </a:r>
                <a:r>
                  <a:rPr lang="en-US" dirty="0"/>
                  <a:t>remains the same</a:t>
                </a:r>
              </a:p>
              <a:p>
                <a:pPr lvl="1"/>
                <a:r>
                  <a:rPr lang="en-US" dirty="0"/>
                  <a:t>In expectation update is right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E22AE0-070B-9E4A-966B-BE42E41B3B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9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01641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Updating weights </a:t>
            </a:r>
            <a:br>
              <a:rPr lang="en-US" dirty="0"/>
            </a:br>
            <a:r>
              <a:rPr lang="en-US" dirty="0"/>
              <a:t>in each iteration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9A0924-1F65-F049-85FC-78D3547F8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1918888"/>
            <a:ext cx="7149078" cy="429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012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68C27-1ED5-F746-8951-12B8B9206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weight update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E22AE0-070B-9E4A-966B-BE42E41B3B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Pick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For each edge </a:t>
                </a:r>
                <a:r>
                  <a:rPr lang="en-US" dirty="0">
                    <a:solidFill>
                      <a:srgbClr val="FF0000"/>
                    </a:solidFill>
                  </a:rPr>
                  <a:t>e</a:t>
                </a:r>
                <a:r>
                  <a:rPr lang="en-US" dirty="0"/>
                  <a:t> in </a:t>
                </a:r>
                <a:r>
                  <a:rPr lang="en-US" dirty="0">
                    <a:solidFill>
                      <a:srgbClr val="FF0000"/>
                    </a:solidFill>
                  </a:rPr>
                  <a:t>T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b="0" i="1" baseline="-25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Else </a:t>
                </a:r>
                <a:r>
                  <a:rPr lang="en-US" dirty="0">
                    <a:solidFill>
                      <a:srgbClr val="FF0000"/>
                    </a:solidFill>
                  </a:rPr>
                  <a:t>w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e</a:t>
                </a:r>
                <a:r>
                  <a:rPr lang="en-US" baseline="-25000" dirty="0"/>
                  <a:t> </a:t>
                </a:r>
                <a:r>
                  <a:rPr lang="en-US" dirty="0"/>
                  <a:t>remains the same</a:t>
                </a:r>
              </a:p>
              <a:p>
                <a:r>
                  <a:rPr lang="en-US" dirty="0"/>
                  <a:t>Updates are </a:t>
                </a:r>
                <a:r>
                  <a:rPr lang="en-US" b="1" dirty="0"/>
                  <a:t>“correlated” </a:t>
                </a:r>
                <a:r>
                  <a:rPr lang="en-US" dirty="0"/>
                  <a:t>and hence easy to implement via data structures</a:t>
                </a:r>
              </a:p>
              <a:p>
                <a:r>
                  <a:rPr lang="en-US" b="1" dirty="0"/>
                  <a:t>Catch: </a:t>
                </a:r>
                <a:r>
                  <a:rPr lang="en-US" dirty="0"/>
                  <a:t>need to prove that MWU analysis works with correlated rounding - drift analysis </a:t>
                </a:r>
                <a:r>
                  <a:rPr lang="en-US" dirty="0">
                    <a:solidFill>
                      <a:srgbClr val="00B050"/>
                    </a:solidFill>
                  </a:rPr>
                  <a:t>[KY’07,CQ’18]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E22AE0-070B-9E4A-966B-BE42E41B3B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6" t="-2258" b="-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0921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EEE93-647E-E043-8252-D5D581091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Bridging Continuous and Discrete Optimization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3F2BE1-2B76-3345-AEC8-15D3D5248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0794" y="2514759"/>
            <a:ext cx="660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114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Packing Spanning Trees: </a:t>
            </a:r>
            <a:br>
              <a:rPr lang="en-US" sz="4000" dirty="0"/>
            </a:br>
            <a:r>
              <a:rPr lang="en-US" sz="4000" dirty="0"/>
              <a:t>Related Results and Applications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  <a:buClrTx/>
                </a:pPr>
                <a:endParaRPr lang="en-US" b="1" dirty="0"/>
              </a:p>
              <a:p>
                <a:pPr>
                  <a:spcBef>
                    <a:spcPts val="0"/>
                  </a:spcBef>
                  <a:buClrTx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Can approximately decompose a point in a spanning tree polytope into a convex combination of spanning trees in near-linear time</a:t>
                </a:r>
              </a:p>
              <a:p>
                <a:pPr>
                  <a:spcBef>
                    <a:spcPts val="0"/>
                  </a:spcBef>
                  <a:buClrTx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compact representation of a </a:t>
                </a:r>
                <a:r>
                  <a:rPr lang="en-US" dirty="0">
                    <a:solidFill>
                      <a:srgbClr val="FF0000"/>
                    </a:solidFill>
                  </a:rPr>
                  <a:t>(1+</a:t>
                </a:r>
                <a:r>
                  <a:rPr lang="en-US" dirty="0">
                    <a:solidFill>
                      <a:srgbClr val="FF0000"/>
                    </a:solidFill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packing with </a:t>
                </a:r>
                <a:r>
                  <a:rPr lang="en-US" dirty="0">
                    <a:solidFill>
                      <a:srgbClr val="FF0000"/>
                    </a:solidFill>
                  </a:rPr>
                  <a:t>O(m </a:t>
                </a:r>
                <a:r>
                  <a:rPr lang="en-US" dirty="0" err="1">
                    <a:solidFill>
                      <a:srgbClr val="FF0000"/>
                    </a:solidFill>
                  </a:rPr>
                  <a:t>polylog</a:t>
                </a:r>
                <a:r>
                  <a:rPr lang="en-US" dirty="0">
                    <a:solidFill>
                      <a:srgbClr val="FF0000"/>
                    </a:solidFill>
                  </a:rPr>
                  <a:t> n/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edges</a:t>
                </a:r>
              </a:p>
              <a:p>
                <a:pPr>
                  <a:spcBef>
                    <a:spcPts val="0"/>
                  </a:spcBef>
                  <a:buClrTx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Network strength and fractional packing # in </a:t>
                </a:r>
                <a:r>
                  <a:rPr lang="en-US" dirty="0">
                    <a:solidFill>
                      <a:srgbClr val="FF0000"/>
                    </a:solidFill>
                  </a:rPr>
                  <a:t>O((m + n/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  <a:r>
                  <a:rPr lang="en-US" dirty="0" err="1">
                    <a:solidFill>
                      <a:srgbClr val="FF0000"/>
                    </a:solidFill>
                  </a:rPr>
                  <a:t>polylog</a:t>
                </a:r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time</a:t>
                </a:r>
              </a:p>
              <a:p>
                <a:pPr>
                  <a:spcBef>
                    <a:spcPts val="0"/>
                  </a:spcBef>
                  <a:buClrTx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Applications to TSP, k-Cut, …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spcBef>
                    <a:spcPts val="0"/>
                  </a:spcBef>
                  <a:buClrTx/>
                </a:pPr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>
                  <a:spcBef>
                    <a:spcPts val="0"/>
                  </a:spcBef>
                  <a:buClrTx/>
                </a:pPr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>
                  <a:spcBef>
                    <a:spcPts val="0"/>
                  </a:spcBef>
                  <a:buClrTx/>
                </a:pPr>
                <a:endParaRPr lang="en-US" b="1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>
                  <a:spcBef>
                    <a:spcPts val="0"/>
                  </a:spcBef>
                  <a:buClrTx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6" r="-1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39176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Metric-TSP</a:t>
            </a:r>
          </a:p>
        </p:txBody>
      </p:sp>
    </p:spTree>
    <p:extLst>
      <p:ext uri="{BB962C8B-B14F-4D97-AF65-F5344CB8AC3E}">
        <p14:creationId xmlns:p14="http://schemas.microsoft.com/office/powerpoint/2010/main" val="6410823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2ECSS LP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53" y="2138680"/>
            <a:ext cx="6959600" cy="233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113" y="5303520"/>
            <a:ext cx="70551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Metric-TSP solving 2ECSS LP is equivalent to solving </a:t>
            </a:r>
            <a:r>
              <a:rPr lang="en-US" dirty="0" err="1">
                <a:solidFill>
                  <a:srgbClr val="FF0000"/>
                </a:solidFill>
              </a:rPr>
              <a:t>Subtour</a:t>
            </a:r>
            <a:r>
              <a:rPr lang="en-US" dirty="0">
                <a:solidFill>
                  <a:srgbClr val="FF0000"/>
                </a:solidFill>
              </a:rPr>
              <a:t> LP</a:t>
            </a:r>
          </a:p>
        </p:txBody>
      </p:sp>
    </p:spTree>
    <p:extLst>
      <p:ext uri="{BB962C8B-B14F-4D97-AF65-F5344CB8AC3E}">
        <p14:creationId xmlns:p14="http://schemas.microsoft.com/office/powerpoint/2010/main" val="20873431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of 2ECSS LP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9C9CE7-0CDC-8E4F-8FA6-8FE97C283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63" y="1973529"/>
            <a:ext cx="5694861" cy="2764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5CD1BF-2A3E-8E4F-B5D8-C26B1963C8B2}"/>
              </a:ext>
            </a:extLst>
          </p:cNvPr>
          <p:cNvSpPr txBox="1"/>
          <p:nvPr/>
        </p:nvSpPr>
        <p:spPr>
          <a:xfrm>
            <a:off x="900113" y="5303520"/>
            <a:ext cx="705516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Packing cuts into capacities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Separation oracle is global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mincut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566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486E1-3BEB-7E40-8832-28AFD7737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MWU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B0AA7B-0648-6D49-BF00-1BF774F51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Each iteration requires solving a global </a:t>
                </a:r>
                <a:r>
                  <a:rPr lang="en-US" dirty="0" err="1"/>
                  <a:t>mincut</a:t>
                </a:r>
                <a:r>
                  <a:rPr lang="en-US" dirty="0"/>
                  <a:t> problem: randomized </a:t>
                </a:r>
                <a:r>
                  <a:rPr lang="en-US" dirty="0">
                    <a:solidFill>
                      <a:srgbClr val="FF0000"/>
                    </a:solidFill>
                  </a:rPr>
                  <a:t>O(m log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3 </a:t>
                </a:r>
                <a:r>
                  <a:rPr lang="en-US" dirty="0">
                    <a:solidFill>
                      <a:srgbClr val="FF0000"/>
                    </a:solidFill>
                  </a:rPr>
                  <a:t>n) </a:t>
                </a:r>
                <a:r>
                  <a:rPr lang="en-US" dirty="0" err="1"/>
                  <a:t>alg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[Karger’00]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O(m log 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iterations</a:t>
                </a:r>
              </a:p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Leads to </a:t>
                </a:r>
                <a:r>
                  <a:rPr lang="en-US" dirty="0">
                    <a:solidFill>
                      <a:srgbClr val="FF0000"/>
                    </a:solidFill>
                  </a:rPr>
                  <a:t>O(m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</a:rPr>
                  <a:t> log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4</a:t>
                </a:r>
                <a:r>
                  <a:rPr lang="en-US" dirty="0">
                    <a:solidFill>
                      <a:srgbClr val="FF0000"/>
                    </a:solidFill>
                  </a:rPr>
                  <a:t> 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randomized algorithm </a:t>
                </a:r>
                <a:r>
                  <a:rPr lang="en-US" dirty="0">
                    <a:solidFill>
                      <a:srgbClr val="00B050"/>
                    </a:solidFill>
                  </a:rPr>
                  <a:t>[Plotkin-Shmoys-Tardos’95]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O(m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</a:rPr>
                  <a:t> log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</a:rPr>
                  <a:t> 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deterministic algorithm </a:t>
                </a:r>
                <a:r>
                  <a:rPr lang="en-US" dirty="0">
                    <a:solidFill>
                      <a:srgbClr val="00B050"/>
                    </a:solidFill>
                  </a:rPr>
                  <a:t>[Garg-Khandekar’04]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B0AA7B-0648-6D49-BF00-1BF774F51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6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0879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CFCA4-740B-8F4D-B8A2-76544513A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C1948B-BEB8-494D-B0FC-470E68388A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Each iteration requires solving a global </a:t>
                </a:r>
                <a:r>
                  <a:rPr lang="en-US" dirty="0" err="1"/>
                  <a:t>mincut</a:t>
                </a:r>
                <a:r>
                  <a:rPr lang="en-US" dirty="0"/>
                  <a:t> problem: randomized </a:t>
                </a:r>
                <a:r>
                  <a:rPr lang="en-US" dirty="0">
                    <a:solidFill>
                      <a:srgbClr val="FF0000"/>
                    </a:solidFill>
                  </a:rPr>
                  <a:t>O(m log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3 </a:t>
                </a:r>
                <a:r>
                  <a:rPr lang="en-US" dirty="0">
                    <a:solidFill>
                      <a:srgbClr val="FF0000"/>
                    </a:solidFill>
                  </a:rPr>
                  <a:t>n) </a:t>
                </a:r>
                <a:r>
                  <a:rPr lang="en-US" dirty="0" err="1"/>
                  <a:t>alg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[Karger’00]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O(m log 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iterations</a:t>
                </a:r>
              </a:p>
              <a:p>
                <a:pPr marL="0" indent="0">
                  <a:buNone/>
                </a:pPr>
                <a:r>
                  <a:rPr lang="en-US" dirty="0"/>
                  <a:t>Make </a:t>
                </a:r>
                <a:r>
                  <a:rPr lang="en-US" dirty="0" err="1"/>
                  <a:t>Karger’s</a:t>
                </a:r>
                <a:r>
                  <a:rPr lang="en-US" dirty="0"/>
                  <a:t> algorithm </a:t>
                </a:r>
                <a:r>
                  <a:rPr lang="en-US" i="1" dirty="0"/>
                  <a:t>incremental</a:t>
                </a:r>
                <a:r>
                  <a:rPr lang="en-US" dirty="0"/>
                  <a:t> in a fashion that is suitable for MWU</a:t>
                </a:r>
              </a:p>
              <a:p>
                <a:pPr marL="0" indent="0">
                  <a:buNone/>
                </a:pPr>
                <a:r>
                  <a:rPr lang="en-US" dirty="0" err="1">
                    <a:solidFill>
                      <a:srgbClr val="00B050"/>
                    </a:solidFill>
                  </a:rPr>
                  <a:t>Thorup’s</a:t>
                </a:r>
                <a:r>
                  <a:rPr lang="en-US" dirty="0"/>
                  <a:t> fully dynamic </a:t>
                </a:r>
                <a:r>
                  <a:rPr lang="en-US" i="1" dirty="0"/>
                  <a:t>randomized</a:t>
                </a:r>
                <a:r>
                  <a:rPr lang="en-US" dirty="0"/>
                  <a:t> </a:t>
                </a:r>
                <a:r>
                  <a:rPr lang="en-US" dirty="0" err="1"/>
                  <a:t>mincut</a:t>
                </a:r>
                <a:r>
                  <a:rPr lang="en-US" dirty="0"/>
                  <a:t> algorithm has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update time but not suitable for MWU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C1948B-BEB8-494D-B0FC-470E68388A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9" t="-1290" r="-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16606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BF00A-B906-3645-A40C-FA4278746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Karger’s</a:t>
            </a:r>
            <a:r>
              <a:rPr lang="en-US" dirty="0"/>
              <a:t> </a:t>
            </a:r>
            <a:r>
              <a:rPr lang="en-US" dirty="0" err="1"/>
              <a:t>mincut</a:t>
            </a:r>
            <a:r>
              <a:rPr lang="en-US" dirty="0"/>
              <a:t>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E55BC-12A8-5A4A-99DD-9E6558A07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Not </a:t>
            </a:r>
            <a:r>
              <a:rPr lang="en-US" dirty="0"/>
              <a:t>the contraction algorithm!</a:t>
            </a:r>
          </a:p>
          <a:p>
            <a:r>
              <a:rPr lang="en-US" dirty="0"/>
              <a:t>Given </a:t>
            </a:r>
            <a:r>
              <a:rPr lang="en-US" dirty="0">
                <a:solidFill>
                  <a:srgbClr val="FF0000"/>
                </a:solidFill>
              </a:rPr>
              <a:t>G=(V,E) </a:t>
            </a:r>
            <a:r>
              <a:rPr lang="en-US" dirty="0"/>
              <a:t>compute (randomly) a </a:t>
            </a:r>
            <a:r>
              <a:rPr lang="en-US" dirty="0" err="1"/>
              <a:t>sparsifier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H=(V,E’) </a:t>
            </a:r>
            <a:r>
              <a:rPr lang="en-US" dirty="0" err="1"/>
              <a:t>s.t</a:t>
            </a:r>
            <a:r>
              <a:rPr lang="en-US" dirty="0"/>
              <a:t> that </a:t>
            </a:r>
            <a:r>
              <a:rPr lang="en-US" dirty="0" err="1"/>
              <a:t>mincut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/>
              <a:t> is </a:t>
            </a:r>
            <a:r>
              <a:rPr lang="en-US" dirty="0">
                <a:solidFill>
                  <a:srgbClr val="FF0000"/>
                </a:solidFill>
              </a:rPr>
              <a:t>O(log n) </a:t>
            </a:r>
            <a:r>
              <a:rPr lang="en-US" dirty="0"/>
              <a:t>and cuts are preserved</a:t>
            </a:r>
          </a:p>
          <a:p>
            <a:r>
              <a:rPr lang="en-US" dirty="0"/>
              <a:t>Compute </a:t>
            </a:r>
            <a:r>
              <a:rPr lang="en-US" dirty="0">
                <a:solidFill>
                  <a:srgbClr val="FF0000"/>
                </a:solidFill>
              </a:rPr>
              <a:t>k=O(log n/</a:t>
            </a:r>
            <a:r>
              <a:rPr lang="el-GR" dirty="0">
                <a:solidFill>
                  <a:srgbClr val="FF0000"/>
                </a:solidFill>
              </a:rPr>
              <a:t>ε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/>
              <a:t>spanning trees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,..,T</a:t>
            </a:r>
            <a:r>
              <a:rPr lang="en-US" baseline="-25000" dirty="0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that (1-</a:t>
            </a:r>
            <a:r>
              <a:rPr lang="el-GR" dirty="0"/>
              <a:t>ε</a:t>
            </a:r>
            <a:r>
              <a:rPr lang="en-US" dirty="0"/>
              <a:t>)-approximate max tree packing in </a:t>
            </a:r>
            <a:r>
              <a:rPr lang="en-US" dirty="0">
                <a:solidFill>
                  <a:srgbClr val="FF0000"/>
                </a:solidFill>
              </a:rPr>
              <a:t>H</a:t>
            </a:r>
          </a:p>
          <a:p>
            <a:r>
              <a:rPr lang="en-US" dirty="0"/>
              <a:t>By </a:t>
            </a:r>
            <a:r>
              <a:rPr lang="en-US" dirty="0" err="1"/>
              <a:t>Tutte-NashWilliams</a:t>
            </a:r>
            <a:r>
              <a:rPr lang="en-US" dirty="0"/>
              <a:t> theorem there is 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such that </a:t>
            </a:r>
            <a:r>
              <a:rPr lang="en-US" dirty="0" err="1">
                <a:solidFill>
                  <a:srgbClr val="FF0000"/>
                </a:solidFill>
              </a:rPr>
              <a:t>T</a:t>
            </a:r>
            <a:r>
              <a:rPr lang="en-US" baseline="-25000" dirty="0" err="1">
                <a:solidFill>
                  <a:srgbClr val="FF0000"/>
                </a:solidFill>
              </a:rPr>
              <a:t>i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-respects a </a:t>
            </a:r>
            <a:r>
              <a:rPr lang="en-US" dirty="0" err="1"/>
              <a:t>mincut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G</a:t>
            </a:r>
          </a:p>
          <a:p>
            <a:r>
              <a:rPr lang="en-US" dirty="0"/>
              <a:t>Clever DP on each tree </a:t>
            </a:r>
            <a:r>
              <a:rPr lang="en-US" dirty="0" err="1">
                <a:solidFill>
                  <a:srgbClr val="FF0000"/>
                </a:solidFill>
              </a:rPr>
              <a:t>T</a:t>
            </a:r>
            <a:r>
              <a:rPr lang="en-US" baseline="-25000" dirty="0" err="1">
                <a:solidFill>
                  <a:srgbClr val="FF0000"/>
                </a:solidFill>
              </a:rPr>
              <a:t>j</a:t>
            </a:r>
            <a:r>
              <a:rPr lang="en-US" dirty="0"/>
              <a:t> to find smallest cut of 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/>
              <a:t> that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-respects </a:t>
            </a:r>
            <a:r>
              <a:rPr lang="en-US" dirty="0" err="1">
                <a:solidFill>
                  <a:srgbClr val="FF0000"/>
                </a:solidFill>
              </a:rPr>
              <a:t>T</a:t>
            </a:r>
            <a:r>
              <a:rPr lang="en-US" baseline="-25000" dirty="0" err="1">
                <a:solidFill>
                  <a:srgbClr val="FF0000"/>
                </a:solidFill>
              </a:rPr>
              <a:t>j</a:t>
            </a:r>
            <a:r>
              <a:rPr lang="en-US" dirty="0"/>
              <a:t> in </a:t>
            </a:r>
            <a:r>
              <a:rPr lang="en-US" dirty="0">
                <a:solidFill>
                  <a:srgbClr val="FF0000"/>
                </a:solidFill>
              </a:rPr>
              <a:t>O(m log</a:t>
            </a:r>
            <a:r>
              <a:rPr lang="en-US" baseline="30000" dirty="0">
                <a:solidFill>
                  <a:srgbClr val="FF0000"/>
                </a:solidFill>
              </a:rPr>
              <a:t>2 </a:t>
            </a:r>
            <a:r>
              <a:rPr lang="en-US" dirty="0">
                <a:solidFill>
                  <a:srgbClr val="FF0000"/>
                </a:solidFill>
              </a:rPr>
              <a:t>n) </a:t>
            </a:r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6135881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DC32C-0FBE-A94F-949F-ADB2ACC10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Christofides</a:t>
            </a:r>
            <a:r>
              <a:rPr lang="en-US" dirty="0"/>
              <a:t> Heuristic for Metric-TSP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034AFB-4088-7C45-A495-9CBF63575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120" y="2404110"/>
            <a:ext cx="50800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262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55716-D4B7-6C48-AA01-8D0FFDB33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Christofides</a:t>
            </a:r>
            <a:r>
              <a:rPr lang="en-US" dirty="0"/>
              <a:t> Heuristic for Metric-TSP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A824A-C10E-F74B-97BF-8E52BEAA7A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3/2</a:t>
                </a:r>
                <a:r>
                  <a:rPr lang="en-US" dirty="0"/>
                  <a:t>-approximation</a:t>
                </a:r>
              </a:p>
              <a:p>
                <a:r>
                  <a:rPr lang="en-US" dirty="0"/>
                  <a:t>Compute MST </a:t>
                </a:r>
                <a:r>
                  <a:rPr lang="en-US" dirty="0">
                    <a:solidFill>
                      <a:srgbClr val="FF0000"/>
                    </a:solidFill>
                  </a:rPr>
                  <a:t>T</a:t>
                </a:r>
                <a:r>
                  <a:rPr lang="en-US" dirty="0"/>
                  <a:t> of </a:t>
                </a:r>
                <a:r>
                  <a:rPr lang="en-US" dirty="0">
                    <a:solidFill>
                      <a:srgbClr val="FF0000"/>
                    </a:solidFill>
                  </a:rPr>
                  <a:t>G=(V,E)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S</a:t>
                </a:r>
                <a:r>
                  <a:rPr lang="en-US" dirty="0"/>
                  <a:t>: odd degree vertices of </a:t>
                </a:r>
                <a:r>
                  <a:rPr lang="en-US" dirty="0">
                    <a:solidFill>
                      <a:srgbClr val="FF0000"/>
                    </a:solidFill>
                  </a:rPr>
                  <a:t>S</a:t>
                </a:r>
              </a:p>
              <a:p>
                <a:r>
                  <a:rPr lang="en-US" dirty="0"/>
                  <a:t>Find min-cost </a:t>
                </a:r>
                <a:r>
                  <a:rPr lang="en-US" dirty="0">
                    <a:solidFill>
                      <a:srgbClr val="FF0000"/>
                    </a:solidFill>
                  </a:rPr>
                  <a:t>S-join</a:t>
                </a:r>
                <a:r>
                  <a:rPr lang="en-US" dirty="0"/>
                  <a:t> in </a:t>
                </a:r>
                <a:r>
                  <a:rPr lang="en-US" dirty="0">
                    <a:solidFill>
                      <a:srgbClr val="FF0000"/>
                    </a:solidFill>
                  </a:rPr>
                  <a:t>G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via min-cost matching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T+S-join </a:t>
                </a:r>
                <a:r>
                  <a:rPr lang="en-US" dirty="0"/>
                  <a:t>is Eulerian and connected</a:t>
                </a:r>
              </a:p>
              <a:p>
                <a:r>
                  <a:rPr lang="en-US" dirty="0"/>
                  <a:t>Running time: </a:t>
                </a:r>
                <a:r>
                  <a:rPr lang="en-US">
                    <a:solidFill>
                      <a:srgbClr val="00B050"/>
                    </a:solidFill>
                  </a:rPr>
                  <a:t>[Gabow-Tarjan’91]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dirty="0"/>
                  <a:t>Explicit metric: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(n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2.5</a:t>
                </a:r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</a:p>
              <a:p>
                <a:pPr lvl="1"/>
                <a:r>
                  <a:rPr lang="en-US" dirty="0"/>
                  <a:t>Implicit metric</a:t>
                </a:r>
                <a:r>
                  <a:rPr lang="en-US" dirty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(</a:t>
                </a:r>
                <a:r>
                  <a:rPr lang="en-US" dirty="0" err="1">
                    <a:solidFill>
                      <a:srgbClr val="FF0000"/>
                    </a:solidFill>
                  </a:rPr>
                  <a:t>mn</a:t>
                </a:r>
                <a:r>
                  <a:rPr lang="en-US" dirty="0">
                    <a:solidFill>
                      <a:srgbClr val="FF0000"/>
                    </a:solidFill>
                  </a:rPr>
                  <a:t> + n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2.5</a:t>
                </a:r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A824A-C10E-F74B-97BF-8E52BEAA7A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6" t="-1935" b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102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FB180-04A0-894A-B14B-7EFC33EC4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Christofides</a:t>
            </a:r>
            <a:r>
              <a:rPr lang="en-US" dirty="0"/>
              <a:t> Heuristic: Faster Implementation via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1E573-EE55-434E-A3F6-67EAF3722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Compute</a:t>
            </a:r>
            <a:r>
              <a:rPr lang="en-US" dirty="0"/>
              <a:t> MST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G=(V,E)</a:t>
            </a:r>
          </a:p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: odd degree vertices of </a:t>
            </a:r>
            <a:r>
              <a:rPr lang="en-US" dirty="0">
                <a:solidFill>
                  <a:srgbClr val="FF0000"/>
                </a:solidFill>
              </a:rPr>
              <a:t>S</a:t>
            </a:r>
          </a:p>
          <a:p>
            <a:r>
              <a:rPr lang="en-US" b="1" dirty="0"/>
              <a:t>Solve LP </a:t>
            </a:r>
            <a:r>
              <a:rPr lang="en-US" dirty="0"/>
              <a:t>to find solution </a:t>
            </a:r>
            <a:r>
              <a:rPr lang="en-US" dirty="0">
                <a:solidFill>
                  <a:srgbClr val="FF0000"/>
                </a:solidFill>
              </a:rPr>
              <a:t>x</a:t>
            </a:r>
          </a:p>
          <a:p>
            <a:r>
              <a:rPr lang="en-US" b="1" dirty="0" err="1"/>
              <a:t>Sparsify</a:t>
            </a:r>
            <a:r>
              <a:rPr lang="en-US" b="1" dirty="0"/>
              <a:t> </a:t>
            </a:r>
            <a:r>
              <a:rPr lang="en-US" dirty="0"/>
              <a:t> via </a:t>
            </a:r>
            <a:r>
              <a:rPr lang="en-US" dirty="0">
                <a:solidFill>
                  <a:srgbClr val="00B050"/>
                </a:solidFill>
              </a:rPr>
              <a:t>[</a:t>
            </a:r>
            <a:r>
              <a:rPr lang="en-US" dirty="0" err="1">
                <a:solidFill>
                  <a:srgbClr val="00B050"/>
                </a:solidFill>
              </a:rPr>
              <a:t>Benczur-Karger</a:t>
            </a:r>
            <a:r>
              <a:rPr lang="en-US" dirty="0">
                <a:solidFill>
                  <a:srgbClr val="00B050"/>
                </a:solidFill>
              </a:rPr>
              <a:t>] </a:t>
            </a:r>
            <a:r>
              <a:rPr lang="en-US" dirty="0"/>
              <a:t>to reduce support of 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dirty="0"/>
              <a:t> to </a:t>
            </a:r>
            <a:r>
              <a:rPr lang="en-US" dirty="0">
                <a:solidFill>
                  <a:srgbClr val="FF0000"/>
                </a:solidFill>
              </a:rPr>
              <a:t>O(n log n) </a:t>
            </a:r>
            <a:r>
              <a:rPr lang="en-US" dirty="0"/>
              <a:t>edges</a:t>
            </a:r>
          </a:p>
          <a:p>
            <a:r>
              <a:rPr lang="en-US" b="1" dirty="0"/>
              <a:t>Find min-cost </a:t>
            </a:r>
            <a:r>
              <a:rPr lang="en-US" dirty="0">
                <a:solidFill>
                  <a:srgbClr val="FF0000"/>
                </a:solidFill>
              </a:rPr>
              <a:t>S-join</a:t>
            </a:r>
            <a:r>
              <a:rPr lang="en-US" dirty="0"/>
              <a:t> in </a:t>
            </a:r>
            <a:r>
              <a:rPr lang="en-US" dirty="0" err="1"/>
              <a:t>sparsified</a:t>
            </a:r>
            <a:r>
              <a:rPr lang="en-US" dirty="0"/>
              <a:t> graph via reduction to </a:t>
            </a:r>
            <a:r>
              <a:rPr lang="en-US" b="1" dirty="0"/>
              <a:t>min-cost matching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O(n log n) </a:t>
            </a:r>
            <a:r>
              <a:rPr lang="en-US" dirty="0"/>
              <a:t>sized graph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T+S-join </a:t>
            </a:r>
            <a:r>
              <a:rPr lang="en-US" dirty="0"/>
              <a:t>is Eulerian and connected </a:t>
            </a:r>
          </a:p>
          <a:p>
            <a:r>
              <a:rPr lang="en-US" dirty="0"/>
              <a:t>Use </a:t>
            </a:r>
            <a:r>
              <a:rPr lang="en-US" dirty="0">
                <a:solidFill>
                  <a:srgbClr val="00B050"/>
                </a:solidFill>
              </a:rPr>
              <a:t>[Wolsey’80] </a:t>
            </a:r>
            <a:r>
              <a:rPr lang="en-US" dirty="0"/>
              <a:t>for analysis </a:t>
            </a:r>
            <a:r>
              <a:rPr lang="en-US" dirty="0" err="1"/>
              <a:t>wrt</a:t>
            </a:r>
            <a:r>
              <a:rPr lang="en-US" dirty="0"/>
              <a:t> to LP</a:t>
            </a:r>
          </a:p>
        </p:txBody>
      </p:sp>
    </p:spTree>
    <p:extLst>
      <p:ext uri="{BB962C8B-B14F-4D97-AF65-F5344CB8AC3E}">
        <p14:creationId xmlns:p14="http://schemas.microsoft.com/office/powerpoint/2010/main" val="3530315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E7C08-6C77-1B4A-9E5C-3AC4A3A2D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Multiplicative Weight Updates (MWU)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32AA3-101D-524F-82B5-FE04212CF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Technique with many applications in TCS (see survey of </a:t>
            </a:r>
            <a:r>
              <a:rPr lang="en-US" dirty="0">
                <a:solidFill>
                  <a:srgbClr val="00B050"/>
                </a:solidFill>
              </a:rPr>
              <a:t>[Arora-</a:t>
            </a:r>
            <a:r>
              <a:rPr lang="en-US" dirty="0" err="1">
                <a:solidFill>
                  <a:srgbClr val="00B050"/>
                </a:solidFill>
              </a:rPr>
              <a:t>Hazan</a:t>
            </a:r>
            <a:r>
              <a:rPr lang="en-US" dirty="0">
                <a:solidFill>
                  <a:srgbClr val="00B050"/>
                </a:solidFill>
              </a:rPr>
              <a:t>-Kale]</a:t>
            </a:r>
            <a:r>
              <a:rPr lang="en-US" dirty="0"/>
              <a:t>)</a:t>
            </a:r>
          </a:p>
          <a:p>
            <a:r>
              <a:rPr lang="en-US" dirty="0"/>
              <a:t>Successfully used for fast </a:t>
            </a:r>
            <a:r>
              <a:rPr lang="en-US" dirty="0" err="1"/>
              <a:t>FPTASes</a:t>
            </a:r>
            <a:r>
              <a:rPr lang="en-US" dirty="0"/>
              <a:t> for LPs and beyond: </a:t>
            </a:r>
            <a:r>
              <a:rPr lang="en-US" dirty="0">
                <a:solidFill>
                  <a:srgbClr val="00B050"/>
                </a:solidFill>
              </a:rPr>
              <a:t>[</a:t>
            </a:r>
            <a:r>
              <a:rPr lang="en-US" dirty="0" err="1">
                <a:solidFill>
                  <a:srgbClr val="00B050"/>
                </a:solidFill>
              </a:rPr>
              <a:t>Grigoriadis-Khachiyan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dirty="0" err="1">
                <a:solidFill>
                  <a:srgbClr val="00B050"/>
                </a:solidFill>
              </a:rPr>
              <a:t>Plotkin-Shmoys-Tardos</a:t>
            </a:r>
            <a:r>
              <a:rPr lang="en-US" dirty="0">
                <a:solidFill>
                  <a:srgbClr val="00B050"/>
                </a:solidFill>
              </a:rPr>
              <a:t>] </a:t>
            </a:r>
            <a:r>
              <a:rPr lang="en-US" dirty="0"/>
              <a:t>1990’s</a:t>
            </a:r>
          </a:p>
          <a:p>
            <a:r>
              <a:rPr lang="en-US" dirty="0"/>
              <a:t>Many subsequent ideas</a:t>
            </a:r>
            <a:r>
              <a:rPr lang="en-US" dirty="0">
                <a:solidFill>
                  <a:srgbClr val="00B050"/>
                </a:solidFill>
              </a:rPr>
              <a:t> [Young, </a:t>
            </a:r>
            <a:r>
              <a:rPr lang="en-US" dirty="0" err="1">
                <a:solidFill>
                  <a:srgbClr val="00B050"/>
                </a:solidFill>
              </a:rPr>
              <a:t>Luby</a:t>
            </a:r>
            <a:r>
              <a:rPr lang="en-US" dirty="0">
                <a:solidFill>
                  <a:srgbClr val="00B050"/>
                </a:solidFill>
              </a:rPr>
              <a:t>-Nisan, Garg-</a:t>
            </a:r>
            <a:r>
              <a:rPr lang="en-US" dirty="0" err="1">
                <a:solidFill>
                  <a:srgbClr val="00B050"/>
                </a:solidFill>
              </a:rPr>
              <a:t>Konneman</a:t>
            </a:r>
            <a:r>
              <a:rPr lang="en-US" dirty="0">
                <a:solidFill>
                  <a:srgbClr val="00B050"/>
                </a:solidFill>
              </a:rPr>
              <a:t>, Garg-</a:t>
            </a:r>
            <a:r>
              <a:rPr lang="en-US" dirty="0" err="1">
                <a:solidFill>
                  <a:srgbClr val="00B050"/>
                </a:solidFill>
              </a:rPr>
              <a:t>Khandekar</a:t>
            </a:r>
            <a:r>
              <a:rPr lang="en-US" dirty="0">
                <a:solidFill>
                  <a:srgbClr val="00B050"/>
                </a:solidFill>
              </a:rPr>
              <a:t>, Fleischer, ...]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72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FB180-04A0-894A-B14B-7EFC33EC4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Christofides</a:t>
            </a:r>
            <a:r>
              <a:rPr lang="en-US" dirty="0"/>
              <a:t> Heuristic: Faster Implementation via 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71E573-EE55-434E-A3F6-67EAF37220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New (randomized) run-time for </a:t>
                </a:r>
                <a:r>
                  <a:rPr lang="en-US" dirty="0">
                    <a:solidFill>
                      <a:srgbClr val="FF0000"/>
                    </a:solidFill>
                  </a:rPr>
                  <a:t>3/2+</a:t>
                </a:r>
                <a:r>
                  <a:rPr lang="el-GR" dirty="0">
                    <a:solidFill>
                      <a:srgbClr val="FF0000"/>
                    </a:solidFill>
                  </a:rPr>
                  <a:t> ε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approx.</a:t>
                </a:r>
              </a:p>
              <a:p>
                <a:pPr lvl="1"/>
                <a:r>
                  <a:rPr lang="en-US" dirty="0"/>
                  <a:t>Explicit metric: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(n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</a:rPr>
                  <a:t>/</a:t>
                </a:r>
                <a:r>
                  <a:rPr lang="el-GR" dirty="0">
                    <a:solidFill>
                      <a:srgbClr val="FF0000"/>
                    </a:solidFill>
                  </a:rPr>
                  <a:t>ε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2 </a:t>
                </a:r>
                <a:r>
                  <a:rPr lang="en-US" dirty="0">
                    <a:solidFill>
                      <a:srgbClr val="FF0000"/>
                    </a:solidFill>
                  </a:rPr>
                  <a:t>+ n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1.5</a:t>
                </a:r>
                <a:r>
                  <a:rPr lang="en-US" dirty="0">
                    <a:solidFill>
                      <a:srgbClr val="FF0000"/>
                    </a:solidFill>
                  </a:rPr>
                  <a:t>/</a:t>
                </a:r>
                <a:r>
                  <a:rPr lang="el-GR" dirty="0">
                    <a:solidFill>
                      <a:srgbClr val="FF0000"/>
                    </a:solidFill>
                  </a:rPr>
                  <a:t>ε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3</a:t>
                </a:r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</a:p>
              <a:p>
                <a:pPr lvl="1"/>
                <a:r>
                  <a:rPr lang="en-US" dirty="0"/>
                  <a:t>Implicit metric</a:t>
                </a:r>
                <a:r>
                  <a:rPr lang="en-US" dirty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(m/</a:t>
                </a:r>
                <a:r>
                  <a:rPr lang="el-GR" dirty="0">
                    <a:solidFill>
                      <a:srgbClr val="FF0000"/>
                    </a:solidFill>
                  </a:rPr>
                  <a:t>ε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</a:rPr>
                  <a:t> + n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1.5</a:t>
                </a:r>
                <a:r>
                  <a:rPr lang="en-US" dirty="0">
                    <a:solidFill>
                      <a:srgbClr val="FF0000"/>
                    </a:solidFill>
                  </a:rPr>
                  <a:t>/</a:t>
                </a:r>
                <a:r>
                  <a:rPr lang="el-GR" dirty="0">
                    <a:solidFill>
                      <a:srgbClr val="FF0000"/>
                    </a:solidFill>
                  </a:rPr>
                  <a:t>ε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3</a:t>
                </a:r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Previous run-time for </a:t>
                </a:r>
                <a:r>
                  <a:rPr lang="en-US" dirty="0">
                    <a:solidFill>
                      <a:srgbClr val="FF0000"/>
                    </a:solidFill>
                  </a:rPr>
                  <a:t>3/2 </a:t>
                </a:r>
                <a:r>
                  <a:rPr lang="en-US" dirty="0"/>
                  <a:t>approx. </a:t>
                </a:r>
                <a:r>
                  <a:rPr lang="en-US" sz="2000" dirty="0">
                    <a:solidFill>
                      <a:srgbClr val="00B050"/>
                    </a:solidFill>
                  </a:rPr>
                  <a:t>[Gabow-Tarjan’91]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dirty="0"/>
                  <a:t>Explicit metric: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(n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2.5</a:t>
                </a:r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</a:p>
              <a:p>
                <a:pPr lvl="1"/>
                <a:r>
                  <a:rPr lang="en-US" dirty="0"/>
                  <a:t>Implicit metric</a:t>
                </a:r>
                <a:r>
                  <a:rPr lang="en-US" dirty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(</a:t>
                </a:r>
                <a:r>
                  <a:rPr lang="en-US" dirty="0" err="1">
                    <a:solidFill>
                      <a:srgbClr val="FF0000"/>
                    </a:solidFill>
                  </a:rPr>
                  <a:t>mn</a:t>
                </a:r>
                <a:r>
                  <a:rPr lang="en-US" dirty="0">
                    <a:solidFill>
                      <a:srgbClr val="FF0000"/>
                    </a:solidFill>
                  </a:rPr>
                  <a:t> + n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2.5</a:t>
                </a:r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71E573-EE55-434E-A3F6-67EAF37220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6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43937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Remarks and Open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Weight update not a bottleneck for many MWU implementations for implicit problems</a:t>
                </a:r>
              </a:p>
              <a:p>
                <a:r>
                  <a:rPr lang="en-US" dirty="0"/>
                  <a:t>Judicious use of data structures can lead to substantial speed ups in implementation of MWU based algorithms</a:t>
                </a:r>
              </a:p>
              <a:p>
                <a:r>
                  <a:rPr lang="en-US" dirty="0"/>
                  <a:t>More applications for implicit packing/covering/mixed packing covering problems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O(1/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dependence in run time?</a:t>
                </a:r>
              </a:p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Parallel/distributed algorithms for implicit problems. NC algorithm for global </a:t>
                </a:r>
                <a:r>
                  <a:rPr lang="en-US" dirty="0" err="1">
                    <a:solidFill>
                      <a:schemeClr val="accent1">
                        <a:lumMod val="75000"/>
                      </a:schemeClr>
                    </a:solidFill>
                  </a:rPr>
                  <a:t>mincut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4" t="-1935" r="-864" b="-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46667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6919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CA7F3-2C1D-4945-A217-04BD49976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3EEF7-B042-6541-B410-1A88A43AD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Revisit MWU based ideas for </a:t>
            </a:r>
            <a:r>
              <a:rPr lang="en-US" i="1" dirty="0"/>
              <a:t>implicit </a:t>
            </a:r>
            <a:r>
              <a:rPr lang="en-US" dirty="0"/>
              <a:t>problems in graphs, geometry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Significantly faster algorithms for basic problems</a:t>
            </a:r>
          </a:p>
          <a:p>
            <a:r>
              <a:rPr lang="en-US" dirty="0"/>
              <a:t>Initial work inspired by applications to </a:t>
            </a:r>
            <a:r>
              <a:rPr lang="en-US" i="1" dirty="0"/>
              <a:t>submodular optimization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[C-</a:t>
            </a:r>
            <a:r>
              <a:rPr lang="en-US" dirty="0" err="1">
                <a:solidFill>
                  <a:srgbClr val="00B050"/>
                </a:solidFill>
              </a:rPr>
              <a:t>Jayram</a:t>
            </a:r>
            <a:r>
              <a:rPr lang="en-US" dirty="0">
                <a:solidFill>
                  <a:srgbClr val="00B050"/>
                </a:solidFill>
              </a:rPr>
              <a:t>-</a:t>
            </a:r>
            <a:r>
              <a:rPr lang="en-US" dirty="0" err="1">
                <a:solidFill>
                  <a:srgbClr val="00B050"/>
                </a:solidFill>
              </a:rPr>
              <a:t>Vondrak</a:t>
            </a:r>
            <a:r>
              <a:rPr lang="en-US" dirty="0">
                <a:solidFill>
                  <a:srgbClr val="00B050"/>
                </a:solidFill>
              </a:rPr>
              <a:t> 2015]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916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(Pure) Packing 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222" y="4692012"/>
            <a:ext cx="7345363" cy="1300481"/>
          </a:xfrm>
        </p:spPr>
        <p:txBody>
          <a:bodyPr/>
          <a:lstStyle/>
          <a:p>
            <a:pPr>
              <a:spcBef>
                <a:spcPts val="0"/>
              </a:spcBef>
              <a:buClrTx/>
            </a:pPr>
            <a:r>
              <a:rPr lang="en-US" dirty="0">
                <a:solidFill>
                  <a:srgbClr val="FF0000"/>
                </a:solidFill>
              </a:rPr>
              <a:t>n:</a:t>
            </a:r>
            <a:r>
              <a:rPr lang="en-US" dirty="0"/>
              <a:t> dimension of problem (size of 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dirty="0"/>
              <a:t>)</a:t>
            </a:r>
          </a:p>
          <a:p>
            <a:pPr>
              <a:spcBef>
                <a:spcPts val="0"/>
              </a:spcBef>
              <a:buClrTx/>
            </a:pPr>
            <a:r>
              <a:rPr lang="en-US" dirty="0">
                <a:solidFill>
                  <a:srgbClr val="FF0000"/>
                </a:solidFill>
              </a:rPr>
              <a:t>m:</a:t>
            </a:r>
            <a:r>
              <a:rPr lang="en-US" dirty="0"/>
              <a:t> number of rows of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 (non-trivial constraints)</a:t>
            </a:r>
          </a:p>
          <a:p>
            <a:pPr>
              <a:spcBef>
                <a:spcPts val="0"/>
              </a:spcBef>
              <a:buClrTx/>
            </a:pPr>
            <a:r>
              <a:rPr lang="en-US" dirty="0">
                <a:solidFill>
                  <a:srgbClr val="FF0000"/>
                </a:solidFill>
              </a:rPr>
              <a:t>N:</a:t>
            </a:r>
            <a:r>
              <a:rPr lang="en-US" dirty="0"/>
              <a:t> number of non-zeroes in </a:t>
            </a:r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38215" y="1823977"/>
            <a:ext cx="245237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E51F4"/>
                </a:solidFill>
                <a:ea typeface="Al Bayan Plain" charset="-78"/>
                <a:cs typeface="Al Bayan Plain" charset="-78"/>
              </a:rPr>
              <a:t>v, A </a:t>
            </a:r>
            <a:r>
              <a:rPr lang="en-US" sz="2000" dirty="0">
                <a:ea typeface="Al Bayan Plain" charset="-78"/>
                <a:cs typeface="Al Bayan Plain" charset="-78"/>
              </a:rPr>
              <a:t>non-negative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910" y="2224087"/>
            <a:ext cx="35433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(Pure) Covering 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222" y="4692012"/>
            <a:ext cx="7345363" cy="1300481"/>
          </a:xfrm>
        </p:spPr>
        <p:txBody>
          <a:bodyPr/>
          <a:lstStyle/>
          <a:p>
            <a:pPr>
              <a:spcBef>
                <a:spcPts val="0"/>
              </a:spcBef>
              <a:buClrTx/>
            </a:pPr>
            <a:r>
              <a:rPr lang="en-US" dirty="0">
                <a:solidFill>
                  <a:srgbClr val="FF0000"/>
                </a:solidFill>
              </a:rPr>
              <a:t>n:</a:t>
            </a:r>
            <a:r>
              <a:rPr lang="en-US" dirty="0"/>
              <a:t> dimension of problem (size of 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dirty="0"/>
              <a:t>)</a:t>
            </a:r>
          </a:p>
          <a:p>
            <a:pPr>
              <a:spcBef>
                <a:spcPts val="0"/>
              </a:spcBef>
              <a:buClrTx/>
            </a:pPr>
            <a:r>
              <a:rPr lang="en-US" dirty="0">
                <a:solidFill>
                  <a:srgbClr val="FF0000"/>
                </a:solidFill>
              </a:rPr>
              <a:t>m:</a:t>
            </a:r>
            <a:r>
              <a:rPr lang="en-US" dirty="0"/>
              <a:t> number of rows of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 (non-trivial constraints)</a:t>
            </a:r>
          </a:p>
          <a:p>
            <a:pPr>
              <a:spcBef>
                <a:spcPts val="0"/>
              </a:spcBef>
              <a:buClrTx/>
            </a:pPr>
            <a:r>
              <a:rPr lang="en-US" dirty="0">
                <a:solidFill>
                  <a:srgbClr val="FF0000"/>
                </a:solidFill>
              </a:rPr>
              <a:t>N:</a:t>
            </a:r>
            <a:r>
              <a:rPr lang="en-US" dirty="0"/>
              <a:t> number of non-zeroes in </a:t>
            </a:r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38215" y="1823977"/>
            <a:ext cx="245237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E51F4"/>
                </a:solidFill>
                <a:ea typeface="Al Bayan Plain" charset="-78"/>
                <a:cs typeface="Al Bayan Plain" charset="-78"/>
              </a:rPr>
              <a:t>v, A </a:t>
            </a:r>
            <a:r>
              <a:rPr lang="en-US" sz="2000" dirty="0">
                <a:ea typeface="Al Bayan Plain" charset="-78"/>
                <a:cs typeface="Al Bayan Plain" charset="-78"/>
              </a:rPr>
              <a:t>non-negative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531B83-53A0-4743-ADDB-C17D81512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833" y="2249010"/>
            <a:ext cx="34544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67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Mixed Packing &amp; Covering aka Positive 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222" y="4692012"/>
            <a:ext cx="7345363" cy="130048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Tx/>
            </a:pPr>
            <a:r>
              <a:rPr lang="en-US" dirty="0">
                <a:solidFill>
                  <a:srgbClr val="FF0000"/>
                </a:solidFill>
              </a:rPr>
              <a:t>n:</a:t>
            </a:r>
            <a:r>
              <a:rPr lang="en-US" dirty="0"/>
              <a:t> dimension of problem (size of 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dirty="0"/>
              <a:t>)</a:t>
            </a:r>
          </a:p>
          <a:p>
            <a:pPr>
              <a:spcBef>
                <a:spcPts val="0"/>
              </a:spcBef>
              <a:buClrTx/>
            </a:pPr>
            <a:r>
              <a:rPr lang="en-US" dirty="0">
                <a:solidFill>
                  <a:srgbClr val="FF0000"/>
                </a:solidFill>
              </a:rPr>
              <a:t>m:</a:t>
            </a:r>
            <a:r>
              <a:rPr lang="en-US" dirty="0"/>
              <a:t> total number of rows in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B</a:t>
            </a:r>
            <a:endParaRPr lang="en-US" dirty="0"/>
          </a:p>
          <a:p>
            <a:pPr>
              <a:spcBef>
                <a:spcPts val="0"/>
              </a:spcBef>
              <a:buClrTx/>
            </a:pPr>
            <a:r>
              <a:rPr lang="en-US" dirty="0">
                <a:solidFill>
                  <a:srgbClr val="FF0000"/>
                </a:solidFill>
              </a:rPr>
              <a:t>N:</a:t>
            </a:r>
            <a:r>
              <a:rPr lang="en-US" dirty="0"/>
              <a:t> total number of non-zeroes in </a:t>
            </a:r>
            <a:r>
              <a:rPr lang="en-US" dirty="0">
                <a:solidFill>
                  <a:srgbClr val="FF0000"/>
                </a:solidFill>
              </a:rPr>
              <a:t>A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38215" y="1823977"/>
            <a:ext cx="245237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E51F4"/>
                </a:solidFill>
                <a:ea typeface="Al Bayan Plain" charset="-78"/>
                <a:cs typeface="Al Bayan Plain" charset="-78"/>
              </a:rPr>
              <a:t>A, B </a:t>
            </a:r>
            <a:r>
              <a:rPr lang="en-US" sz="2000" dirty="0">
                <a:ea typeface="Al Bayan Plain" charset="-78"/>
                <a:cs typeface="Al Bayan Plain" charset="-78"/>
              </a:rPr>
              <a:t>non-negative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E9AF8E-64D7-E747-B573-B49DD99D7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990" y="2299333"/>
            <a:ext cx="21717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56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HEKURI@C02FM1C7DDRT3PP7" val="4154"/>
  <p:tag name="DEFAULTDISPLAYSOURCE" val="\documentclass{article}\pagestyle{empty}&#10;\begin{document}&#10;&#10;\end{document}&#10;"/>
  <p:tag name="EMBEDFONTS" val="1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34667</TotalTime>
  <Words>2091</Words>
  <Application>Microsoft Macintosh PowerPoint</Application>
  <PresentationFormat>On-screen Show (4:3)</PresentationFormat>
  <Paragraphs>276</Paragraphs>
  <Slides>52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Brush Script MT</vt:lpstr>
      <vt:lpstr>Al Bayan Plain</vt:lpstr>
      <vt:lpstr>Arial</vt:lpstr>
      <vt:lpstr>Calibri</vt:lpstr>
      <vt:lpstr>Calisto MT</vt:lpstr>
      <vt:lpstr>Cambria Math</vt:lpstr>
      <vt:lpstr>Capital</vt:lpstr>
      <vt:lpstr>Speeding up MWU based Approximation Schemes and Some Applications</vt:lpstr>
      <vt:lpstr>Based on recent papers</vt:lpstr>
      <vt:lpstr>Fast Algorithms</vt:lpstr>
      <vt:lpstr>Bridging Continuous and Discrete Optimization</vt:lpstr>
      <vt:lpstr>Multiplicative Weight Updates (MWU)</vt:lpstr>
      <vt:lpstr>Our Work</vt:lpstr>
      <vt:lpstr>(Pure) Packing LP</vt:lpstr>
      <vt:lpstr>(Pure) Covering LP</vt:lpstr>
      <vt:lpstr>Mixed Packing &amp; Covering aka Positive LP</vt:lpstr>
      <vt:lpstr>Explicit Packing/Covering LPs</vt:lpstr>
      <vt:lpstr>Explicit Positive LPs</vt:lpstr>
      <vt:lpstr>Implicit Problems</vt:lpstr>
      <vt:lpstr>Packing Spanning Trees</vt:lpstr>
      <vt:lpstr>Interval Packing</vt:lpstr>
      <vt:lpstr>Interval Packing LP</vt:lpstr>
      <vt:lpstr>TSP and Metric-TSP</vt:lpstr>
      <vt:lpstr>Subtour Elimination LP for TSP</vt:lpstr>
      <vt:lpstr>2ECSS LP</vt:lpstr>
      <vt:lpstr>Faster Algorithms</vt:lpstr>
      <vt:lpstr>Explicit Positive LPs</vt:lpstr>
      <vt:lpstr>High-level Ideas</vt:lpstr>
      <vt:lpstr>Packing Spanning Trees</vt:lpstr>
      <vt:lpstr>Packing Spanning Trees</vt:lpstr>
      <vt:lpstr>MWU Approach</vt:lpstr>
      <vt:lpstr>Solving Lagrangean Relaxation</vt:lpstr>
      <vt:lpstr>How many iterations?</vt:lpstr>
      <vt:lpstr>Weight and Load</vt:lpstr>
      <vt:lpstr>Step size</vt:lpstr>
      <vt:lpstr>Potential Function</vt:lpstr>
      <vt:lpstr>Constraint Violation</vt:lpstr>
      <vt:lpstr>Potential Function</vt:lpstr>
      <vt:lpstr>Run-time Analysis</vt:lpstr>
      <vt:lpstr>Improving run time via data structures</vt:lpstr>
      <vt:lpstr>Updating weights  in each iteration</vt:lpstr>
      <vt:lpstr>Updating weights lazily</vt:lpstr>
      <vt:lpstr>Updating weights lazily</vt:lpstr>
      <vt:lpstr>Randomized weight update</vt:lpstr>
      <vt:lpstr>Updating weights  in each iteration</vt:lpstr>
      <vt:lpstr>Randomized weight update</vt:lpstr>
      <vt:lpstr>Packing Spanning Trees:  Related Results and Applications</vt:lpstr>
      <vt:lpstr>Metric-TSP</vt:lpstr>
      <vt:lpstr>2ECSS LP</vt:lpstr>
      <vt:lpstr>Dual of 2ECSS LP</vt:lpstr>
      <vt:lpstr>MWU Algorithms</vt:lpstr>
      <vt:lpstr>Our Approach</vt:lpstr>
      <vt:lpstr>Karger’s mincut algorithm</vt:lpstr>
      <vt:lpstr>Christofides Heuristic for Metric-TSP</vt:lpstr>
      <vt:lpstr>Christofides Heuristic for Metric-TSP</vt:lpstr>
      <vt:lpstr>Christofides Heuristic: Faster Implementation via LP</vt:lpstr>
      <vt:lpstr>Christofides Heuristic: Faster Implementation via LP</vt:lpstr>
      <vt:lpstr>Remarks and Open Problems</vt:lpstr>
      <vt:lpstr>Thank You!</vt:lpstr>
    </vt:vector>
  </TitlesOfParts>
  <Company>Univ. of Illinois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Constrained Submodular Set Function Maximization</dc:title>
  <dc:creator>Office 2004 Test Drive User</dc:creator>
  <cp:lastModifiedBy>Chekuri, Chandra Sekhar</cp:lastModifiedBy>
  <cp:revision>1507</cp:revision>
  <cp:lastPrinted>2017-05-11T17:05:05Z</cp:lastPrinted>
  <dcterms:created xsi:type="dcterms:W3CDTF">2010-05-06T15:29:55Z</dcterms:created>
  <dcterms:modified xsi:type="dcterms:W3CDTF">2018-02-09T19:36:25Z</dcterms:modified>
</cp:coreProperties>
</file>