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6" r:id="rId1"/>
  </p:sldMasterIdLst>
  <p:notesMasterIdLst>
    <p:notesMasterId r:id="rId41"/>
  </p:notesMasterIdLst>
  <p:sldIdLst>
    <p:sldId id="256" r:id="rId2"/>
    <p:sldId id="763" r:id="rId3"/>
    <p:sldId id="805" r:id="rId4"/>
    <p:sldId id="806" r:id="rId5"/>
    <p:sldId id="807" r:id="rId6"/>
    <p:sldId id="808" r:id="rId7"/>
    <p:sldId id="809" r:id="rId8"/>
    <p:sldId id="810" r:id="rId9"/>
    <p:sldId id="811" r:id="rId10"/>
    <p:sldId id="812" r:id="rId11"/>
    <p:sldId id="813" r:id="rId12"/>
    <p:sldId id="816" r:id="rId13"/>
    <p:sldId id="818" r:id="rId14"/>
    <p:sldId id="737" r:id="rId15"/>
    <p:sldId id="819" r:id="rId16"/>
    <p:sldId id="831" r:id="rId17"/>
    <p:sldId id="820" r:id="rId18"/>
    <p:sldId id="755" r:id="rId19"/>
    <p:sldId id="832" r:id="rId20"/>
    <p:sldId id="814" r:id="rId21"/>
    <p:sldId id="827" r:id="rId22"/>
    <p:sldId id="828" r:id="rId23"/>
    <p:sldId id="829" r:id="rId24"/>
    <p:sldId id="754" r:id="rId25"/>
    <p:sldId id="830" r:id="rId26"/>
    <p:sldId id="833" r:id="rId27"/>
    <p:sldId id="758" r:id="rId28"/>
    <p:sldId id="798" r:id="rId29"/>
    <p:sldId id="792" r:id="rId30"/>
    <p:sldId id="821" r:id="rId31"/>
    <p:sldId id="793" r:id="rId32"/>
    <p:sldId id="794" r:id="rId33"/>
    <p:sldId id="822" r:id="rId34"/>
    <p:sldId id="823" r:id="rId35"/>
    <p:sldId id="824" r:id="rId36"/>
    <p:sldId id="825" r:id="rId37"/>
    <p:sldId id="826" r:id="rId38"/>
    <p:sldId id="787" r:id="rId39"/>
    <p:sldId id="727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E51F4"/>
    <a:srgbClr val="1F3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51" autoAdjust="0"/>
    <p:restoredTop sz="95257" autoAdjust="0"/>
  </p:normalViewPr>
  <p:slideViewPr>
    <p:cSldViewPr snapToGrid="0" snapToObjects="1">
      <p:cViewPr varScale="1">
        <p:scale>
          <a:sx n="92" d="100"/>
          <a:sy n="92" d="100"/>
        </p:scale>
        <p:origin x="20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C9F99-1677-1543-B826-4A7881D0A0D0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6231B-3141-CC4E-B058-1C8E426AF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6231B-3141-CC4E-B058-1C8E426AF6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AEA19B3-BC6D-4E56-93BC-B9B0EF1523FC}" type="datetime1">
              <a:rPr lang="en-US" smtClean="0"/>
              <a:pPr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58486D9-467F-164E-8D39-7F8E831494B7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58486D9-467F-164E-8D39-7F8E831494B7}" type="datetimeFigureOut">
              <a:rPr lang="en-US" smtClean="0"/>
              <a:pPr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  <p:sldLayoutId id="2147484808" r:id="rId12"/>
    <p:sldLayoutId id="2147484809" r:id="rId13"/>
    <p:sldLayoutId id="21474848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(null)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(null)"/><Relationship Id="rId2" Type="http://schemas.openxmlformats.org/officeDocument/2006/relationships/image" Target="../media/image9.(null)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(null)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400" dirty="0">
                <a:solidFill>
                  <a:srgbClr val="000090"/>
                </a:solidFill>
              </a:rPr>
              <a:t>Tree packing, </a:t>
            </a:r>
            <a:r>
              <a:rPr lang="en-US" sz="4400" dirty="0" err="1">
                <a:solidFill>
                  <a:srgbClr val="000090"/>
                </a:solidFill>
              </a:rPr>
              <a:t>mincut</a:t>
            </a:r>
            <a:r>
              <a:rPr lang="en-US" sz="4400" dirty="0">
                <a:solidFill>
                  <a:srgbClr val="000090"/>
                </a:solidFill>
              </a:rPr>
              <a:t>, and Metric-TSP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260015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Chandra </a:t>
            </a:r>
            <a:r>
              <a:rPr lang="en-US" sz="2800" dirty="0" err="1">
                <a:solidFill>
                  <a:srgbClr val="FF0000"/>
                </a:solidFill>
              </a:rPr>
              <a:t>Chekuri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Univ. of Illinois, Urbana-Champaign</a:t>
            </a: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Joint work with </a:t>
            </a:r>
            <a:r>
              <a:rPr lang="en-US" sz="2800" dirty="0">
                <a:solidFill>
                  <a:srgbClr val="FF0000"/>
                </a:solidFill>
              </a:rPr>
              <a:t>Kent </a:t>
            </a:r>
            <a:r>
              <a:rPr lang="en-US" sz="2800" dirty="0" err="1">
                <a:solidFill>
                  <a:srgbClr val="FF0000"/>
                </a:solidFill>
              </a:rPr>
              <a:t>Quanrud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86E1-3BEB-7E40-8832-28AFD773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MWU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B0AA7B-0648-6D49-BF00-1BF774F51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Each iteration requires solving a global </a:t>
                </a:r>
                <a:r>
                  <a:rPr lang="en-US" dirty="0" err="1"/>
                  <a:t>mincut</a:t>
                </a:r>
                <a:r>
                  <a:rPr lang="en-US" dirty="0"/>
                  <a:t> problem: randomized </a:t>
                </a:r>
                <a:r>
                  <a:rPr lang="en-US" dirty="0">
                    <a:solidFill>
                      <a:srgbClr val="FF0000"/>
                    </a:solidFill>
                  </a:rPr>
                  <a:t>O(m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3 </a:t>
                </a:r>
                <a:r>
                  <a:rPr lang="en-US" dirty="0">
                    <a:solidFill>
                      <a:srgbClr val="FF0000"/>
                    </a:solidFill>
                  </a:rPr>
                  <a:t>n) </a:t>
                </a:r>
                <a:r>
                  <a:rPr lang="en-US" dirty="0" err="1"/>
                  <a:t>alg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[Karger’00]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O(m 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iterations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O(m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4</a:t>
                </a:r>
                <a:r>
                  <a:rPr lang="en-US" dirty="0">
                    <a:solidFill>
                      <a:srgbClr val="FF0000"/>
                    </a:solidFill>
                  </a:rPr>
                  <a:t>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randomized algorithm </a:t>
                </a:r>
                <a:r>
                  <a:rPr lang="en-US" dirty="0">
                    <a:solidFill>
                      <a:srgbClr val="00B050"/>
                    </a:solidFill>
                  </a:rPr>
                  <a:t>[Plotkin-Shmoys-Tardos’95]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O(m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deterministic algorithm based on arborescence packing </a:t>
                </a:r>
                <a:r>
                  <a:rPr lang="en-US" dirty="0">
                    <a:solidFill>
                      <a:srgbClr val="00B050"/>
                    </a:solidFill>
                  </a:rPr>
                  <a:t>[Garg-Khandekar’04]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B0AA7B-0648-6D49-BF00-1BF774F51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700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FCA4-740B-8F4D-B8A2-76544513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1948B-BEB8-494D-B0FC-470E68388A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Each iteration requires solving a global </a:t>
                </a:r>
                <a:r>
                  <a:rPr lang="en-US" dirty="0" err="1"/>
                  <a:t>mincut</a:t>
                </a:r>
                <a:r>
                  <a:rPr lang="en-US" dirty="0"/>
                  <a:t> problem: randomized </a:t>
                </a:r>
                <a:r>
                  <a:rPr lang="en-US" dirty="0">
                    <a:solidFill>
                      <a:srgbClr val="FF0000"/>
                    </a:solidFill>
                  </a:rPr>
                  <a:t>O(m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3 </a:t>
                </a:r>
                <a:r>
                  <a:rPr lang="en-US" dirty="0">
                    <a:solidFill>
                      <a:srgbClr val="FF0000"/>
                    </a:solidFill>
                  </a:rPr>
                  <a:t>n) </a:t>
                </a:r>
                <a:r>
                  <a:rPr lang="en-US" dirty="0" err="1"/>
                  <a:t>alg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[Karger’00]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O(m 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iterations</a:t>
                </a:r>
              </a:p>
              <a:p>
                <a:pPr marL="0" indent="0">
                  <a:buNone/>
                </a:pPr>
                <a:r>
                  <a:rPr lang="en-US" dirty="0"/>
                  <a:t>Two ideas: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Make Karger’s algorithm </a:t>
                </a:r>
                <a:r>
                  <a:rPr lang="en-US" i="1" dirty="0"/>
                  <a:t>incremental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Weight update </a:t>
                </a:r>
                <a:r>
                  <a:rPr lang="en-US" i="1" dirty="0"/>
                  <a:t>integrated</a:t>
                </a:r>
                <a:r>
                  <a:rPr lang="en-US" dirty="0"/>
                  <a:t> with incremental </a:t>
                </a:r>
                <a:r>
                  <a:rPr lang="en-US" dirty="0" err="1"/>
                  <a:t>mincut</a:t>
                </a:r>
                <a:r>
                  <a:rPr lang="en-US" dirty="0"/>
                  <a:t> algorithm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Overall time is is about </a:t>
                </a:r>
                <a:r>
                  <a:rPr lang="en-US" dirty="0">
                    <a:solidFill>
                      <a:srgbClr val="FF0000"/>
                    </a:solidFill>
                  </a:rPr>
                  <a:t>O(log n)</a:t>
                </a:r>
                <a:r>
                  <a:rPr lang="en-US" dirty="0"/>
                  <a:t> </a:t>
                </a:r>
                <a:r>
                  <a:rPr lang="en-US" dirty="0" err="1"/>
                  <a:t>mincut</a:t>
                </a:r>
                <a:r>
                  <a:rPr lang="en-US" dirty="0"/>
                  <a:t> computations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1948B-BEB8-494D-B0FC-470E68388A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1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High-level Ideas for MWU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393192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Speed up classical MWU based approximation schemes for implicit problems</a:t>
            </a:r>
          </a:p>
          <a:p>
            <a:r>
              <a:rPr lang="en-US" dirty="0"/>
              <a:t>Problem-specific </a:t>
            </a:r>
            <a:r>
              <a:rPr lang="en-US" b="1" dirty="0"/>
              <a:t>integration</a:t>
            </a:r>
            <a:r>
              <a:rPr lang="en-US" dirty="0"/>
              <a:t> of </a:t>
            </a:r>
            <a:r>
              <a:rPr lang="en-US" i="1" dirty="0"/>
              <a:t>dynamic data structures</a:t>
            </a:r>
            <a:r>
              <a:rPr lang="en-US" dirty="0"/>
              <a:t> for two separate issues</a:t>
            </a:r>
          </a:p>
          <a:p>
            <a:pPr lvl="1"/>
            <a:r>
              <a:rPr lang="en-US" dirty="0"/>
              <a:t>oracle for MWU</a:t>
            </a:r>
          </a:p>
          <a:p>
            <a:pPr lvl="1"/>
            <a:r>
              <a:rPr lang="en-US" dirty="0"/>
              <a:t>(lazy) weight update</a:t>
            </a:r>
          </a:p>
          <a:p>
            <a:pPr marL="0" indent="0">
              <a:buNone/>
            </a:pPr>
            <a:r>
              <a:rPr lang="en-US" dirty="0"/>
              <a:t>Inspired by </a:t>
            </a:r>
            <a:r>
              <a:rPr lang="en-US" dirty="0">
                <a:solidFill>
                  <a:srgbClr val="00B050"/>
                </a:solidFill>
              </a:rPr>
              <a:t>[Koufagiannis-Young’07, Young’15]</a:t>
            </a:r>
            <a:r>
              <a:rPr lang="en-US" dirty="0"/>
              <a:t> for weight update, and other work on MWU </a:t>
            </a:r>
            <a:r>
              <a:rPr lang="en-US" dirty="0">
                <a:solidFill>
                  <a:srgbClr val="00B050"/>
                </a:solidFill>
              </a:rPr>
              <a:t>[Madry’10, Agarwal-Pan’14 …]</a:t>
            </a:r>
          </a:p>
          <a:p>
            <a:pPr marL="350838" lvl="1" indent="0">
              <a:buNone/>
            </a:pPr>
            <a:endParaRPr lang="en-US" dirty="0"/>
          </a:p>
          <a:p>
            <a:pPr marL="35083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34101-A43A-CD45-A918-F4734C073788}"/>
              </a:ext>
            </a:extLst>
          </p:cNvPr>
          <p:cNvSpPr txBox="1"/>
          <p:nvPr/>
        </p:nvSpPr>
        <p:spPr>
          <a:xfrm>
            <a:off x="558140" y="1781299"/>
            <a:ext cx="8146473" cy="1235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E11D3-1A25-AB46-8872-9E1968A5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Karger’s near-linear time </a:t>
            </a:r>
            <a:r>
              <a:rPr lang="en-US" dirty="0" err="1"/>
              <a:t>mincut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B44E6-2CA9-204E-96CD-4D47BE7A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[STOC’96, JACM’00]</a:t>
            </a:r>
          </a:p>
          <a:p>
            <a:r>
              <a:rPr lang="en-US" b="1" dirty="0"/>
              <a:t>Not </a:t>
            </a:r>
            <a:r>
              <a:rPr lang="en-US" dirty="0"/>
              <a:t>a random contraction algorithm!</a:t>
            </a:r>
          </a:p>
          <a:p>
            <a:r>
              <a:rPr lang="en-US" dirty="0">
                <a:solidFill>
                  <a:srgbClr val="FF0000"/>
                </a:solidFill>
              </a:rPr>
              <a:t>O(m log</a:t>
            </a:r>
            <a:r>
              <a:rPr lang="en-US" baseline="30000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rgbClr val="FF0000"/>
                </a:solidFill>
              </a:rPr>
              <a:t>n)</a:t>
            </a:r>
            <a:r>
              <a:rPr lang="en-US" dirty="0"/>
              <a:t> time randomized algorithm </a:t>
            </a:r>
          </a:p>
          <a:p>
            <a:r>
              <a:rPr lang="en-US" dirty="0"/>
              <a:t>Based on </a:t>
            </a:r>
            <a:r>
              <a:rPr lang="en-US" i="1" dirty="0"/>
              <a:t>tree packings </a:t>
            </a:r>
            <a:r>
              <a:rPr lang="en-US" dirty="0"/>
              <a:t>and </a:t>
            </a:r>
            <a:r>
              <a:rPr lang="en-US" i="1" dirty="0"/>
              <a:t>dynamic programming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4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Packing Spanning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Input: </a:t>
            </a:r>
            <a:r>
              <a:rPr lang="en-US" dirty="0"/>
              <a:t>graph </a:t>
            </a:r>
            <a:r>
              <a:rPr lang="en-US" dirty="0">
                <a:solidFill>
                  <a:srgbClr val="FF0000"/>
                </a:solidFill>
              </a:rPr>
              <a:t>G=(V,E) </a:t>
            </a:r>
            <a:r>
              <a:rPr lang="en-US" dirty="0"/>
              <a:t>edge capacities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endParaRPr lang="en-US" baseline="-250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Goal: </a:t>
            </a:r>
            <a:r>
              <a:rPr lang="en-US" dirty="0"/>
              <a:t>find a max </a:t>
            </a:r>
            <a:r>
              <a:rPr lang="en-US" i="1" dirty="0"/>
              <a:t>fractional packing </a:t>
            </a:r>
            <a:r>
              <a:rPr lang="en-US" dirty="0"/>
              <a:t>of spanning trees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03" y="3545841"/>
            <a:ext cx="5596097" cy="26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0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D8D8-A35A-5C4B-A567-19AC0220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Tutte-NashWilliams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C61A5-C167-D347-A4A9-A9CF6CBE7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packing value: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Corollary: </a:t>
                </a:r>
                <a:r>
                  <a:rPr lang="en-US" dirty="0" err="1">
                    <a:solidFill>
                      <a:srgbClr val="FF0000"/>
                    </a:solidFill>
                  </a:rPr>
                  <a:t>τ</a:t>
                </a:r>
                <a:r>
                  <a:rPr lang="en-US" dirty="0">
                    <a:solidFill>
                      <a:srgbClr val="FF0000"/>
                    </a:solidFill>
                  </a:rPr>
                  <a:t>(G) ≥ (n-1)</a:t>
                </a:r>
                <a:r>
                  <a:rPr lang="en-US" dirty="0" err="1">
                    <a:solidFill>
                      <a:srgbClr val="FF0000"/>
                    </a:solidFill>
                  </a:rPr>
                  <a:t>λ</a:t>
                </a:r>
                <a:r>
                  <a:rPr lang="en-US" dirty="0">
                    <a:solidFill>
                      <a:srgbClr val="FF0000"/>
                    </a:solidFill>
                  </a:rPr>
                  <a:t>(G)/2n  &gt; </a:t>
                </a:r>
                <a:r>
                  <a:rPr lang="en-US" dirty="0" err="1">
                    <a:solidFill>
                      <a:srgbClr val="FF0000"/>
                    </a:solidFill>
                  </a:rPr>
                  <a:t>λ</a:t>
                </a:r>
                <a:r>
                  <a:rPr lang="en-US" dirty="0">
                    <a:solidFill>
                      <a:srgbClr val="FF0000"/>
                    </a:solidFill>
                  </a:rPr>
                  <a:t>(G)/2 	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C61A5-C167-D347-A4A9-A9CF6CBE7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57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4D3F-E482-3446-98AD-2396BBDF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corollary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ED530-D99C-4E4F-BD2B-26DA57A9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17983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Lemma </a:t>
            </a:r>
            <a:r>
              <a:rPr lang="en-US" b="1" dirty="0">
                <a:solidFill>
                  <a:srgbClr val="00B050"/>
                </a:solidFill>
              </a:rPr>
              <a:t>[Karger]: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Fix 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mincut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(S*)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In a </a:t>
            </a:r>
            <a:r>
              <a:rPr lang="en-US" dirty="0">
                <a:solidFill>
                  <a:srgbClr val="FF0000"/>
                </a:solidFill>
              </a:rPr>
              <a:t>4/5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-approximate tree packing, a tree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chosen at random from the packing, with probability at least a fixed constant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intersects 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(S)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at most </a:t>
            </a:r>
            <a:r>
              <a:rPr lang="en-US" i="1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edges.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9FF8F51-33DB-EB42-8171-B148136735B4}"/>
              </a:ext>
            </a:extLst>
          </p:cNvPr>
          <p:cNvSpPr/>
          <p:nvPr/>
        </p:nvSpPr>
        <p:spPr>
          <a:xfrm>
            <a:off x="2346203" y="4277227"/>
            <a:ext cx="1860037" cy="1646053"/>
          </a:xfrm>
          <a:custGeom>
            <a:avLst/>
            <a:gdLst>
              <a:gd name="connsiteX0" fmla="*/ 813557 w 1860037"/>
              <a:gd name="connsiteY0" fmla="*/ 133 h 1646053"/>
              <a:gd name="connsiteX1" fmla="*/ 691637 w 1860037"/>
              <a:gd name="connsiteY1" fmla="*/ 20453 h 1646053"/>
              <a:gd name="connsiteX2" fmla="*/ 600197 w 1860037"/>
              <a:gd name="connsiteY2" fmla="*/ 40773 h 1646053"/>
              <a:gd name="connsiteX3" fmla="*/ 508757 w 1860037"/>
              <a:gd name="connsiteY3" fmla="*/ 71253 h 1646053"/>
              <a:gd name="connsiteX4" fmla="*/ 427477 w 1860037"/>
              <a:gd name="connsiteY4" fmla="*/ 122053 h 1646053"/>
              <a:gd name="connsiteX5" fmla="*/ 366517 w 1860037"/>
              <a:gd name="connsiteY5" fmla="*/ 162693 h 1646053"/>
              <a:gd name="connsiteX6" fmla="*/ 315717 w 1860037"/>
              <a:gd name="connsiteY6" fmla="*/ 193173 h 1646053"/>
              <a:gd name="connsiteX7" fmla="*/ 275077 w 1860037"/>
              <a:gd name="connsiteY7" fmla="*/ 233813 h 1646053"/>
              <a:gd name="connsiteX8" fmla="*/ 234437 w 1860037"/>
              <a:gd name="connsiteY8" fmla="*/ 284613 h 1646053"/>
              <a:gd name="connsiteX9" fmla="*/ 203957 w 1860037"/>
              <a:gd name="connsiteY9" fmla="*/ 304933 h 1646053"/>
              <a:gd name="connsiteX10" fmla="*/ 163317 w 1860037"/>
              <a:gd name="connsiteY10" fmla="*/ 365893 h 1646053"/>
              <a:gd name="connsiteX11" fmla="*/ 102357 w 1860037"/>
              <a:gd name="connsiteY11" fmla="*/ 467493 h 1646053"/>
              <a:gd name="connsiteX12" fmla="*/ 92197 w 1860037"/>
              <a:gd name="connsiteY12" fmla="*/ 497973 h 1646053"/>
              <a:gd name="connsiteX13" fmla="*/ 71877 w 1860037"/>
              <a:gd name="connsiteY13" fmla="*/ 528453 h 1646053"/>
              <a:gd name="connsiteX14" fmla="*/ 61717 w 1860037"/>
              <a:gd name="connsiteY14" fmla="*/ 558933 h 1646053"/>
              <a:gd name="connsiteX15" fmla="*/ 41397 w 1860037"/>
              <a:gd name="connsiteY15" fmla="*/ 640213 h 1646053"/>
              <a:gd name="connsiteX16" fmla="*/ 21077 w 1860037"/>
              <a:gd name="connsiteY16" fmla="*/ 711333 h 1646053"/>
              <a:gd name="connsiteX17" fmla="*/ 10917 w 1860037"/>
              <a:gd name="connsiteY17" fmla="*/ 751973 h 1646053"/>
              <a:gd name="connsiteX18" fmla="*/ 10917 w 1860037"/>
              <a:gd name="connsiteY18" fmla="*/ 1016133 h 1646053"/>
              <a:gd name="connsiteX19" fmla="*/ 41397 w 1860037"/>
              <a:gd name="connsiteY19" fmla="*/ 1127893 h 1646053"/>
              <a:gd name="connsiteX20" fmla="*/ 82037 w 1860037"/>
              <a:gd name="connsiteY20" fmla="*/ 1178693 h 1646053"/>
              <a:gd name="connsiteX21" fmla="*/ 102357 w 1860037"/>
              <a:gd name="connsiteY21" fmla="*/ 1219333 h 1646053"/>
              <a:gd name="connsiteX22" fmla="*/ 193797 w 1860037"/>
              <a:gd name="connsiteY22" fmla="*/ 1341253 h 1646053"/>
              <a:gd name="connsiteX23" fmla="*/ 275077 w 1860037"/>
              <a:gd name="connsiteY23" fmla="*/ 1402213 h 1646053"/>
              <a:gd name="connsiteX24" fmla="*/ 305557 w 1860037"/>
              <a:gd name="connsiteY24" fmla="*/ 1432693 h 1646053"/>
              <a:gd name="connsiteX25" fmla="*/ 366517 w 1860037"/>
              <a:gd name="connsiteY25" fmla="*/ 1463173 h 1646053"/>
              <a:gd name="connsiteX26" fmla="*/ 427477 w 1860037"/>
              <a:gd name="connsiteY26" fmla="*/ 1503813 h 1646053"/>
              <a:gd name="connsiteX27" fmla="*/ 457957 w 1860037"/>
              <a:gd name="connsiteY27" fmla="*/ 1524133 h 1646053"/>
              <a:gd name="connsiteX28" fmla="*/ 488437 w 1860037"/>
              <a:gd name="connsiteY28" fmla="*/ 1534293 h 1646053"/>
              <a:gd name="connsiteX29" fmla="*/ 518917 w 1860037"/>
              <a:gd name="connsiteY29" fmla="*/ 1554613 h 1646053"/>
              <a:gd name="connsiteX30" fmla="*/ 600197 w 1860037"/>
              <a:gd name="connsiteY30" fmla="*/ 1574933 h 1646053"/>
              <a:gd name="connsiteX31" fmla="*/ 661157 w 1860037"/>
              <a:gd name="connsiteY31" fmla="*/ 1595253 h 1646053"/>
              <a:gd name="connsiteX32" fmla="*/ 762757 w 1860037"/>
              <a:gd name="connsiteY32" fmla="*/ 1615573 h 1646053"/>
              <a:gd name="connsiteX33" fmla="*/ 793237 w 1860037"/>
              <a:gd name="connsiteY33" fmla="*/ 1625733 h 1646053"/>
              <a:gd name="connsiteX34" fmla="*/ 1026917 w 1860037"/>
              <a:gd name="connsiteY34" fmla="*/ 1646053 h 1646053"/>
              <a:gd name="connsiteX35" fmla="*/ 1311397 w 1860037"/>
              <a:gd name="connsiteY35" fmla="*/ 1635893 h 1646053"/>
              <a:gd name="connsiteX36" fmla="*/ 1382517 w 1860037"/>
              <a:gd name="connsiteY36" fmla="*/ 1615573 h 1646053"/>
              <a:gd name="connsiteX37" fmla="*/ 1433317 w 1860037"/>
              <a:gd name="connsiteY37" fmla="*/ 1605413 h 1646053"/>
              <a:gd name="connsiteX38" fmla="*/ 1504437 w 1860037"/>
              <a:gd name="connsiteY38" fmla="*/ 1574933 h 1646053"/>
              <a:gd name="connsiteX39" fmla="*/ 1555237 w 1860037"/>
              <a:gd name="connsiteY39" fmla="*/ 1544453 h 1646053"/>
              <a:gd name="connsiteX40" fmla="*/ 1666997 w 1860037"/>
              <a:gd name="connsiteY40" fmla="*/ 1483493 h 1646053"/>
              <a:gd name="connsiteX41" fmla="*/ 1738117 w 1860037"/>
              <a:gd name="connsiteY41" fmla="*/ 1402213 h 1646053"/>
              <a:gd name="connsiteX42" fmla="*/ 1758437 w 1860037"/>
              <a:gd name="connsiteY42" fmla="*/ 1371733 h 1646053"/>
              <a:gd name="connsiteX43" fmla="*/ 1768597 w 1860037"/>
              <a:gd name="connsiteY43" fmla="*/ 1341253 h 1646053"/>
              <a:gd name="connsiteX44" fmla="*/ 1799077 w 1860037"/>
              <a:gd name="connsiteY44" fmla="*/ 1290453 h 1646053"/>
              <a:gd name="connsiteX45" fmla="*/ 1829557 w 1860037"/>
              <a:gd name="connsiteY45" fmla="*/ 1178693 h 1646053"/>
              <a:gd name="connsiteX46" fmla="*/ 1839717 w 1860037"/>
              <a:gd name="connsiteY46" fmla="*/ 1138053 h 1646053"/>
              <a:gd name="connsiteX47" fmla="*/ 1860037 w 1860037"/>
              <a:gd name="connsiteY47" fmla="*/ 1046613 h 1646053"/>
              <a:gd name="connsiteX48" fmla="*/ 1839717 w 1860037"/>
              <a:gd name="connsiteY48" fmla="*/ 772293 h 1646053"/>
              <a:gd name="connsiteX49" fmla="*/ 1799077 w 1860037"/>
              <a:gd name="connsiteY49" fmla="*/ 660533 h 1646053"/>
              <a:gd name="connsiteX50" fmla="*/ 1788917 w 1860037"/>
              <a:gd name="connsiteY50" fmla="*/ 609733 h 1646053"/>
              <a:gd name="connsiteX51" fmla="*/ 1738117 w 1860037"/>
              <a:gd name="connsiteY51" fmla="*/ 518293 h 1646053"/>
              <a:gd name="connsiteX52" fmla="*/ 1656837 w 1860037"/>
              <a:gd name="connsiteY52" fmla="*/ 396373 h 1646053"/>
              <a:gd name="connsiteX53" fmla="*/ 1565397 w 1860037"/>
              <a:gd name="connsiteY53" fmla="*/ 294773 h 1646053"/>
              <a:gd name="connsiteX54" fmla="*/ 1534917 w 1860037"/>
              <a:gd name="connsiteY54" fmla="*/ 264293 h 1646053"/>
              <a:gd name="connsiteX55" fmla="*/ 1494277 w 1860037"/>
              <a:gd name="connsiteY55" fmla="*/ 233813 h 1646053"/>
              <a:gd name="connsiteX56" fmla="*/ 1463797 w 1860037"/>
              <a:gd name="connsiteY56" fmla="*/ 203333 h 1646053"/>
              <a:gd name="connsiteX57" fmla="*/ 1402837 w 1860037"/>
              <a:gd name="connsiteY57" fmla="*/ 162693 h 1646053"/>
              <a:gd name="connsiteX58" fmla="*/ 1372357 w 1860037"/>
              <a:gd name="connsiteY58" fmla="*/ 142373 h 1646053"/>
              <a:gd name="connsiteX59" fmla="*/ 1291077 w 1860037"/>
              <a:gd name="connsiteY59" fmla="*/ 101733 h 1646053"/>
              <a:gd name="connsiteX60" fmla="*/ 1230117 w 1860037"/>
              <a:gd name="connsiteY60" fmla="*/ 81413 h 1646053"/>
              <a:gd name="connsiteX61" fmla="*/ 1158997 w 1860037"/>
              <a:gd name="connsiteY61" fmla="*/ 50933 h 1646053"/>
              <a:gd name="connsiteX62" fmla="*/ 1118357 w 1860037"/>
              <a:gd name="connsiteY62" fmla="*/ 30613 h 1646053"/>
              <a:gd name="connsiteX63" fmla="*/ 813557 w 1860037"/>
              <a:gd name="connsiteY63" fmla="*/ 133 h 164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860037" h="1646053">
                <a:moveTo>
                  <a:pt x="813557" y="133"/>
                </a:moveTo>
                <a:cubicBezTo>
                  <a:pt x="742437" y="-1560"/>
                  <a:pt x="732211" y="13293"/>
                  <a:pt x="691637" y="20453"/>
                </a:cubicBezTo>
                <a:cubicBezTo>
                  <a:pt x="669914" y="24286"/>
                  <a:pt x="623006" y="33755"/>
                  <a:pt x="600197" y="40773"/>
                </a:cubicBezTo>
                <a:cubicBezTo>
                  <a:pt x="569489" y="50222"/>
                  <a:pt x="536002" y="54225"/>
                  <a:pt x="508757" y="71253"/>
                </a:cubicBezTo>
                <a:cubicBezTo>
                  <a:pt x="481664" y="88186"/>
                  <a:pt x="454061" y="104330"/>
                  <a:pt x="427477" y="122053"/>
                </a:cubicBezTo>
                <a:cubicBezTo>
                  <a:pt x="407157" y="135600"/>
                  <a:pt x="387121" y="149582"/>
                  <a:pt x="366517" y="162693"/>
                </a:cubicBezTo>
                <a:cubicBezTo>
                  <a:pt x="349857" y="173295"/>
                  <a:pt x="329681" y="179209"/>
                  <a:pt x="315717" y="193173"/>
                </a:cubicBezTo>
                <a:cubicBezTo>
                  <a:pt x="302170" y="206720"/>
                  <a:pt x="287805" y="219494"/>
                  <a:pt x="275077" y="233813"/>
                </a:cubicBezTo>
                <a:cubicBezTo>
                  <a:pt x="260670" y="250021"/>
                  <a:pt x="249771" y="269279"/>
                  <a:pt x="234437" y="284613"/>
                </a:cubicBezTo>
                <a:cubicBezTo>
                  <a:pt x="225803" y="293247"/>
                  <a:pt x="214117" y="298160"/>
                  <a:pt x="203957" y="304933"/>
                </a:cubicBezTo>
                <a:cubicBezTo>
                  <a:pt x="186675" y="356779"/>
                  <a:pt x="204829" y="317462"/>
                  <a:pt x="163317" y="365893"/>
                </a:cubicBezTo>
                <a:cubicBezTo>
                  <a:pt x="132538" y="401802"/>
                  <a:pt x="122524" y="422118"/>
                  <a:pt x="102357" y="467493"/>
                </a:cubicBezTo>
                <a:cubicBezTo>
                  <a:pt x="98007" y="477280"/>
                  <a:pt x="96986" y="488394"/>
                  <a:pt x="92197" y="497973"/>
                </a:cubicBezTo>
                <a:cubicBezTo>
                  <a:pt x="86736" y="508895"/>
                  <a:pt x="77338" y="517531"/>
                  <a:pt x="71877" y="528453"/>
                </a:cubicBezTo>
                <a:cubicBezTo>
                  <a:pt x="67088" y="538032"/>
                  <a:pt x="64535" y="548601"/>
                  <a:pt x="61717" y="558933"/>
                </a:cubicBezTo>
                <a:cubicBezTo>
                  <a:pt x="54369" y="585876"/>
                  <a:pt x="48170" y="613120"/>
                  <a:pt x="41397" y="640213"/>
                </a:cubicBezTo>
                <a:cubicBezTo>
                  <a:pt x="9635" y="767260"/>
                  <a:pt x="50228" y="609303"/>
                  <a:pt x="21077" y="711333"/>
                </a:cubicBezTo>
                <a:cubicBezTo>
                  <a:pt x="17241" y="724759"/>
                  <a:pt x="14304" y="738426"/>
                  <a:pt x="10917" y="751973"/>
                </a:cubicBezTo>
                <a:cubicBezTo>
                  <a:pt x="-2579" y="886937"/>
                  <a:pt x="-4662" y="852558"/>
                  <a:pt x="10917" y="1016133"/>
                </a:cubicBezTo>
                <a:cubicBezTo>
                  <a:pt x="12807" y="1035973"/>
                  <a:pt x="31085" y="1115003"/>
                  <a:pt x="41397" y="1127893"/>
                </a:cubicBezTo>
                <a:cubicBezTo>
                  <a:pt x="54944" y="1144826"/>
                  <a:pt x="70008" y="1160650"/>
                  <a:pt x="82037" y="1178693"/>
                </a:cubicBezTo>
                <a:cubicBezTo>
                  <a:pt x="90438" y="1191295"/>
                  <a:pt x="94843" y="1206183"/>
                  <a:pt x="102357" y="1219333"/>
                </a:cubicBezTo>
                <a:cubicBezTo>
                  <a:pt x="120258" y="1250660"/>
                  <a:pt x="190564" y="1339097"/>
                  <a:pt x="193797" y="1341253"/>
                </a:cubicBezTo>
                <a:cubicBezTo>
                  <a:pt x="230090" y="1365448"/>
                  <a:pt x="236463" y="1368425"/>
                  <a:pt x="275077" y="1402213"/>
                </a:cubicBezTo>
                <a:cubicBezTo>
                  <a:pt x="285890" y="1411675"/>
                  <a:pt x="294519" y="1423495"/>
                  <a:pt x="305557" y="1432693"/>
                </a:cubicBezTo>
                <a:cubicBezTo>
                  <a:pt x="359682" y="1477797"/>
                  <a:pt x="311530" y="1432625"/>
                  <a:pt x="366517" y="1463173"/>
                </a:cubicBezTo>
                <a:cubicBezTo>
                  <a:pt x="387865" y="1475033"/>
                  <a:pt x="407157" y="1490266"/>
                  <a:pt x="427477" y="1503813"/>
                </a:cubicBezTo>
                <a:cubicBezTo>
                  <a:pt x="437637" y="1510586"/>
                  <a:pt x="446373" y="1520272"/>
                  <a:pt x="457957" y="1524133"/>
                </a:cubicBezTo>
                <a:cubicBezTo>
                  <a:pt x="468117" y="1527520"/>
                  <a:pt x="478858" y="1529504"/>
                  <a:pt x="488437" y="1534293"/>
                </a:cubicBezTo>
                <a:cubicBezTo>
                  <a:pt x="499359" y="1539754"/>
                  <a:pt x="507441" y="1550440"/>
                  <a:pt x="518917" y="1554613"/>
                </a:cubicBezTo>
                <a:cubicBezTo>
                  <a:pt x="545163" y="1564157"/>
                  <a:pt x="573703" y="1566102"/>
                  <a:pt x="600197" y="1574933"/>
                </a:cubicBezTo>
                <a:cubicBezTo>
                  <a:pt x="620517" y="1581706"/>
                  <a:pt x="640377" y="1590058"/>
                  <a:pt x="661157" y="1595253"/>
                </a:cubicBezTo>
                <a:cubicBezTo>
                  <a:pt x="694663" y="1603630"/>
                  <a:pt x="729992" y="1604651"/>
                  <a:pt x="762757" y="1615573"/>
                </a:cubicBezTo>
                <a:cubicBezTo>
                  <a:pt x="772917" y="1618960"/>
                  <a:pt x="782598" y="1624505"/>
                  <a:pt x="793237" y="1625733"/>
                </a:cubicBezTo>
                <a:cubicBezTo>
                  <a:pt x="870909" y="1634695"/>
                  <a:pt x="1026917" y="1646053"/>
                  <a:pt x="1026917" y="1646053"/>
                </a:cubicBezTo>
                <a:cubicBezTo>
                  <a:pt x="1121744" y="1642666"/>
                  <a:pt x="1216857" y="1643996"/>
                  <a:pt x="1311397" y="1635893"/>
                </a:cubicBezTo>
                <a:cubicBezTo>
                  <a:pt x="1335962" y="1633787"/>
                  <a:pt x="1358598" y="1621553"/>
                  <a:pt x="1382517" y="1615573"/>
                </a:cubicBezTo>
                <a:cubicBezTo>
                  <a:pt x="1399270" y="1611385"/>
                  <a:pt x="1416384" y="1608800"/>
                  <a:pt x="1433317" y="1605413"/>
                </a:cubicBezTo>
                <a:cubicBezTo>
                  <a:pt x="1457024" y="1595253"/>
                  <a:pt x="1481368" y="1586468"/>
                  <a:pt x="1504437" y="1574933"/>
                </a:cubicBezTo>
                <a:cubicBezTo>
                  <a:pt x="1522100" y="1566102"/>
                  <a:pt x="1537574" y="1553284"/>
                  <a:pt x="1555237" y="1544453"/>
                </a:cubicBezTo>
                <a:cubicBezTo>
                  <a:pt x="1605503" y="1519320"/>
                  <a:pt x="1621941" y="1528549"/>
                  <a:pt x="1666997" y="1483493"/>
                </a:cubicBezTo>
                <a:cubicBezTo>
                  <a:pt x="1704592" y="1445898"/>
                  <a:pt x="1700905" y="1451829"/>
                  <a:pt x="1738117" y="1402213"/>
                </a:cubicBezTo>
                <a:cubicBezTo>
                  <a:pt x="1745443" y="1392444"/>
                  <a:pt x="1752976" y="1382655"/>
                  <a:pt x="1758437" y="1371733"/>
                </a:cubicBezTo>
                <a:cubicBezTo>
                  <a:pt x="1763226" y="1362154"/>
                  <a:pt x="1763808" y="1350832"/>
                  <a:pt x="1768597" y="1341253"/>
                </a:cubicBezTo>
                <a:cubicBezTo>
                  <a:pt x="1777428" y="1323590"/>
                  <a:pt x="1790905" y="1308430"/>
                  <a:pt x="1799077" y="1290453"/>
                </a:cubicBezTo>
                <a:cubicBezTo>
                  <a:pt x="1819763" y="1244944"/>
                  <a:pt x="1819304" y="1224831"/>
                  <a:pt x="1829557" y="1178693"/>
                </a:cubicBezTo>
                <a:cubicBezTo>
                  <a:pt x="1832586" y="1165062"/>
                  <a:pt x="1836979" y="1151745"/>
                  <a:pt x="1839717" y="1138053"/>
                </a:cubicBezTo>
                <a:cubicBezTo>
                  <a:pt x="1857598" y="1048648"/>
                  <a:pt x="1840264" y="1105932"/>
                  <a:pt x="1860037" y="1046613"/>
                </a:cubicBezTo>
                <a:cubicBezTo>
                  <a:pt x="1856139" y="968652"/>
                  <a:pt x="1856834" y="857880"/>
                  <a:pt x="1839717" y="772293"/>
                </a:cubicBezTo>
                <a:cubicBezTo>
                  <a:pt x="1823087" y="689145"/>
                  <a:pt x="1831980" y="709887"/>
                  <a:pt x="1799077" y="660533"/>
                </a:cubicBezTo>
                <a:cubicBezTo>
                  <a:pt x="1795690" y="643600"/>
                  <a:pt x="1794378" y="626116"/>
                  <a:pt x="1788917" y="609733"/>
                </a:cubicBezTo>
                <a:cubicBezTo>
                  <a:pt x="1780797" y="585373"/>
                  <a:pt x="1748968" y="537825"/>
                  <a:pt x="1738117" y="518293"/>
                </a:cubicBezTo>
                <a:cubicBezTo>
                  <a:pt x="1687452" y="427096"/>
                  <a:pt x="1760872" y="535086"/>
                  <a:pt x="1656837" y="396373"/>
                </a:cubicBezTo>
                <a:cubicBezTo>
                  <a:pt x="1609115" y="332744"/>
                  <a:pt x="1638331" y="367707"/>
                  <a:pt x="1565397" y="294773"/>
                </a:cubicBezTo>
                <a:cubicBezTo>
                  <a:pt x="1555237" y="284613"/>
                  <a:pt x="1546412" y="272914"/>
                  <a:pt x="1534917" y="264293"/>
                </a:cubicBezTo>
                <a:cubicBezTo>
                  <a:pt x="1521370" y="254133"/>
                  <a:pt x="1507134" y="244833"/>
                  <a:pt x="1494277" y="233813"/>
                </a:cubicBezTo>
                <a:cubicBezTo>
                  <a:pt x="1483368" y="224462"/>
                  <a:pt x="1475139" y="212154"/>
                  <a:pt x="1463797" y="203333"/>
                </a:cubicBezTo>
                <a:cubicBezTo>
                  <a:pt x="1444520" y="188340"/>
                  <a:pt x="1423157" y="176240"/>
                  <a:pt x="1402837" y="162693"/>
                </a:cubicBezTo>
                <a:cubicBezTo>
                  <a:pt x="1392677" y="155920"/>
                  <a:pt x="1383279" y="147834"/>
                  <a:pt x="1372357" y="142373"/>
                </a:cubicBezTo>
                <a:cubicBezTo>
                  <a:pt x="1345264" y="128826"/>
                  <a:pt x="1319814" y="111312"/>
                  <a:pt x="1291077" y="101733"/>
                </a:cubicBezTo>
                <a:cubicBezTo>
                  <a:pt x="1270757" y="94960"/>
                  <a:pt x="1247939" y="93294"/>
                  <a:pt x="1230117" y="81413"/>
                </a:cubicBezTo>
                <a:cubicBezTo>
                  <a:pt x="1168348" y="40234"/>
                  <a:pt x="1233977" y="79051"/>
                  <a:pt x="1158997" y="50933"/>
                </a:cubicBezTo>
                <a:cubicBezTo>
                  <a:pt x="1144816" y="45615"/>
                  <a:pt x="1132920" y="34774"/>
                  <a:pt x="1118357" y="30613"/>
                </a:cubicBezTo>
                <a:cubicBezTo>
                  <a:pt x="996095" y="-4319"/>
                  <a:pt x="884677" y="1826"/>
                  <a:pt x="813557" y="133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0546FF6-300A-BF47-ACAE-601A1C96C9A7}"/>
              </a:ext>
            </a:extLst>
          </p:cNvPr>
          <p:cNvSpPr/>
          <p:nvPr/>
        </p:nvSpPr>
        <p:spPr>
          <a:xfrm>
            <a:off x="4775200" y="4429760"/>
            <a:ext cx="1991360" cy="1442720"/>
          </a:xfrm>
          <a:custGeom>
            <a:avLst/>
            <a:gdLst>
              <a:gd name="connsiteX0" fmla="*/ 1026160 w 1991360"/>
              <a:gd name="connsiteY0" fmla="*/ 0 h 1442720"/>
              <a:gd name="connsiteX1" fmla="*/ 975360 w 1991360"/>
              <a:gd name="connsiteY1" fmla="*/ 10160 h 1442720"/>
              <a:gd name="connsiteX2" fmla="*/ 863600 w 1991360"/>
              <a:gd name="connsiteY2" fmla="*/ 20320 h 1442720"/>
              <a:gd name="connsiteX3" fmla="*/ 711200 w 1991360"/>
              <a:gd name="connsiteY3" fmla="*/ 40640 h 1442720"/>
              <a:gd name="connsiteX4" fmla="*/ 579120 w 1991360"/>
              <a:gd name="connsiteY4" fmla="*/ 81280 h 1442720"/>
              <a:gd name="connsiteX5" fmla="*/ 538480 w 1991360"/>
              <a:gd name="connsiteY5" fmla="*/ 101600 h 1442720"/>
              <a:gd name="connsiteX6" fmla="*/ 467360 w 1991360"/>
              <a:gd name="connsiteY6" fmla="*/ 132080 h 1442720"/>
              <a:gd name="connsiteX7" fmla="*/ 396240 w 1991360"/>
              <a:gd name="connsiteY7" fmla="*/ 182880 h 1442720"/>
              <a:gd name="connsiteX8" fmla="*/ 365760 w 1991360"/>
              <a:gd name="connsiteY8" fmla="*/ 203200 h 1442720"/>
              <a:gd name="connsiteX9" fmla="*/ 284480 w 1991360"/>
              <a:gd name="connsiteY9" fmla="*/ 264160 h 1442720"/>
              <a:gd name="connsiteX10" fmla="*/ 223520 w 1991360"/>
              <a:gd name="connsiteY10" fmla="*/ 325120 h 1442720"/>
              <a:gd name="connsiteX11" fmla="*/ 152400 w 1991360"/>
              <a:gd name="connsiteY11" fmla="*/ 396240 h 1442720"/>
              <a:gd name="connsiteX12" fmla="*/ 132080 w 1991360"/>
              <a:gd name="connsiteY12" fmla="*/ 426720 h 1442720"/>
              <a:gd name="connsiteX13" fmla="*/ 101600 w 1991360"/>
              <a:gd name="connsiteY13" fmla="*/ 467360 h 1442720"/>
              <a:gd name="connsiteX14" fmla="*/ 60960 w 1991360"/>
              <a:gd name="connsiteY14" fmla="*/ 548640 h 1442720"/>
              <a:gd name="connsiteX15" fmla="*/ 20320 w 1991360"/>
              <a:gd name="connsiteY15" fmla="*/ 711200 h 1442720"/>
              <a:gd name="connsiteX16" fmla="*/ 10160 w 1991360"/>
              <a:gd name="connsiteY16" fmla="*/ 822960 h 1442720"/>
              <a:gd name="connsiteX17" fmla="*/ 0 w 1991360"/>
              <a:gd name="connsiteY17" fmla="*/ 873760 h 1442720"/>
              <a:gd name="connsiteX18" fmla="*/ 10160 w 1991360"/>
              <a:gd name="connsiteY18" fmla="*/ 1148080 h 1442720"/>
              <a:gd name="connsiteX19" fmla="*/ 20320 w 1991360"/>
              <a:gd name="connsiteY19" fmla="*/ 1188720 h 1442720"/>
              <a:gd name="connsiteX20" fmla="*/ 50800 w 1991360"/>
              <a:gd name="connsiteY20" fmla="*/ 1259840 h 1442720"/>
              <a:gd name="connsiteX21" fmla="*/ 111760 w 1991360"/>
              <a:gd name="connsiteY21" fmla="*/ 1310640 h 1442720"/>
              <a:gd name="connsiteX22" fmla="*/ 162560 w 1991360"/>
              <a:gd name="connsiteY22" fmla="*/ 1320800 h 1442720"/>
              <a:gd name="connsiteX23" fmla="*/ 223520 w 1991360"/>
              <a:gd name="connsiteY23" fmla="*/ 1341120 h 1442720"/>
              <a:gd name="connsiteX24" fmla="*/ 264160 w 1991360"/>
              <a:gd name="connsiteY24" fmla="*/ 1351280 h 1442720"/>
              <a:gd name="connsiteX25" fmla="*/ 375920 w 1991360"/>
              <a:gd name="connsiteY25" fmla="*/ 1371600 h 1442720"/>
              <a:gd name="connsiteX26" fmla="*/ 477520 w 1991360"/>
              <a:gd name="connsiteY26" fmla="*/ 1402080 h 1442720"/>
              <a:gd name="connsiteX27" fmla="*/ 528320 w 1991360"/>
              <a:gd name="connsiteY27" fmla="*/ 1412240 h 1442720"/>
              <a:gd name="connsiteX28" fmla="*/ 609600 w 1991360"/>
              <a:gd name="connsiteY28" fmla="*/ 1432560 h 1442720"/>
              <a:gd name="connsiteX29" fmla="*/ 772160 w 1991360"/>
              <a:gd name="connsiteY29" fmla="*/ 1442720 h 1442720"/>
              <a:gd name="connsiteX30" fmla="*/ 944880 w 1991360"/>
              <a:gd name="connsiteY30" fmla="*/ 1432560 h 1442720"/>
              <a:gd name="connsiteX31" fmla="*/ 1005840 w 1991360"/>
              <a:gd name="connsiteY31" fmla="*/ 1422400 h 1442720"/>
              <a:gd name="connsiteX32" fmla="*/ 1137920 w 1991360"/>
              <a:gd name="connsiteY32" fmla="*/ 1402080 h 1442720"/>
              <a:gd name="connsiteX33" fmla="*/ 1229360 w 1991360"/>
              <a:gd name="connsiteY33" fmla="*/ 1381760 h 1442720"/>
              <a:gd name="connsiteX34" fmla="*/ 1300480 w 1991360"/>
              <a:gd name="connsiteY34" fmla="*/ 1371600 h 1442720"/>
              <a:gd name="connsiteX35" fmla="*/ 1442720 w 1991360"/>
              <a:gd name="connsiteY35" fmla="*/ 1300480 h 1442720"/>
              <a:gd name="connsiteX36" fmla="*/ 1483360 w 1991360"/>
              <a:gd name="connsiteY36" fmla="*/ 1280160 h 1442720"/>
              <a:gd name="connsiteX37" fmla="*/ 1564640 w 1991360"/>
              <a:gd name="connsiteY37" fmla="*/ 1188720 h 1442720"/>
              <a:gd name="connsiteX38" fmla="*/ 1615440 w 1991360"/>
              <a:gd name="connsiteY38" fmla="*/ 1117600 h 1442720"/>
              <a:gd name="connsiteX39" fmla="*/ 1635760 w 1991360"/>
              <a:gd name="connsiteY39" fmla="*/ 1066800 h 1442720"/>
              <a:gd name="connsiteX40" fmla="*/ 1666240 w 1991360"/>
              <a:gd name="connsiteY40" fmla="*/ 1036320 h 1442720"/>
              <a:gd name="connsiteX41" fmla="*/ 1686560 w 1991360"/>
              <a:gd name="connsiteY41" fmla="*/ 995680 h 1442720"/>
              <a:gd name="connsiteX42" fmla="*/ 1747520 w 1991360"/>
              <a:gd name="connsiteY42" fmla="*/ 914400 h 1442720"/>
              <a:gd name="connsiteX43" fmla="*/ 1778000 w 1991360"/>
              <a:gd name="connsiteY43" fmla="*/ 883920 h 1442720"/>
              <a:gd name="connsiteX44" fmla="*/ 1808480 w 1991360"/>
              <a:gd name="connsiteY44" fmla="*/ 812800 h 1442720"/>
              <a:gd name="connsiteX45" fmla="*/ 1838960 w 1991360"/>
              <a:gd name="connsiteY45" fmla="*/ 772160 h 1442720"/>
              <a:gd name="connsiteX46" fmla="*/ 1859280 w 1991360"/>
              <a:gd name="connsiteY46" fmla="*/ 731520 h 1442720"/>
              <a:gd name="connsiteX47" fmla="*/ 1879600 w 1991360"/>
              <a:gd name="connsiteY47" fmla="*/ 701040 h 1442720"/>
              <a:gd name="connsiteX48" fmla="*/ 1920240 w 1991360"/>
              <a:gd name="connsiteY48" fmla="*/ 619760 h 1442720"/>
              <a:gd name="connsiteX49" fmla="*/ 1940560 w 1991360"/>
              <a:gd name="connsiteY49" fmla="*/ 589280 h 1442720"/>
              <a:gd name="connsiteX50" fmla="*/ 1950720 w 1991360"/>
              <a:gd name="connsiteY50" fmla="*/ 558800 h 1442720"/>
              <a:gd name="connsiteX51" fmla="*/ 1971040 w 1991360"/>
              <a:gd name="connsiteY51" fmla="*/ 477520 h 1442720"/>
              <a:gd name="connsiteX52" fmla="*/ 1991360 w 1991360"/>
              <a:gd name="connsiteY52" fmla="*/ 365760 h 1442720"/>
              <a:gd name="connsiteX53" fmla="*/ 1981200 w 1991360"/>
              <a:gd name="connsiteY53" fmla="*/ 254000 h 1442720"/>
              <a:gd name="connsiteX54" fmla="*/ 1950720 w 1991360"/>
              <a:gd name="connsiteY54" fmla="*/ 223520 h 1442720"/>
              <a:gd name="connsiteX55" fmla="*/ 1899920 w 1991360"/>
              <a:gd name="connsiteY55" fmla="*/ 213360 h 1442720"/>
              <a:gd name="connsiteX56" fmla="*/ 1859280 w 1991360"/>
              <a:gd name="connsiteY56" fmla="*/ 203200 h 1442720"/>
              <a:gd name="connsiteX57" fmla="*/ 1828800 w 1991360"/>
              <a:gd name="connsiteY57" fmla="*/ 193040 h 1442720"/>
              <a:gd name="connsiteX58" fmla="*/ 1757680 w 1991360"/>
              <a:gd name="connsiteY58" fmla="*/ 182880 h 1442720"/>
              <a:gd name="connsiteX59" fmla="*/ 1534160 w 1991360"/>
              <a:gd name="connsiteY59" fmla="*/ 152400 h 1442720"/>
              <a:gd name="connsiteX60" fmla="*/ 1473200 w 1991360"/>
              <a:gd name="connsiteY60" fmla="*/ 142240 h 1442720"/>
              <a:gd name="connsiteX61" fmla="*/ 1422400 w 1991360"/>
              <a:gd name="connsiteY61" fmla="*/ 132080 h 1442720"/>
              <a:gd name="connsiteX62" fmla="*/ 1351280 w 1991360"/>
              <a:gd name="connsiteY62" fmla="*/ 121920 h 1442720"/>
              <a:gd name="connsiteX63" fmla="*/ 1259840 w 1991360"/>
              <a:gd name="connsiteY63" fmla="*/ 101600 h 1442720"/>
              <a:gd name="connsiteX64" fmla="*/ 1229360 w 1991360"/>
              <a:gd name="connsiteY64" fmla="*/ 91440 h 1442720"/>
              <a:gd name="connsiteX65" fmla="*/ 1188720 w 1991360"/>
              <a:gd name="connsiteY65" fmla="*/ 81280 h 1442720"/>
              <a:gd name="connsiteX66" fmla="*/ 1158240 w 1991360"/>
              <a:gd name="connsiteY66" fmla="*/ 71120 h 1442720"/>
              <a:gd name="connsiteX67" fmla="*/ 1107440 w 1991360"/>
              <a:gd name="connsiteY67" fmla="*/ 60960 h 1442720"/>
              <a:gd name="connsiteX68" fmla="*/ 1066800 w 1991360"/>
              <a:gd name="connsiteY68" fmla="*/ 50800 h 1442720"/>
              <a:gd name="connsiteX69" fmla="*/ 1016000 w 1991360"/>
              <a:gd name="connsiteY69" fmla="*/ 40640 h 1442720"/>
              <a:gd name="connsiteX70" fmla="*/ 975360 w 1991360"/>
              <a:gd name="connsiteY70" fmla="*/ 30480 h 1442720"/>
              <a:gd name="connsiteX71" fmla="*/ 944880 w 1991360"/>
              <a:gd name="connsiteY71" fmla="*/ 20320 h 1442720"/>
              <a:gd name="connsiteX72" fmla="*/ 924560 w 1991360"/>
              <a:gd name="connsiteY72" fmla="*/ 20320 h 144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991360" h="1442720">
                <a:moveTo>
                  <a:pt x="1026160" y="0"/>
                </a:moveTo>
                <a:cubicBezTo>
                  <a:pt x="1009227" y="3387"/>
                  <a:pt x="992495" y="8018"/>
                  <a:pt x="975360" y="10160"/>
                </a:cubicBezTo>
                <a:cubicBezTo>
                  <a:pt x="938242" y="14800"/>
                  <a:pt x="900821" y="16598"/>
                  <a:pt x="863600" y="20320"/>
                </a:cubicBezTo>
                <a:cubicBezTo>
                  <a:pt x="809382" y="25742"/>
                  <a:pt x="763654" y="30149"/>
                  <a:pt x="711200" y="40640"/>
                </a:cubicBezTo>
                <a:cubicBezTo>
                  <a:pt x="676636" y="47553"/>
                  <a:pt x="598110" y="71785"/>
                  <a:pt x="579120" y="81280"/>
                </a:cubicBezTo>
                <a:cubicBezTo>
                  <a:pt x="565573" y="88053"/>
                  <a:pt x="552401" y="95634"/>
                  <a:pt x="538480" y="101600"/>
                </a:cubicBezTo>
                <a:cubicBezTo>
                  <a:pt x="481488" y="126025"/>
                  <a:pt x="534753" y="93570"/>
                  <a:pt x="467360" y="132080"/>
                </a:cubicBezTo>
                <a:cubicBezTo>
                  <a:pt x="443416" y="145762"/>
                  <a:pt x="418046" y="167304"/>
                  <a:pt x="396240" y="182880"/>
                </a:cubicBezTo>
                <a:cubicBezTo>
                  <a:pt x="386304" y="189977"/>
                  <a:pt x="375635" y="196018"/>
                  <a:pt x="365760" y="203200"/>
                </a:cubicBezTo>
                <a:cubicBezTo>
                  <a:pt x="338371" y="223119"/>
                  <a:pt x="308427" y="240213"/>
                  <a:pt x="284480" y="264160"/>
                </a:cubicBezTo>
                <a:cubicBezTo>
                  <a:pt x="264160" y="284480"/>
                  <a:pt x="246509" y="307878"/>
                  <a:pt x="223520" y="325120"/>
                </a:cubicBezTo>
                <a:cubicBezTo>
                  <a:pt x="173502" y="362634"/>
                  <a:pt x="188872" y="345179"/>
                  <a:pt x="152400" y="396240"/>
                </a:cubicBezTo>
                <a:cubicBezTo>
                  <a:pt x="145303" y="406176"/>
                  <a:pt x="139177" y="416784"/>
                  <a:pt x="132080" y="426720"/>
                </a:cubicBezTo>
                <a:cubicBezTo>
                  <a:pt x="122238" y="440499"/>
                  <a:pt x="110132" y="452733"/>
                  <a:pt x="101600" y="467360"/>
                </a:cubicBezTo>
                <a:cubicBezTo>
                  <a:pt x="86337" y="493525"/>
                  <a:pt x="60960" y="548640"/>
                  <a:pt x="60960" y="548640"/>
                </a:cubicBezTo>
                <a:cubicBezTo>
                  <a:pt x="36439" y="671243"/>
                  <a:pt x="51562" y="617475"/>
                  <a:pt x="20320" y="711200"/>
                </a:cubicBezTo>
                <a:cubicBezTo>
                  <a:pt x="16933" y="748453"/>
                  <a:pt x="14800" y="785842"/>
                  <a:pt x="10160" y="822960"/>
                </a:cubicBezTo>
                <a:cubicBezTo>
                  <a:pt x="8018" y="840095"/>
                  <a:pt x="0" y="856491"/>
                  <a:pt x="0" y="873760"/>
                </a:cubicBezTo>
                <a:cubicBezTo>
                  <a:pt x="0" y="965263"/>
                  <a:pt x="4269" y="1056767"/>
                  <a:pt x="10160" y="1148080"/>
                </a:cubicBezTo>
                <a:cubicBezTo>
                  <a:pt x="11059" y="1162015"/>
                  <a:pt x="16484" y="1175294"/>
                  <a:pt x="20320" y="1188720"/>
                </a:cubicBezTo>
                <a:cubicBezTo>
                  <a:pt x="26637" y="1210830"/>
                  <a:pt x="37898" y="1241778"/>
                  <a:pt x="50800" y="1259840"/>
                </a:cubicBezTo>
                <a:cubicBezTo>
                  <a:pt x="60442" y="1273338"/>
                  <a:pt x="94372" y="1304119"/>
                  <a:pt x="111760" y="1310640"/>
                </a:cubicBezTo>
                <a:cubicBezTo>
                  <a:pt x="127929" y="1316703"/>
                  <a:pt x="145900" y="1316256"/>
                  <a:pt x="162560" y="1320800"/>
                </a:cubicBezTo>
                <a:cubicBezTo>
                  <a:pt x="183224" y="1326436"/>
                  <a:pt x="203004" y="1334965"/>
                  <a:pt x="223520" y="1341120"/>
                </a:cubicBezTo>
                <a:cubicBezTo>
                  <a:pt x="236895" y="1345132"/>
                  <a:pt x="250734" y="1347444"/>
                  <a:pt x="264160" y="1351280"/>
                </a:cubicBezTo>
                <a:cubicBezTo>
                  <a:pt x="355713" y="1377438"/>
                  <a:pt x="194346" y="1341338"/>
                  <a:pt x="375920" y="1371600"/>
                </a:cubicBezTo>
                <a:cubicBezTo>
                  <a:pt x="477299" y="1388496"/>
                  <a:pt x="342018" y="1374980"/>
                  <a:pt x="477520" y="1402080"/>
                </a:cubicBezTo>
                <a:cubicBezTo>
                  <a:pt x="494453" y="1405467"/>
                  <a:pt x="511494" y="1408357"/>
                  <a:pt x="528320" y="1412240"/>
                </a:cubicBezTo>
                <a:cubicBezTo>
                  <a:pt x="555532" y="1418520"/>
                  <a:pt x="581727" y="1430818"/>
                  <a:pt x="609600" y="1432560"/>
                </a:cubicBezTo>
                <a:lnTo>
                  <a:pt x="772160" y="1442720"/>
                </a:lnTo>
                <a:cubicBezTo>
                  <a:pt x="829733" y="1439333"/>
                  <a:pt x="887424" y="1437556"/>
                  <a:pt x="944880" y="1432560"/>
                </a:cubicBezTo>
                <a:cubicBezTo>
                  <a:pt x="965403" y="1430775"/>
                  <a:pt x="985479" y="1425532"/>
                  <a:pt x="1005840" y="1422400"/>
                </a:cubicBezTo>
                <a:cubicBezTo>
                  <a:pt x="1048130" y="1415894"/>
                  <a:pt x="1095682" y="1410528"/>
                  <a:pt x="1137920" y="1402080"/>
                </a:cubicBezTo>
                <a:cubicBezTo>
                  <a:pt x="1229254" y="1383813"/>
                  <a:pt x="1122893" y="1399504"/>
                  <a:pt x="1229360" y="1381760"/>
                </a:cubicBezTo>
                <a:cubicBezTo>
                  <a:pt x="1252982" y="1377823"/>
                  <a:pt x="1276773" y="1374987"/>
                  <a:pt x="1300480" y="1371600"/>
                </a:cubicBezTo>
                <a:cubicBezTo>
                  <a:pt x="1501357" y="1291249"/>
                  <a:pt x="1334110" y="1368361"/>
                  <a:pt x="1442720" y="1300480"/>
                </a:cubicBezTo>
                <a:cubicBezTo>
                  <a:pt x="1455563" y="1292453"/>
                  <a:pt x="1471533" y="1289621"/>
                  <a:pt x="1483360" y="1280160"/>
                </a:cubicBezTo>
                <a:cubicBezTo>
                  <a:pt x="1543979" y="1231665"/>
                  <a:pt x="1532194" y="1234145"/>
                  <a:pt x="1564640" y="1188720"/>
                </a:cubicBezTo>
                <a:cubicBezTo>
                  <a:pt x="1572310" y="1177982"/>
                  <a:pt x="1607459" y="1133563"/>
                  <a:pt x="1615440" y="1117600"/>
                </a:cubicBezTo>
                <a:cubicBezTo>
                  <a:pt x="1623596" y="1101288"/>
                  <a:pt x="1626094" y="1082266"/>
                  <a:pt x="1635760" y="1066800"/>
                </a:cubicBezTo>
                <a:cubicBezTo>
                  <a:pt x="1643375" y="1054616"/>
                  <a:pt x="1657889" y="1048012"/>
                  <a:pt x="1666240" y="1036320"/>
                </a:cubicBezTo>
                <a:cubicBezTo>
                  <a:pt x="1675043" y="1023995"/>
                  <a:pt x="1678159" y="1008282"/>
                  <a:pt x="1686560" y="995680"/>
                </a:cubicBezTo>
                <a:cubicBezTo>
                  <a:pt x="1705346" y="967501"/>
                  <a:pt x="1723573" y="938347"/>
                  <a:pt x="1747520" y="914400"/>
                </a:cubicBezTo>
                <a:cubicBezTo>
                  <a:pt x="1757680" y="904240"/>
                  <a:pt x="1769649" y="895612"/>
                  <a:pt x="1778000" y="883920"/>
                </a:cubicBezTo>
                <a:cubicBezTo>
                  <a:pt x="1835571" y="803321"/>
                  <a:pt x="1770577" y="879131"/>
                  <a:pt x="1808480" y="812800"/>
                </a:cubicBezTo>
                <a:cubicBezTo>
                  <a:pt x="1816881" y="798098"/>
                  <a:pt x="1829985" y="786519"/>
                  <a:pt x="1838960" y="772160"/>
                </a:cubicBezTo>
                <a:cubicBezTo>
                  <a:pt x="1846987" y="759317"/>
                  <a:pt x="1851766" y="744670"/>
                  <a:pt x="1859280" y="731520"/>
                </a:cubicBezTo>
                <a:cubicBezTo>
                  <a:pt x="1865338" y="720918"/>
                  <a:pt x="1873753" y="711760"/>
                  <a:pt x="1879600" y="701040"/>
                </a:cubicBezTo>
                <a:cubicBezTo>
                  <a:pt x="1894105" y="674447"/>
                  <a:pt x="1903437" y="644964"/>
                  <a:pt x="1920240" y="619760"/>
                </a:cubicBezTo>
                <a:cubicBezTo>
                  <a:pt x="1927013" y="609600"/>
                  <a:pt x="1935099" y="600202"/>
                  <a:pt x="1940560" y="589280"/>
                </a:cubicBezTo>
                <a:cubicBezTo>
                  <a:pt x="1945349" y="579701"/>
                  <a:pt x="1947902" y="569132"/>
                  <a:pt x="1950720" y="558800"/>
                </a:cubicBezTo>
                <a:cubicBezTo>
                  <a:pt x="1958068" y="531857"/>
                  <a:pt x="1966449" y="505067"/>
                  <a:pt x="1971040" y="477520"/>
                </a:cubicBezTo>
                <a:cubicBezTo>
                  <a:pt x="1984039" y="399526"/>
                  <a:pt x="1977160" y="436760"/>
                  <a:pt x="1991360" y="365760"/>
                </a:cubicBezTo>
                <a:cubicBezTo>
                  <a:pt x="1987973" y="328507"/>
                  <a:pt x="1991476" y="289968"/>
                  <a:pt x="1981200" y="254000"/>
                </a:cubicBezTo>
                <a:cubicBezTo>
                  <a:pt x="1977253" y="240184"/>
                  <a:pt x="1963571" y="229946"/>
                  <a:pt x="1950720" y="223520"/>
                </a:cubicBezTo>
                <a:cubicBezTo>
                  <a:pt x="1935274" y="215797"/>
                  <a:pt x="1916777" y="217106"/>
                  <a:pt x="1899920" y="213360"/>
                </a:cubicBezTo>
                <a:cubicBezTo>
                  <a:pt x="1886289" y="210331"/>
                  <a:pt x="1872706" y="207036"/>
                  <a:pt x="1859280" y="203200"/>
                </a:cubicBezTo>
                <a:cubicBezTo>
                  <a:pt x="1848982" y="200258"/>
                  <a:pt x="1839302" y="195140"/>
                  <a:pt x="1828800" y="193040"/>
                </a:cubicBezTo>
                <a:cubicBezTo>
                  <a:pt x="1805318" y="188344"/>
                  <a:pt x="1781387" y="186267"/>
                  <a:pt x="1757680" y="182880"/>
                </a:cubicBezTo>
                <a:cubicBezTo>
                  <a:pt x="1653397" y="148119"/>
                  <a:pt x="1812895" y="198856"/>
                  <a:pt x="1534160" y="152400"/>
                </a:cubicBezTo>
                <a:lnTo>
                  <a:pt x="1473200" y="142240"/>
                </a:lnTo>
                <a:cubicBezTo>
                  <a:pt x="1456210" y="139151"/>
                  <a:pt x="1439434" y="134919"/>
                  <a:pt x="1422400" y="132080"/>
                </a:cubicBezTo>
                <a:cubicBezTo>
                  <a:pt x="1398778" y="128143"/>
                  <a:pt x="1374987" y="125307"/>
                  <a:pt x="1351280" y="121920"/>
                </a:cubicBezTo>
                <a:cubicBezTo>
                  <a:pt x="1282665" y="99048"/>
                  <a:pt x="1367126" y="125441"/>
                  <a:pt x="1259840" y="101600"/>
                </a:cubicBezTo>
                <a:cubicBezTo>
                  <a:pt x="1249385" y="99277"/>
                  <a:pt x="1239658" y="94382"/>
                  <a:pt x="1229360" y="91440"/>
                </a:cubicBezTo>
                <a:cubicBezTo>
                  <a:pt x="1215934" y="87604"/>
                  <a:pt x="1202146" y="85116"/>
                  <a:pt x="1188720" y="81280"/>
                </a:cubicBezTo>
                <a:cubicBezTo>
                  <a:pt x="1178422" y="78338"/>
                  <a:pt x="1168630" y="73717"/>
                  <a:pt x="1158240" y="71120"/>
                </a:cubicBezTo>
                <a:cubicBezTo>
                  <a:pt x="1141487" y="66932"/>
                  <a:pt x="1124297" y="64706"/>
                  <a:pt x="1107440" y="60960"/>
                </a:cubicBezTo>
                <a:cubicBezTo>
                  <a:pt x="1093809" y="57931"/>
                  <a:pt x="1080431" y="53829"/>
                  <a:pt x="1066800" y="50800"/>
                </a:cubicBezTo>
                <a:cubicBezTo>
                  <a:pt x="1049943" y="47054"/>
                  <a:pt x="1032857" y="44386"/>
                  <a:pt x="1016000" y="40640"/>
                </a:cubicBezTo>
                <a:cubicBezTo>
                  <a:pt x="1002369" y="37611"/>
                  <a:pt x="988786" y="34316"/>
                  <a:pt x="975360" y="30480"/>
                </a:cubicBezTo>
                <a:cubicBezTo>
                  <a:pt x="965062" y="27538"/>
                  <a:pt x="955382" y="22420"/>
                  <a:pt x="944880" y="20320"/>
                </a:cubicBezTo>
                <a:cubicBezTo>
                  <a:pt x="938238" y="18992"/>
                  <a:pt x="931333" y="20320"/>
                  <a:pt x="924560" y="2032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4D46D-229D-B947-89A2-1C57BDE72CC5}"/>
              </a:ext>
            </a:extLst>
          </p:cNvPr>
          <p:cNvSpPr txBox="1"/>
          <p:nvPr/>
        </p:nvSpPr>
        <p:spPr>
          <a:xfrm>
            <a:off x="3962400" y="4277227"/>
            <a:ext cx="487680" cy="37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AF5AB-021F-A343-AB02-754A5507EFD2}"/>
              </a:ext>
            </a:extLst>
          </p:cNvPr>
          <p:cNvSpPr txBox="1"/>
          <p:nvPr/>
        </p:nvSpPr>
        <p:spPr>
          <a:xfrm>
            <a:off x="5699760" y="4053707"/>
            <a:ext cx="77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V\S*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C0515E-45E4-664E-867C-08F98EBBB5A0}"/>
              </a:ext>
            </a:extLst>
          </p:cNvPr>
          <p:cNvCxnSpPr>
            <a:cxnSpLocks/>
          </p:cNvCxnSpPr>
          <p:nvPr/>
        </p:nvCxnSpPr>
        <p:spPr>
          <a:xfrm>
            <a:off x="3799840" y="4685435"/>
            <a:ext cx="1351280" cy="303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1EC827-4578-CB46-AE74-A135F5CE08EF}"/>
              </a:ext>
            </a:extLst>
          </p:cNvPr>
          <p:cNvCxnSpPr/>
          <p:nvPr/>
        </p:nvCxnSpPr>
        <p:spPr>
          <a:xfrm>
            <a:off x="3815080" y="4660001"/>
            <a:ext cx="17729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A7B11E-4A16-894B-BCDB-F54684648759}"/>
              </a:ext>
            </a:extLst>
          </p:cNvPr>
          <p:cNvCxnSpPr/>
          <p:nvPr/>
        </p:nvCxnSpPr>
        <p:spPr>
          <a:xfrm>
            <a:off x="3851397" y="5394960"/>
            <a:ext cx="11480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2FD75E-4B14-764C-BD83-21B522648006}"/>
              </a:ext>
            </a:extLst>
          </p:cNvPr>
          <p:cNvCxnSpPr>
            <a:cxnSpLocks/>
          </p:cNvCxnSpPr>
          <p:nvPr/>
        </p:nvCxnSpPr>
        <p:spPr>
          <a:xfrm>
            <a:off x="3388360" y="5572760"/>
            <a:ext cx="1833880" cy="127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62A4BB-F4CF-2C4D-B006-4E96CACC2F82}"/>
              </a:ext>
            </a:extLst>
          </p:cNvPr>
          <p:cNvCxnSpPr>
            <a:cxnSpLocks/>
          </p:cNvCxnSpPr>
          <p:nvPr/>
        </p:nvCxnSpPr>
        <p:spPr>
          <a:xfrm flipH="1">
            <a:off x="3373120" y="4653280"/>
            <a:ext cx="441960" cy="92456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60E69E-600A-D248-B56B-93E6F9339B88}"/>
              </a:ext>
            </a:extLst>
          </p:cNvPr>
          <p:cNvCxnSpPr>
            <a:cxnSpLocks/>
          </p:cNvCxnSpPr>
          <p:nvPr/>
        </p:nvCxnSpPr>
        <p:spPr>
          <a:xfrm flipH="1" flipV="1">
            <a:off x="3139440" y="4715959"/>
            <a:ext cx="254000" cy="85680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D419CA-B0D8-0644-B363-79A6AB03B1C9}"/>
              </a:ext>
            </a:extLst>
          </p:cNvPr>
          <p:cNvCxnSpPr>
            <a:cxnSpLocks/>
          </p:cNvCxnSpPr>
          <p:nvPr/>
        </p:nvCxnSpPr>
        <p:spPr>
          <a:xfrm flipH="1" flipV="1">
            <a:off x="2692400" y="5212080"/>
            <a:ext cx="695960" cy="36576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676F88-0400-F347-9FD1-1B021F178109}"/>
              </a:ext>
            </a:extLst>
          </p:cNvPr>
          <p:cNvCxnSpPr>
            <a:cxnSpLocks/>
          </p:cNvCxnSpPr>
          <p:nvPr/>
        </p:nvCxnSpPr>
        <p:spPr>
          <a:xfrm flipH="1">
            <a:off x="2570480" y="4710879"/>
            <a:ext cx="568960" cy="23192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08A67C-3E6E-6E49-9F2F-6F12C99A4043}"/>
              </a:ext>
            </a:extLst>
          </p:cNvPr>
          <p:cNvCxnSpPr>
            <a:cxnSpLocks/>
          </p:cNvCxnSpPr>
          <p:nvPr/>
        </p:nvCxnSpPr>
        <p:spPr>
          <a:xfrm flipV="1">
            <a:off x="3139440" y="4390867"/>
            <a:ext cx="224277" cy="3200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54920F1-F76B-6C44-A639-A7502FB9DC57}"/>
              </a:ext>
            </a:extLst>
          </p:cNvPr>
          <p:cNvCxnSpPr/>
          <p:nvPr/>
        </p:nvCxnSpPr>
        <p:spPr>
          <a:xfrm>
            <a:off x="5588000" y="4660001"/>
            <a:ext cx="304800" cy="45555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4599C2-654A-3242-866C-5C987628A820}"/>
              </a:ext>
            </a:extLst>
          </p:cNvPr>
          <p:cNvCxnSpPr>
            <a:cxnSpLocks/>
          </p:cNvCxnSpPr>
          <p:nvPr/>
        </p:nvCxnSpPr>
        <p:spPr>
          <a:xfrm flipV="1">
            <a:off x="4999477" y="5115560"/>
            <a:ext cx="893323" cy="27252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557E41D-BD88-0F46-A09A-1CE0483AD605}"/>
              </a:ext>
            </a:extLst>
          </p:cNvPr>
          <p:cNvCxnSpPr>
            <a:cxnSpLocks/>
          </p:cNvCxnSpPr>
          <p:nvPr/>
        </p:nvCxnSpPr>
        <p:spPr>
          <a:xfrm flipH="1" flipV="1">
            <a:off x="5151120" y="4988594"/>
            <a:ext cx="741680" cy="14403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67F9424-522D-E447-B7CA-FD50E88E6BF5}"/>
              </a:ext>
            </a:extLst>
          </p:cNvPr>
          <p:cNvCxnSpPr/>
          <p:nvPr/>
        </p:nvCxnSpPr>
        <p:spPr>
          <a:xfrm>
            <a:off x="4999477" y="5394960"/>
            <a:ext cx="222763" cy="304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549A3D-FD86-C544-9A92-D7F20CA9EF3B}"/>
              </a:ext>
            </a:extLst>
          </p:cNvPr>
          <p:cNvSpPr>
            <a:spLocks noChangeAspect="1"/>
          </p:cNvSpPr>
          <p:nvPr/>
        </p:nvSpPr>
        <p:spPr>
          <a:xfrm>
            <a:off x="5100320" y="4968274"/>
            <a:ext cx="101600" cy="10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859BE-A755-6045-9E64-B8429A4121FD}"/>
              </a:ext>
            </a:extLst>
          </p:cNvPr>
          <p:cNvSpPr>
            <a:spLocks noChangeAspect="1"/>
          </p:cNvSpPr>
          <p:nvPr/>
        </p:nvSpPr>
        <p:spPr>
          <a:xfrm>
            <a:off x="5537200" y="4631542"/>
            <a:ext cx="101600" cy="10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B63AF9-9678-6F46-985A-E0700EF4CDEC}"/>
              </a:ext>
            </a:extLst>
          </p:cNvPr>
          <p:cNvSpPr>
            <a:spLocks noChangeAspect="1"/>
          </p:cNvSpPr>
          <p:nvPr/>
        </p:nvSpPr>
        <p:spPr>
          <a:xfrm>
            <a:off x="5791200" y="5069840"/>
            <a:ext cx="101600" cy="10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E3409B4-CD36-F941-9420-E46AEA9FB43F}"/>
              </a:ext>
            </a:extLst>
          </p:cNvPr>
          <p:cNvSpPr>
            <a:spLocks noChangeAspect="1"/>
          </p:cNvSpPr>
          <p:nvPr/>
        </p:nvSpPr>
        <p:spPr>
          <a:xfrm>
            <a:off x="4927600" y="5359400"/>
            <a:ext cx="101600" cy="10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5C4F1C3-4D93-5A4C-879F-692DD603D7E6}"/>
              </a:ext>
            </a:extLst>
          </p:cNvPr>
          <p:cNvSpPr>
            <a:spLocks noChangeAspect="1"/>
          </p:cNvSpPr>
          <p:nvPr/>
        </p:nvSpPr>
        <p:spPr>
          <a:xfrm>
            <a:off x="5140960" y="5640631"/>
            <a:ext cx="101600" cy="10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06353A-2E21-D84A-BB95-403F77368BFB}"/>
              </a:ext>
            </a:extLst>
          </p:cNvPr>
          <p:cNvSpPr>
            <a:spLocks noChangeAspect="1"/>
          </p:cNvSpPr>
          <p:nvPr/>
        </p:nvSpPr>
        <p:spPr>
          <a:xfrm>
            <a:off x="3078480" y="4671959"/>
            <a:ext cx="101600" cy="10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BEE2E89-0B14-354A-B6A1-399C82C4B5DD}"/>
              </a:ext>
            </a:extLst>
          </p:cNvPr>
          <p:cNvSpPr>
            <a:spLocks noChangeAspect="1"/>
          </p:cNvSpPr>
          <p:nvPr/>
        </p:nvSpPr>
        <p:spPr>
          <a:xfrm>
            <a:off x="3329940" y="5492396"/>
            <a:ext cx="101600" cy="10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5D559B5-E4E6-894E-8B7E-1A36C9514EEE}"/>
              </a:ext>
            </a:extLst>
          </p:cNvPr>
          <p:cNvSpPr>
            <a:spLocks noChangeAspect="1"/>
          </p:cNvSpPr>
          <p:nvPr/>
        </p:nvSpPr>
        <p:spPr>
          <a:xfrm>
            <a:off x="3799840" y="5344160"/>
            <a:ext cx="101600" cy="10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9C12A58-2ECD-2544-954C-9D3783BF89C9}"/>
              </a:ext>
            </a:extLst>
          </p:cNvPr>
          <p:cNvSpPr>
            <a:spLocks noChangeAspect="1"/>
          </p:cNvSpPr>
          <p:nvPr/>
        </p:nvSpPr>
        <p:spPr>
          <a:xfrm>
            <a:off x="2646680" y="5151120"/>
            <a:ext cx="101600" cy="10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003B756-07D4-534F-BBC4-E81E7CF0E261}"/>
              </a:ext>
            </a:extLst>
          </p:cNvPr>
          <p:cNvSpPr>
            <a:spLocks noChangeAspect="1"/>
          </p:cNvSpPr>
          <p:nvPr/>
        </p:nvSpPr>
        <p:spPr>
          <a:xfrm>
            <a:off x="2494280" y="4894563"/>
            <a:ext cx="101600" cy="10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B09EDD7-1A30-7447-B939-FF08E862EA26}"/>
              </a:ext>
            </a:extLst>
          </p:cNvPr>
          <p:cNvSpPr>
            <a:spLocks noChangeAspect="1"/>
          </p:cNvSpPr>
          <p:nvPr/>
        </p:nvSpPr>
        <p:spPr>
          <a:xfrm>
            <a:off x="3286760" y="4378960"/>
            <a:ext cx="101600" cy="10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B207E2-7B68-1547-8E0F-F1E9B372DEC9}"/>
              </a:ext>
            </a:extLst>
          </p:cNvPr>
          <p:cNvSpPr>
            <a:spLocks noChangeAspect="1"/>
          </p:cNvSpPr>
          <p:nvPr/>
        </p:nvSpPr>
        <p:spPr>
          <a:xfrm>
            <a:off x="3749040" y="4621159"/>
            <a:ext cx="101600" cy="10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3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F9F7-1BFC-3A43-B888-CFB882A2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Packing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EEE5F-BFD9-B548-AFF5-8108133779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>
                    <a:solidFill>
                      <a:srgbClr val="00B050"/>
                    </a:solidFill>
                  </a:rPr>
                  <a:t>[C-Quanrud’17] </a:t>
                </a:r>
                <a:r>
                  <a:rPr lang="en-US" dirty="0">
                    <a:solidFill>
                      <a:srgbClr val="FF0000"/>
                    </a:solidFill>
                  </a:rPr>
                  <a:t>(1-</a:t>
                </a:r>
                <a:r>
                  <a:rPr lang="en-US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)-</a:t>
                </a:r>
                <a:r>
                  <a:rPr lang="en-US" dirty="0"/>
                  <a:t>approximate tree packing can be computed in </a:t>
                </a:r>
                <a:r>
                  <a:rPr lang="en-US" dirty="0">
                    <a:solidFill>
                      <a:srgbClr val="FF0000"/>
                    </a:solidFill>
                  </a:rPr>
                  <a:t>O(m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4 </a:t>
                </a:r>
                <a:r>
                  <a:rPr lang="en-US" dirty="0">
                    <a:solidFill>
                      <a:srgbClr val="FF0000"/>
                    </a:solidFill>
                  </a:rPr>
                  <a:t>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time.</a:t>
                </a:r>
              </a:p>
              <a:p>
                <a:pPr marL="0" indent="0">
                  <a:buNone/>
                </a:pPr>
                <a:r>
                  <a:rPr lang="en-US" b="1" dirty="0"/>
                  <a:t>Note: </a:t>
                </a:r>
                <a:r>
                  <a:rPr lang="en-US" dirty="0"/>
                  <a:t>Tree packing can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(m)</a:t>
                </a:r>
                <a:r>
                  <a:rPr lang="en-US" dirty="0"/>
                  <a:t> trees. Algorithm outputs an </a:t>
                </a:r>
                <a:r>
                  <a:rPr lang="en-US" i="1" dirty="0"/>
                  <a:t>implicit</a:t>
                </a:r>
                <a:r>
                  <a:rPr lang="en-US" dirty="0"/>
                  <a:t> representation.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Previous work: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O(nm log n/</a:t>
                </a:r>
                <a:r>
                  <a:rPr lang="en-US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time for capacitated case. Near-linear time known for unit capacities.</a:t>
                </a:r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EEE5F-BFD9-B548-AFF5-810813377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55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Packing Spanning Trees: </a:t>
            </a:r>
            <a:br>
              <a:rPr lang="en-US" sz="4000" dirty="0"/>
            </a:br>
            <a:r>
              <a:rPr lang="en-US" sz="4000" dirty="0"/>
              <a:t>Related Results and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buClrTx/>
                </a:pPr>
                <a:endParaRPr lang="en-US" b="1" dirty="0"/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Can approximately decompose a point in a spanning tree polytope into a convex combination of spanning trees in near-linear time</a:t>
                </a:r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Network strength and fractional packing # in </a:t>
                </a:r>
                <a:r>
                  <a:rPr lang="en-US" dirty="0">
                    <a:solidFill>
                      <a:srgbClr val="FF0000"/>
                    </a:solidFill>
                  </a:rPr>
                  <a:t>O((m +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dirty="0" err="1">
                    <a:solidFill>
                      <a:srgbClr val="FF0000"/>
                    </a:solidFill>
                  </a:rPr>
                  <a:t>polylog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time</a:t>
                </a:r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Applications to TSP, k-Cut, …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buClrTx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spcBef>
                    <a:spcPts val="0"/>
                  </a:spcBef>
                  <a:buClrTx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spcBef>
                    <a:spcPts val="0"/>
                  </a:spcBef>
                  <a:buClrTx/>
                </a:pPr>
                <a:endParaRPr lang="en-US" b="1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>
                  <a:spcBef>
                    <a:spcPts val="0"/>
                  </a:spcBef>
                  <a:buClrTx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22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F00A-B906-3645-A40C-FA427874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Karger’s </a:t>
            </a:r>
            <a:r>
              <a:rPr lang="en-US" dirty="0" err="1"/>
              <a:t>mincut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E55BC-12A8-5A4A-99DD-9E6558A0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Randomly </a:t>
            </a:r>
            <a:r>
              <a:rPr lang="en-US" dirty="0" err="1"/>
              <a:t>sparsify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to obtain unweighted graph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 with </a:t>
            </a:r>
            <a:r>
              <a:rPr lang="en-US" dirty="0" err="1">
                <a:solidFill>
                  <a:srgbClr val="FF0000"/>
                </a:solidFill>
              </a:rPr>
              <a:t>λ</a:t>
            </a:r>
            <a:r>
              <a:rPr lang="en-US" dirty="0">
                <a:solidFill>
                  <a:srgbClr val="FF0000"/>
                </a:solidFill>
              </a:rPr>
              <a:t>(H) = O(log n)</a:t>
            </a:r>
            <a:endParaRPr lang="en-US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Find tree packing in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 to obtain </a:t>
            </a:r>
            <a:r>
              <a:rPr lang="en-US" dirty="0">
                <a:solidFill>
                  <a:srgbClr val="FF0000"/>
                </a:solidFill>
              </a:rPr>
              <a:t>O(log n) </a:t>
            </a:r>
            <a:r>
              <a:rPr lang="en-US" dirty="0"/>
              <a:t>trees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T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…, T</a:t>
            </a:r>
            <a:r>
              <a:rPr lang="en-US" baseline="-25000" dirty="0">
                <a:solidFill>
                  <a:srgbClr val="FF0000"/>
                </a:solidFill>
              </a:rPr>
              <a:t> c log n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 each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/>
              <a:t>Use clever dynamic programming algorithm to find smallest cut of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that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-respects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O(m log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n) </a:t>
            </a:r>
            <a:r>
              <a:rPr lang="en-US" dirty="0"/>
              <a:t>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Output cheapest cut found over all trees</a:t>
            </a:r>
          </a:p>
        </p:txBody>
      </p:sp>
    </p:spTree>
    <p:extLst>
      <p:ext uri="{BB962C8B-B14F-4D97-AF65-F5344CB8AC3E}">
        <p14:creationId xmlns:p14="http://schemas.microsoft.com/office/powerpoint/2010/main" val="87137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TSP and Metric-TSP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TSP: </a:t>
            </a:r>
            <a:r>
              <a:rPr lang="en-US" dirty="0" err="1"/>
              <a:t>Undir</a:t>
            </a:r>
            <a:r>
              <a:rPr lang="en-US" dirty="0"/>
              <a:t> graph </a:t>
            </a:r>
            <a:r>
              <a:rPr lang="en-US" dirty="0">
                <a:solidFill>
                  <a:srgbClr val="FF0000"/>
                </a:solidFill>
              </a:rPr>
              <a:t>G=(V,E)</a:t>
            </a:r>
            <a:r>
              <a:rPr lang="en-US" dirty="0"/>
              <a:t>, edge costs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endParaRPr lang="en-US" baseline="-250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find Hamiltonian Cycle in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of minimum cost</a:t>
            </a:r>
          </a:p>
          <a:p>
            <a:pPr lvl="1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Inapproximable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b="1" dirty="0"/>
              <a:t>Metric-TSP: </a:t>
            </a:r>
            <a:r>
              <a:rPr lang="en-US" dirty="0" err="1"/>
              <a:t>Undir</a:t>
            </a:r>
            <a:r>
              <a:rPr lang="en-US" dirty="0"/>
              <a:t> graph </a:t>
            </a:r>
            <a:r>
              <a:rPr lang="en-US" dirty="0">
                <a:solidFill>
                  <a:srgbClr val="FF0000"/>
                </a:solidFill>
              </a:rPr>
              <a:t>G=(V,E)</a:t>
            </a:r>
            <a:r>
              <a:rPr lang="en-US" dirty="0"/>
              <a:t>, edge costs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endParaRPr lang="en-US" baseline="-250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find spanning </a:t>
            </a:r>
            <a:r>
              <a:rPr lang="en-US" i="1" dirty="0"/>
              <a:t>tour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of minimum cost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same as Hamiltonian Cycle in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metric completion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G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APX-Hard and constant factor known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51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F00A-B906-3645-A40C-FA427874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Karger’s </a:t>
            </a:r>
            <a:r>
              <a:rPr lang="en-US" dirty="0" err="1"/>
              <a:t>mincut</a:t>
            </a:r>
            <a:r>
              <a:rPr lang="en-US" dirty="0"/>
              <a:t> algorithm redone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E55BC-12A8-5A4A-99DD-9E6558A0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Given </a:t>
            </a:r>
            <a:r>
              <a:rPr lang="en-US" dirty="0">
                <a:solidFill>
                  <a:srgbClr val="FF0000"/>
                </a:solidFill>
              </a:rPr>
              <a:t>G=(V,E) </a:t>
            </a:r>
            <a:r>
              <a:rPr lang="en-US" dirty="0"/>
              <a:t>compute </a:t>
            </a:r>
            <a:r>
              <a:rPr lang="en-US" dirty="0">
                <a:solidFill>
                  <a:srgbClr val="FF0000"/>
                </a:solidFill>
              </a:rPr>
              <a:t>4/5</a:t>
            </a:r>
            <a:r>
              <a:rPr lang="en-US" dirty="0"/>
              <a:t>-approximate tree packing in </a:t>
            </a:r>
            <a:r>
              <a:rPr lang="en-US" dirty="0">
                <a:solidFill>
                  <a:srgbClr val="FF0000"/>
                </a:solidFill>
              </a:rPr>
              <a:t>O(m log</a:t>
            </a:r>
            <a:r>
              <a:rPr lang="en-US" baseline="30000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rgbClr val="FF0000"/>
                </a:solidFill>
              </a:rPr>
              <a:t>n) </a:t>
            </a:r>
            <a:r>
              <a:rPr lang="en-US" dirty="0"/>
              <a:t>time using </a:t>
            </a:r>
            <a:r>
              <a:rPr lang="en-US" dirty="0">
                <a:solidFill>
                  <a:srgbClr val="00B050"/>
                </a:solidFill>
              </a:rPr>
              <a:t>[CQ’17]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Pick a tree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 at random from the packing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Karger’s clever dynamic programming algorithm to find smallest cut of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that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-respects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O(m log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n) </a:t>
            </a:r>
            <a:r>
              <a:rPr lang="en-US" dirty="0"/>
              <a:t>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Repeat steps 2,3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Θ</a:t>
            </a:r>
            <a:r>
              <a:rPr lang="en-US" dirty="0">
                <a:solidFill>
                  <a:srgbClr val="FF0000"/>
                </a:solidFill>
              </a:rPr>
              <a:t>(log n) </a:t>
            </a:r>
            <a:r>
              <a:rPr lang="en-US" dirty="0"/>
              <a:t>times</a:t>
            </a:r>
          </a:p>
        </p:txBody>
      </p:sp>
    </p:spTree>
    <p:extLst>
      <p:ext uri="{BB962C8B-B14F-4D97-AF65-F5344CB8AC3E}">
        <p14:creationId xmlns:p14="http://schemas.microsoft.com/office/powerpoint/2010/main" val="1625246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8B91-E195-F947-AFC8-A047A840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MWU for Packing Spanning trees and Metric-TSP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A458B-D721-E348-B7D5-410C942E8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Both packing problems: pack trees or cuts into capacities. </a:t>
            </a:r>
          </a:p>
          <a:p>
            <a:r>
              <a:rPr lang="en-US" dirty="0"/>
              <a:t>MWU </a:t>
            </a:r>
            <a:r>
              <a:rPr lang="en-US" dirty="0" err="1"/>
              <a:t>alg</a:t>
            </a:r>
            <a:r>
              <a:rPr lang="en-US" dirty="0"/>
              <a:t> maintains weight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each edge </a:t>
            </a:r>
            <a:r>
              <a:rPr lang="en-US" dirty="0">
                <a:solidFill>
                  <a:srgbClr val="FF0000"/>
                </a:solidFill>
              </a:rPr>
              <a:t>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w</a:t>
            </a:r>
            <a:r>
              <a:rPr lang="en-US" baseline="-25000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is exponential in load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endParaRPr lang="en-US" baseline="-25000" dirty="0"/>
          </a:p>
          <a:p>
            <a:r>
              <a:rPr lang="en-US" dirty="0"/>
              <a:t>Oracle: MST and </a:t>
            </a:r>
            <a:r>
              <a:rPr lang="en-US" dirty="0" err="1"/>
              <a:t>Mincut</a:t>
            </a:r>
            <a:endParaRPr lang="en-US" dirty="0"/>
          </a:p>
          <a:p>
            <a:r>
              <a:rPr lang="en-US" dirty="0"/>
              <a:t>After each iteration need to update weights of new spanning tree or new </a:t>
            </a:r>
            <a:r>
              <a:rPr lang="en-US" dirty="0" err="1"/>
              <a:t>mincut</a:t>
            </a:r>
            <a:r>
              <a:rPr lang="en-US" dirty="0"/>
              <a:t> </a:t>
            </a:r>
          </a:p>
          <a:p>
            <a:r>
              <a:rPr lang="en-US" dirty="0"/>
              <a:t>Total # of iterations </a:t>
            </a:r>
            <a:r>
              <a:rPr lang="en-US" dirty="0">
                <a:solidFill>
                  <a:srgbClr val="FF0000"/>
                </a:solidFill>
              </a:rPr>
              <a:t>O(m log m/ε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32165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8A0C-193D-1848-9D46-08C4399E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Speeding up and bottlenecks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0A7A2-B0A7-A844-9A3E-DA070BB5D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MWU weight increase </a:t>
            </a:r>
            <a:r>
              <a:rPr lang="en-US" i="1" dirty="0"/>
              <a:t>monotonically</a:t>
            </a:r>
          </a:p>
          <a:p>
            <a:r>
              <a:rPr lang="en-US" dirty="0"/>
              <a:t>Suffice to output a </a:t>
            </a:r>
            <a:r>
              <a:rPr lang="en-US" dirty="0">
                <a:solidFill>
                  <a:srgbClr val="FF0000"/>
                </a:solidFill>
              </a:rPr>
              <a:t>(1+ε)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approximate MST/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Mincut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Maintain incremental data structure for MST/</a:t>
            </a:r>
            <a:r>
              <a:rPr lang="en-US" dirty="0" err="1"/>
              <a:t>Mincut</a:t>
            </a:r>
            <a:endParaRPr lang="en-US" dirty="0"/>
          </a:p>
          <a:p>
            <a:r>
              <a:rPr lang="en-US" dirty="0"/>
              <a:t>Update weight in data structure only if it increases by a </a:t>
            </a:r>
            <a:r>
              <a:rPr lang="en-US" dirty="0">
                <a:solidFill>
                  <a:srgbClr val="FF0000"/>
                </a:solidFill>
              </a:rPr>
              <a:t>(1+ε)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multiplicative factor. Charge data structure operations to MWU potential function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Bottleneck: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Updating weights even if data structure is free!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88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8A0C-193D-1848-9D46-08C4399E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Spanning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0A7A2-B0A7-A844-9A3E-DA070BB5D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Dynamic MST: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 update MST as weights change in </a:t>
            </a:r>
            <a:r>
              <a:rPr lang="en-US" dirty="0">
                <a:solidFill>
                  <a:srgbClr val="FF0000"/>
                </a:solidFill>
              </a:rPr>
              <a:t>O(polylog(n))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 edge update </a:t>
            </a: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 err="1">
                <a:solidFill>
                  <a:srgbClr val="00B050"/>
                </a:solidFill>
              </a:rPr>
              <a:t>Thorup</a:t>
            </a:r>
            <a:r>
              <a:rPr lang="en-US" dirty="0">
                <a:solidFill>
                  <a:srgbClr val="00B050"/>
                </a:solidFill>
              </a:rPr>
              <a:t>, Holm-Lichtenberg-Thorup’01]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Advantage of MSTs: weight of one edge changes, new MST is one edge-swap from old one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Bottleneck: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Updating weights even if data structure is free!</a:t>
            </a:r>
          </a:p>
        </p:txBody>
      </p:sp>
    </p:spTree>
    <p:extLst>
      <p:ext uri="{BB962C8B-B14F-4D97-AF65-F5344CB8AC3E}">
        <p14:creationId xmlns:p14="http://schemas.microsoft.com/office/powerpoint/2010/main" val="2897232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Updating weights </a:t>
            </a:r>
            <a:br>
              <a:rPr lang="en-US" dirty="0"/>
            </a:br>
            <a:r>
              <a:rPr lang="en-US" dirty="0"/>
              <a:t>in each iteration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A0924-1F65-F049-85FC-78D3547F8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918888"/>
            <a:ext cx="7149078" cy="429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7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8A0C-193D-1848-9D46-08C4399E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Mincuts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0A7A2-B0A7-A844-9A3E-DA070BB5D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Dynamic </a:t>
                </a:r>
                <a:r>
                  <a:rPr lang="en-US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Mincut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rgbClr val="00B050"/>
                    </a:solidFill>
                  </a:rPr>
                  <a:t>[</a:t>
                </a:r>
                <a:r>
                  <a:rPr lang="en-US" dirty="0" err="1">
                    <a:solidFill>
                      <a:srgbClr val="00B050"/>
                    </a:solidFill>
                  </a:rPr>
                  <a:t>Thorup</a:t>
                </a:r>
                <a:r>
                  <a:rPr lang="en-US" dirty="0">
                    <a:solidFill>
                      <a:srgbClr val="00B05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amortized update time for </a:t>
                </a:r>
                <a:r>
                  <a:rPr lang="en-US" dirty="0" err="1"/>
                  <a:t>mincut</a:t>
                </a:r>
                <a:r>
                  <a:rPr lang="en-US" dirty="0"/>
                  <a:t> value but randomized against oblivious adversary. MWU algorithm adaptive 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Bottleneck: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Updating weights.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Mincut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can change dramatically on weight updates. </a:t>
                </a:r>
              </a:p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Solution: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custom designed incremental algorithm tailored for MWU via Karger’s </a:t>
                </a:r>
                <a:r>
                  <a:rPr lang="en-US">
                    <a:solidFill>
                      <a:schemeClr val="accent1">
                        <a:lumMod val="75000"/>
                      </a:schemeClr>
                    </a:solidFill>
                  </a:rPr>
                  <a:t>algorithm.</a:t>
                </a:r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0A7A2-B0A7-A844-9A3E-DA070BB5D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360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03F947-098A-0A40-A34F-FB35FC39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1551940"/>
            <a:ext cx="2558503" cy="214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41233B-1E91-6F4E-B4CE-E31F8ED52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371" y="1551940"/>
            <a:ext cx="2590800" cy="2173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C553B6-3E87-5344-99DC-381935E9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080" y="1545166"/>
            <a:ext cx="2606948" cy="21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57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Faster Approximation for Metric-TSP via LP</a:t>
            </a:r>
          </a:p>
        </p:txBody>
      </p:sp>
    </p:spTree>
    <p:extLst>
      <p:ext uri="{BB962C8B-B14F-4D97-AF65-F5344CB8AC3E}">
        <p14:creationId xmlns:p14="http://schemas.microsoft.com/office/powerpoint/2010/main" val="641082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C32C-0FBE-A94F-949F-ADB2ACC1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Christofides</a:t>
            </a:r>
            <a:r>
              <a:rPr lang="en-US" dirty="0"/>
              <a:t> Heuristic for Metric-TSP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34AFB-4088-7C45-A495-9CBF6357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0" y="2404110"/>
            <a:ext cx="5080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26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5716-D4B7-6C48-AA01-8D0FFDB3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Christofides</a:t>
            </a:r>
            <a:r>
              <a:rPr lang="en-US" dirty="0"/>
              <a:t>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A824A-C10E-F74B-97BF-8E52BEAA7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Compute MST </a:t>
                </a:r>
                <a:r>
                  <a:rPr lang="en-US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FF0000"/>
                    </a:solidFill>
                  </a:rPr>
                  <a:t>G=(V,E)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/>
                  <a:t>: odd degree vertices of 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</a:p>
              <a:p>
                <a:r>
                  <a:rPr lang="en-US" dirty="0"/>
                  <a:t>Find min-cost </a:t>
                </a:r>
                <a:r>
                  <a:rPr lang="en-US" dirty="0">
                    <a:solidFill>
                      <a:srgbClr val="FF0000"/>
                    </a:solidFill>
                  </a:rPr>
                  <a:t>S-join</a:t>
                </a:r>
                <a:r>
                  <a:rPr lang="en-US" dirty="0"/>
                  <a:t> in </a:t>
                </a:r>
                <a:r>
                  <a:rPr lang="en-US" dirty="0">
                    <a:solidFill>
                      <a:srgbClr val="FF0000"/>
                    </a:solidFill>
                  </a:rPr>
                  <a:t>G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via min-cost matching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T+S-join </a:t>
                </a:r>
                <a:r>
                  <a:rPr lang="en-US" dirty="0"/>
                  <a:t>is Eulerian and connected. Find Euler tour</a:t>
                </a:r>
              </a:p>
              <a:p>
                <a:r>
                  <a:rPr lang="en-US" dirty="0"/>
                  <a:t>Running time: </a:t>
                </a:r>
                <a:r>
                  <a:rPr lang="en-US" dirty="0">
                    <a:solidFill>
                      <a:srgbClr val="00B050"/>
                    </a:solidFill>
                  </a:rPr>
                  <a:t>[Gabow-Tarjan’91]</a:t>
                </a:r>
              </a:p>
              <a:p>
                <a:pPr lvl="1"/>
                <a:r>
                  <a:rPr lang="en-US" dirty="0"/>
                  <a:t>Explicit metric: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2.5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</a:p>
              <a:p>
                <a:pPr lvl="1"/>
                <a:r>
                  <a:rPr lang="en-US" dirty="0"/>
                  <a:t>Implicit metric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</a:rPr>
                  <a:t>mn</a:t>
                </a:r>
                <a:r>
                  <a:rPr lang="en-US" dirty="0">
                    <a:solidFill>
                      <a:srgbClr val="FF0000"/>
                    </a:solidFill>
                  </a:rPr>
                  <a:t> + 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2.5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A824A-C10E-F74B-97BF-8E52BEAA7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 r="-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Metric-TSP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3/2</a:t>
            </a:r>
            <a:r>
              <a:rPr lang="en-US" dirty="0"/>
              <a:t> approximation: </a:t>
            </a:r>
            <a:r>
              <a:rPr lang="en-US" dirty="0" err="1"/>
              <a:t>Christofides</a:t>
            </a:r>
            <a:r>
              <a:rPr lang="en-US" dirty="0"/>
              <a:t> heuristic (1976)</a:t>
            </a:r>
          </a:p>
          <a:p>
            <a:pPr lvl="0"/>
            <a:r>
              <a:rPr lang="en-US" b="1" dirty="0"/>
              <a:t>Conjecture: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4/3</a:t>
            </a:r>
            <a:r>
              <a:rPr lang="en-US" dirty="0"/>
              <a:t> approximation via LP relaxation</a:t>
            </a:r>
          </a:p>
          <a:p>
            <a:pPr lvl="0"/>
            <a:r>
              <a:rPr lang="en-US" dirty="0"/>
              <a:t>Recent exciting progress on graphic-TSP, s-t-Path-TSP, ATSP etc. Mostly based on LP relaxations.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19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5716-D4B7-6C48-AA01-8D0FFDB3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Christofides</a:t>
            </a:r>
            <a:r>
              <a:rPr lang="en-US" dirty="0"/>
              <a:t> Heuristic and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A824A-C10E-F74B-97BF-8E52BEAA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[Wolsey’80]</a:t>
            </a:r>
            <a:endParaRPr lang="en-US" dirty="0"/>
          </a:p>
          <a:p>
            <a:r>
              <a:rPr lang="en-US" dirty="0"/>
              <a:t>Compute MST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G=(V,E):  c(T) ≤ OPT</a:t>
            </a:r>
            <a:r>
              <a:rPr lang="en-US" baseline="-25000" dirty="0">
                <a:solidFill>
                  <a:srgbClr val="FF0000"/>
                </a:solidFill>
              </a:rPr>
              <a:t>LP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: odd degree vertices of </a:t>
            </a:r>
            <a:r>
              <a:rPr lang="en-US" dirty="0">
                <a:solidFill>
                  <a:srgbClr val="FF0000"/>
                </a:solidFill>
              </a:rPr>
              <a:t>S</a:t>
            </a:r>
          </a:p>
          <a:p>
            <a:r>
              <a:rPr lang="en-US" dirty="0"/>
              <a:t>Find min-cost </a:t>
            </a:r>
            <a:r>
              <a:rPr lang="en-US" dirty="0">
                <a:solidFill>
                  <a:srgbClr val="FF0000"/>
                </a:solidFill>
              </a:rPr>
              <a:t>S-join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via min-cost matching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any spanning tree T,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mincost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S-join </a:t>
            </a:r>
            <a:r>
              <a:rPr lang="en-US" dirty="0">
                <a:solidFill>
                  <a:srgbClr val="FF0000"/>
                </a:solidFill>
              </a:rPr>
              <a:t>≤ OPT</a:t>
            </a:r>
            <a:r>
              <a:rPr lang="en-US" baseline="-25000" dirty="0">
                <a:solidFill>
                  <a:srgbClr val="FF0000"/>
                </a:solidFill>
              </a:rPr>
              <a:t>LP </a:t>
            </a:r>
            <a:r>
              <a:rPr lang="en-US" dirty="0">
                <a:solidFill>
                  <a:srgbClr val="FF0000"/>
                </a:solidFill>
              </a:rPr>
              <a:t>/2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T+S-join </a:t>
            </a:r>
            <a:r>
              <a:rPr lang="en-US" dirty="0"/>
              <a:t>is Eulerian and connected. Find Euler tour</a:t>
            </a:r>
          </a:p>
        </p:txBody>
      </p:sp>
    </p:spTree>
    <p:extLst>
      <p:ext uri="{BB962C8B-B14F-4D97-AF65-F5344CB8AC3E}">
        <p14:creationId xmlns:p14="http://schemas.microsoft.com/office/powerpoint/2010/main" val="256859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B180-04A0-894A-B14B-7EFC33EC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Christofides</a:t>
            </a:r>
            <a:r>
              <a:rPr lang="en-US" dirty="0"/>
              <a:t> Heuristic: Faster Implementation via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1E573-EE55-434E-A3F6-67EAF3722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Compute</a:t>
            </a:r>
            <a:r>
              <a:rPr lang="en-US" dirty="0"/>
              <a:t> MST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G=(V,E)</a:t>
            </a: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: odd degree vertices of </a:t>
            </a:r>
            <a:r>
              <a:rPr lang="en-US" dirty="0">
                <a:solidFill>
                  <a:srgbClr val="FF0000"/>
                </a:solidFill>
              </a:rPr>
              <a:t>S</a:t>
            </a:r>
          </a:p>
          <a:p>
            <a:r>
              <a:rPr lang="en-US" b="1" dirty="0"/>
              <a:t>Solve LP </a:t>
            </a:r>
            <a:r>
              <a:rPr lang="en-US" dirty="0"/>
              <a:t>to find solution </a:t>
            </a:r>
            <a:r>
              <a:rPr lang="en-US" dirty="0">
                <a:solidFill>
                  <a:srgbClr val="FF0000"/>
                </a:solidFill>
              </a:rPr>
              <a:t>x</a:t>
            </a:r>
          </a:p>
          <a:p>
            <a:r>
              <a:rPr lang="en-US" b="1" dirty="0" err="1"/>
              <a:t>Sparsify</a:t>
            </a:r>
            <a:r>
              <a:rPr lang="en-US" b="1" dirty="0"/>
              <a:t> </a:t>
            </a:r>
            <a:r>
              <a:rPr lang="en-US" dirty="0"/>
              <a:t> via </a:t>
            </a: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 err="1">
                <a:solidFill>
                  <a:srgbClr val="00B050"/>
                </a:solidFill>
              </a:rPr>
              <a:t>Benczur-Karger</a:t>
            </a:r>
            <a:r>
              <a:rPr lang="en-US" dirty="0">
                <a:solidFill>
                  <a:srgbClr val="00B050"/>
                </a:solidFill>
              </a:rPr>
              <a:t>] </a:t>
            </a:r>
            <a:r>
              <a:rPr lang="en-US" dirty="0"/>
              <a:t>to reduce support of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O(n log n) </a:t>
            </a:r>
            <a:r>
              <a:rPr lang="en-US" dirty="0"/>
              <a:t>edges</a:t>
            </a:r>
          </a:p>
          <a:p>
            <a:r>
              <a:rPr lang="en-US" b="1" dirty="0"/>
              <a:t>Find min-cost </a:t>
            </a:r>
            <a:r>
              <a:rPr lang="en-US" dirty="0">
                <a:solidFill>
                  <a:srgbClr val="FF0000"/>
                </a:solidFill>
              </a:rPr>
              <a:t>S-join</a:t>
            </a:r>
            <a:r>
              <a:rPr lang="en-US" dirty="0"/>
              <a:t> in </a:t>
            </a:r>
            <a:r>
              <a:rPr lang="en-US" i="1" dirty="0" err="1"/>
              <a:t>sparsified</a:t>
            </a:r>
            <a:r>
              <a:rPr lang="en-US" dirty="0"/>
              <a:t> graph via reduction to </a:t>
            </a:r>
            <a:r>
              <a:rPr lang="en-US" b="1" dirty="0"/>
              <a:t>min-cost matching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O(n log n) </a:t>
            </a:r>
            <a:r>
              <a:rPr lang="en-US" dirty="0"/>
              <a:t>sized graph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T+S-join </a:t>
            </a:r>
            <a:r>
              <a:rPr lang="en-US" dirty="0"/>
              <a:t>is Eulerian and connected </a:t>
            </a:r>
          </a:p>
        </p:txBody>
      </p:sp>
    </p:spTree>
    <p:extLst>
      <p:ext uri="{BB962C8B-B14F-4D97-AF65-F5344CB8AC3E}">
        <p14:creationId xmlns:p14="http://schemas.microsoft.com/office/powerpoint/2010/main" val="3530315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B180-04A0-894A-B14B-7EFC33EC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Christofides</a:t>
            </a:r>
            <a:r>
              <a:rPr lang="en-US" dirty="0"/>
              <a:t> Heuristic: Faster Implementation via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1E573-EE55-434E-A3F6-67EAF37220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New (randomized) run-time for </a:t>
                </a:r>
                <a:r>
                  <a:rPr lang="en-US" dirty="0">
                    <a:solidFill>
                      <a:srgbClr val="FF0000"/>
                    </a:solidFill>
                  </a:rPr>
                  <a:t>3/2+</a:t>
                </a:r>
                <a:r>
                  <a:rPr lang="el-GR" dirty="0">
                    <a:solidFill>
                      <a:srgbClr val="FF0000"/>
                    </a:solidFill>
                  </a:rPr>
                  <a:t> ε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approx.</a:t>
                </a:r>
              </a:p>
              <a:p>
                <a:pPr lvl="1"/>
                <a:r>
                  <a:rPr lang="en-US" dirty="0"/>
                  <a:t>Explicit metric: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 </a:t>
                </a:r>
                <a:r>
                  <a:rPr lang="en-US" dirty="0">
                    <a:solidFill>
                      <a:srgbClr val="FF0000"/>
                    </a:solidFill>
                  </a:rPr>
                  <a:t>+ 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1.5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</a:p>
              <a:p>
                <a:pPr lvl="1"/>
                <a:r>
                  <a:rPr lang="en-US" dirty="0"/>
                  <a:t>Implicit metric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(m/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+ 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1.5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Previous run-time for </a:t>
                </a:r>
                <a:r>
                  <a:rPr lang="en-US" dirty="0">
                    <a:solidFill>
                      <a:srgbClr val="FF0000"/>
                    </a:solidFill>
                  </a:rPr>
                  <a:t>3/2 </a:t>
                </a:r>
                <a:r>
                  <a:rPr lang="en-US" dirty="0"/>
                  <a:t>approx. </a:t>
                </a:r>
                <a:r>
                  <a:rPr lang="en-US" sz="2000" dirty="0">
                    <a:solidFill>
                      <a:srgbClr val="00B050"/>
                    </a:solidFill>
                  </a:rPr>
                  <a:t>[Gabow-Tarjan’91]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Explicit metric: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2.5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</a:p>
              <a:p>
                <a:pPr lvl="1"/>
                <a:r>
                  <a:rPr lang="en-US" dirty="0"/>
                  <a:t>Implicit metric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</a:rPr>
                  <a:t>mn</a:t>
                </a:r>
                <a:r>
                  <a:rPr lang="en-US" dirty="0">
                    <a:solidFill>
                      <a:srgbClr val="FF0000"/>
                    </a:solidFill>
                  </a:rPr>
                  <a:t> + 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2.5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1E573-EE55-434E-A3F6-67EAF37220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393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B02C-E120-AE43-AC63-7DEF1F92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of many </a:t>
            </a:r>
            <a:r>
              <a:rPr lang="en-US" dirty="0" err="1"/>
              <a:t>Christofides</a:t>
            </a:r>
            <a:r>
              <a:rPr lang="en-US" dirty="0"/>
              <a:t>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C912C-0AD1-B34E-8515-ECC44EDA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Solve LP </a:t>
            </a:r>
            <a:r>
              <a:rPr lang="en-US" dirty="0"/>
              <a:t>to find solution </a:t>
            </a:r>
            <a:r>
              <a:rPr lang="en-US" dirty="0">
                <a:solidFill>
                  <a:srgbClr val="FF0000"/>
                </a:solidFill>
              </a:rPr>
              <a:t>x</a:t>
            </a:r>
          </a:p>
          <a:p>
            <a:r>
              <a:rPr lang="en-US" dirty="0">
                <a:solidFill>
                  <a:srgbClr val="FF0000"/>
                </a:solidFill>
              </a:rPr>
              <a:t>y = ((n-1)/n) x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is in spanning tree polytope of </a:t>
            </a:r>
            <a:r>
              <a:rPr lang="en-US" dirty="0">
                <a:solidFill>
                  <a:srgbClr val="FF0000"/>
                </a:solidFill>
              </a:rPr>
              <a:t>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Pick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random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spanning tree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with marginals </a:t>
            </a:r>
            <a:r>
              <a:rPr lang="en-US" dirty="0">
                <a:solidFill>
                  <a:srgbClr val="FF0000"/>
                </a:solidFill>
              </a:rPr>
              <a:t>y</a:t>
            </a:r>
          </a:p>
          <a:p>
            <a:r>
              <a:rPr lang="en-US" b="1" dirty="0"/>
              <a:t>Find min-cost </a:t>
            </a:r>
            <a:r>
              <a:rPr lang="en-US" dirty="0">
                <a:solidFill>
                  <a:srgbClr val="FF0000"/>
                </a:solidFill>
              </a:rPr>
              <a:t>S-join: 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odd-degree nodes of </a:t>
            </a:r>
            <a:r>
              <a:rPr lang="en-US" dirty="0">
                <a:solidFill>
                  <a:srgbClr val="FF0000"/>
                </a:solidFill>
              </a:rPr>
              <a:t>T</a:t>
            </a:r>
          </a:p>
          <a:p>
            <a:r>
              <a:rPr lang="en-US" dirty="0">
                <a:solidFill>
                  <a:srgbClr val="FF0000"/>
                </a:solidFill>
              </a:rPr>
              <a:t>T+S-join </a:t>
            </a:r>
            <a:r>
              <a:rPr lang="en-US" dirty="0"/>
              <a:t>is Eulerian and connected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00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B02C-E120-AE43-AC63-7DEF1F92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of many </a:t>
            </a:r>
            <a:r>
              <a:rPr lang="en-US" dirty="0" err="1"/>
              <a:t>Christofides</a:t>
            </a:r>
            <a:r>
              <a:rPr lang="en-US" dirty="0"/>
              <a:t>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C912C-0AD1-B34E-8515-ECC44EDA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Pick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random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spanning tree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with marginals </a:t>
            </a:r>
            <a:r>
              <a:rPr lang="en-US" dirty="0">
                <a:solidFill>
                  <a:srgbClr val="FF0000"/>
                </a:solidFill>
              </a:rPr>
              <a:t>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Decompose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into convex combination of trees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Swap-rounding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wrt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to convex combination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Max-entropy distribution according to </a:t>
            </a:r>
            <a:r>
              <a:rPr lang="en-US" dirty="0">
                <a:solidFill>
                  <a:srgbClr val="FF0000"/>
                </a:solidFill>
              </a:rPr>
              <a:t>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implement steps </a:t>
            </a:r>
            <a:r>
              <a:rPr lang="en-US" dirty="0">
                <a:solidFill>
                  <a:srgbClr val="FF0000"/>
                </a:solidFill>
              </a:rPr>
              <a:t>1, 2 </a:t>
            </a:r>
            <a:r>
              <a:rPr lang="en-US" dirty="0"/>
              <a:t>in near-linear time</a:t>
            </a:r>
          </a:p>
        </p:txBody>
      </p:sp>
    </p:spTree>
    <p:extLst>
      <p:ext uri="{BB962C8B-B14F-4D97-AF65-F5344CB8AC3E}">
        <p14:creationId xmlns:p14="http://schemas.microsoft.com/office/powerpoint/2010/main" val="40293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CC5-FF37-1148-931F-0207B189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s-t Path TSP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4D8E0-812B-3B4F-B980-A750F710E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Undir</a:t>
            </a:r>
            <a:r>
              <a:rPr lang="en-US" dirty="0"/>
              <a:t> graph </a:t>
            </a:r>
            <a:r>
              <a:rPr lang="en-US" dirty="0">
                <a:solidFill>
                  <a:srgbClr val="FF0000"/>
                </a:solidFill>
              </a:rPr>
              <a:t>G=(V,E)</a:t>
            </a:r>
            <a:r>
              <a:rPr lang="en-US" dirty="0"/>
              <a:t>, edge costs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/>
              <a:t>Start node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, end node </a:t>
            </a:r>
            <a:r>
              <a:rPr lang="en-US" dirty="0">
                <a:solidFill>
                  <a:srgbClr val="FF0000"/>
                </a:solidFill>
              </a:rPr>
              <a:t>t</a:t>
            </a:r>
          </a:p>
          <a:p>
            <a:r>
              <a:rPr lang="en-US" dirty="0"/>
              <a:t>Find </a:t>
            </a:r>
            <a:r>
              <a:rPr lang="en-US" dirty="0">
                <a:solidFill>
                  <a:srgbClr val="FF0000"/>
                </a:solidFill>
              </a:rPr>
              <a:t>s-t </a:t>
            </a:r>
            <a:r>
              <a:rPr lang="en-US" i="1" dirty="0"/>
              <a:t>spanning</a:t>
            </a:r>
            <a:r>
              <a:rPr lang="en-US" dirty="0"/>
              <a:t> walk of minimum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00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1405-AAE6-584E-A9C2-0683ADE1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s-t </a:t>
            </a:r>
            <a:r>
              <a:rPr lang="en-US" dirty="0" err="1"/>
              <a:t>PathTSP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B9864-191A-1649-B844-9D095A72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5/3</a:t>
            </a:r>
            <a:r>
              <a:rPr lang="en-US" dirty="0"/>
              <a:t> approx. via generalization of </a:t>
            </a:r>
            <a:r>
              <a:rPr lang="en-US" dirty="0" err="1"/>
              <a:t>Christofides</a:t>
            </a:r>
            <a:r>
              <a:rPr lang="en-US" dirty="0"/>
              <a:t> heuristic </a:t>
            </a: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 err="1">
                <a:solidFill>
                  <a:srgbClr val="00B050"/>
                </a:solidFill>
              </a:rPr>
              <a:t>Hoogeveen</a:t>
            </a:r>
            <a:r>
              <a:rPr lang="en-US" dirty="0">
                <a:solidFill>
                  <a:srgbClr val="00B050"/>
                </a:solidFill>
              </a:rPr>
              <a:t> 91]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Conjecture: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LP integrality gap is </a:t>
            </a:r>
            <a:r>
              <a:rPr lang="en-US" dirty="0">
                <a:solidFill>
                  <a:srgbClr val="FF0000"/>
                </a:solidFill>
              </a:rPr>
              <a:t>3/2</a:t>
            </a:r>
          </a:p>
          <a:p>
            <a:r>
              <a:rPr lang="en-US" dirty="0">
                <a:solidFill>
                  <a:srgbClr val="00B050"/>
                </a:solidFill>
              </a:rPr>
              <a:t>[An-Kleinberg-Shmoys’12] </a:t>
            </a:r>
            <a:r>
              <a:rPr lang="en-US" dirty="0">
                <a:solidFill>
                  <a:srgbClr val="FF0000"/>
                </a:solidFill>
              </a:rPr>
              <a:t>(1+√5)/2 ≅ 1.618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approximation via best-of-many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Christofied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heuristic</a:t>
            </a:r>
          </a:p>
          <a:p>
            <a:r>
              <a:rPr lang="en-US" dirty="0">
                <a:solidFill>
                  <a:srgbClr val="00B050"/>
                </a:solidFill>
              </a:rPr>
              <a:t>[Sebo-vanZuylen’16] </a:t>
            </a:r>
            <a:r>
              <a:rPr lang="en-US" dirty="0">
                <a:solidFill>
                  <a:srgbClr val="FF0000"/>
                </a:solidFill>
              </a:rPr>
              <a:t>3/2 + 1/34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via  LP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[Traub-Vygen’18] </a:t>
            </a:r>
            <a:r>
              <a:rPr lang="en-US" dirty="0">
                <a:solidFill>
                  <a:srgbClr val="FF0000"/>
                </a:solidFill>
              </a:rPr>
              <a:t>3/2 + 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via  LP + DP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19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1405-AAE6-584E-A9C2-0683ADE1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Approximating s-t </a:t>
            </a:r>
            <a:r>
              <a:rPr lang="en-US" dirty="0" err="1"/>
              <a:t>PathTSP</a:t>
            </a:r>
            <a:r>
              <a:rPr lang="en-US" dirty="0"/>
              <a:t>: Faster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AB9864-191A-1649-B844-9D095A72E9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[C-Quanrud’18]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work in progress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Can solve LP in near-linear time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Can implement </a:t>
                </a:r>
                <a:r>
                  <a:rPr lang="en-US" dirty="0">
                    <a:solidFill>
                      <a:srgbClr val="00B050"/>
                    </a:solidFill>
                  </a:rPr>
                  <a:t>[An-Kleinberg-Shmoys’12] </a:t>
                </a:r>
              </a:p>
              <a:p>
                <a:pPr lvl="1"/>
                <a:r>
                  <a:rPr lang="en-US" dirty="0"/>
                  <a:t>Explicit metric: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 </a:t>
                </a:r>
                <a:r>
                  <a:rPr lang="en-US" dirty="0">
                    <a:solidFill>
                      <a:srgbClr val="FF0000"/>
                    </a:solidFill>
                  </a:rPr>
                  <a:t>+ 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1.5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</a:p>
              <a:p>
                <a:pPr lvl="1"/>
                <a:r>
                  <a:rPr lang="en-US" dirty="0"/>
                  <a:t>Implicit metric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(m/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+ n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1.5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AB9864-191A-1649-B844-9D095A72E9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167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Remarks and 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Judicious use of data structures can lead to substantial speed ups in implementation of MWU based algorithms</a:t>
            </a:r>
          </a:p>
          <a:p>
            <a:r>
              <a:rPr lang="en-US" dirty="0"/>
              <a:t>Solving LP faster than combinatorial algorithms in some cases!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Faster deterministic algorithm for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mincut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NC algorithm for global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mincut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66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91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Subtour</a:t>
            </a:r>
            <a:r>
              <a:rPr lang="en-US" dirty="0"/>
              <a:t> Elimination LP for TSP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994" y="2448719"/>
            <a:ext cx="6959600" cy="330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DA6135-1487-8645-8EE9-268E5932BD4C}"/>
              </a:ext>
            </a:extLst>
          </p:cNvPr>
          <p:cNvSpPr txBox="1"/>
          <p:nvPr/>
        </p:nvSpPr>
        <p:spPr>
          <a:xfrm>
            <a:off x="3847605" y="1855447"/>
            <a:ext cx="472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[</a:t>
            </a:r>
            <a:r>
              <a:rPr lang="en-US" sz="2400" dirty="0" err="1">
                <a:solidFill>
                  <a:srgbClr val="00B050"/>
                </a:solidFill>
              </a:rPr>
              <a:t>Dantzig</a:t>
            </a:r>
            <a:r>
              <a:rPr lang="en-US" sz="2400" dirty="0">
                <a:solidFill>
                  <a:srgbClr val="00B050"/>
                </a:solidFill>
              </a:rPr>
              <a:t>-Fulkerson-Johnson 1954]</a:t>
            </a:r>
          </a:p>
        </p:txBody>
      </p:sp>
    </p:spTree>
    <p:extLst>
      <p:ext uri="{BB962C8B-B14F-4D97-AF65-F5344CB8AC3E}">
        <p14:creationId xmlns:p14="http://schemas.microsoft.com/office/powerpoint/2010/main" val="231962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2ECSS 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53" y="2138680"/>
            <a:ext cx="6959600" cy="233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113" y="5030152"/>
            <a:ext cx="75313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Metric-TSP: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2ECSS LP is equivalent to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Subtour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LP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[Cunningham, Bertsimas-</a:t>
            </a:r>
            <a:r>
              <a:rPr lang="en-US" sz="2400" dirty="0" err="1">
                <a:solidFill>
                  <a:srgbClr val="00B050"/>
                </a:solidFill>
              </a:rPr>
              <a:t>Goemans</a:t>
            </a:r>
            <a:r>
              <a:rPr lang="en-US" sz="2400" dirty="0">
                <a:solidFill>
                  <a:srgbClr val="00B05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358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E1EB-F092-3D44-A797-E93F06ED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8F2C42-2BB5-C243-892B-865A7590D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Ellipsoid:</a:t>
                </a:r>
                <a:r>
                  <a:rPr lang="en-US" dirty="0"/>
                  <a:t> separation oracle is global </a:t>
                </a:r>
                <a:r>
                  <a:rPr lang="en-US" dirty="0" err="1"/>
                  <a:t>mincut</a:t>
                </a:r>
                <a:endParaRPr lang="en-US" dirty="0"/>
              </a:p>
              <a:p>
                <a:r>
                  <a:rPr lang="en-US" b="1" dirty="0"/>
                  <a:t>Held-Karp bound/algorithm: </a:t>
                </a:r>
                <a:r>
                  <a:rPr lang="en-US" dirty="0"/>
                  <a:t>iterative method that converges to the LP solution</a:t>
                </a:r>
              </a:p>
              <a:p>
                <a:r>
                  <a:rPr lang="en-US" b="1" dirty="0" err="1"/>
                  <a:t>FPTASes</a:t>
                </a:r>
                <a:r>
                  <a:rPr lang="en-US" b="1" dirty="0"/>
                  <a:t> via MWU/</a:t>
                </a:r>
                <a:r>
                  <a:rPr lang="en-US" b="1" dirty="0" err="1"/>
                  <a:t>Lagrangean</a:t>
                </a:r>
                <a:r>
                  <a:rPr lang="en-US" b="1" dirty="0"/>
                  <a:t> relaxation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(1+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approximation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O(m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4 </a:t>
                </a:r>
                <a:r>
                  <a:rPr lang="en-US" dirty="0">
                    <a:solidFill>
                      <a:srgbClr val="FF0000"/>
                    </a:solidFill>
                  </a:rPr>
                  <a:t>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randomized </a:t>
                </a:r>
                <a:r>
                  <a:rPr lang="en-US" dirty="0">
                    <a:solidFill>
                      <a:srgbClr val="00B050"/>
                    </a:solidFill>
                  </a:rPr>
                  <a:t>[Plotkin-Shmoys-Tardos’95]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via Karger’s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mincut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algorithm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O(m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 </a:t>
                </a:r>
                <a:r>
                  <a:rPr lang="en-US" dirty="0">
                    <a:solidFill>
                      <a:srgbClr val="FF0000"/>
                    </a:solidFill>
                  </a:rPr>
                  <a:t>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rgbClr val="00B050"/>
                    </a:solidFill>
                  </a:rPr>
                  <a:t>[Garg-Khandekar’02]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8F2C42-2BB5-C243-892B-865A7590D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 r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87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E1EB-F092-3D44-A797-E93F06ED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8F2C42-2BB5-C243-892B-865A7590D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err="1"/>
                  <a:t>FPTASes</a:t>
                </a:r>
                <a:r>
                  <a:rPr lang="en-US" b="1" dirty="0"/>
                  <a:t> via MWU/</a:t>
                </a:r>
                <a:r>
                  <a:rPr lang="en-US" b="1" dirty="0" err="1"/>
                  <a:t>Lagrangean</a:t>
                </a:r>
                <a:r>
                  <a:rPr lang="en-US" b="1" dirty="0"/>
                  <a:t> relaxation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O(m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4 </a:t>
                </a:r>
                <a:r>
                  <a:rPr lang="en-US" dirty="0">
                    <a:solidFill>
                      <a:srgbClr val="FF0000"/>
                    </a:solidFill>
                  </a:rPr>
                  <a:t>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randomized </a:t>
                </a:r>
                <a:r>
                  <a:rPr lang="en-US" dirty="0">
                    <a:solidFill>
                      <a:srgbClr val="00B050"/>
                    </a:solidFill>
                  </a:rPr>
                  <a:t>[Plotkin-Shmoys-Tardos’95]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O(m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rgbClr val="00B050"/>
                    </a:solidFill>
                  </a:rPr>
                  <a:t>[Garg-Khandekar’02]</a:t>
                </a:r>
              </a:p>
              <a:p>
                <a:pPr lvl="1"/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b="1" dirty="0"/>
                  <a:t>Theorem </a:t>
                </a:r>
                <a:r>
                  <a:rPr lang="en-US" dirty="0">
                    <a:solidFill>
                      <a:srgbClr val="00B050"/>
                    </a:solidFill>
                  </a:rPr>
                  <a:t>[C-Quanrud’17]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Randomized algorithm that runs in </a:t>
                </a:r>
                <a:r>
                  <a:rPr lang="en-US" dirty="0">
                    <a:solidFill>
                      <a:srgbClr val="FF0000"/>
                    </a:solidFill>
                  </a:rPr>
                  <a:t>O(m log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4 </a:t>
                </a:r>
                <a:r>
                  <a:rPr lang="en-US" dirty="0">
                    <a:solidFill>
                      <a:srgbClr val="FF0000"/>
                    </a:solidFill>
                  </a:rPr>
                  <a:t>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8F2C42-2BB5-C243-892B-865A7590D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49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of 2ECSS LP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C9CE7-0CDC-8E4F-8FA6-8FE97C283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63" y="1973529"/>
            <a:ext cx="5694861" cy="2764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CD1BF-2A3E-8E4F-B5D8-C26B1963C8B2}"/>
              </a:ext>
            </a:extLst>
          </p:cNvPr>
          <p:cNvSpPr txBox="1"/>
          <p:nvPr/>
        </p:nvSpPr>
        <p:spPr>
          <a:xfrm>
            <a:off x="900113" y="5303520"/>
            <a:ext cx="705516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Packing cuts into capacities</a:t>
            </a:r>
          </a:p>
        </p:txBody>
      </p:sp>
    </p:spTree>
    <p:extLst>
      <p:ext uri="{BB962C8B-B14F-4D97-AF65-F5344CB8AC3E}">
        <p14:creationId xmlns:p14="http://schemas.microsoft.com/office/powerpoint/2010/main" val="393379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MWU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Maintain positive weights for </a:t>
                </a:r>
                <a:r>
                  <a:rPr lang="en-US" i="1" dirty="0"/>
                  <a:t>constraints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e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for each edge </a:t>
                </a:r>
                <a:r>
                  <a:rPr lang="en-US" dirty="0">
                    <a:solidFill>
                      <a:srgbClr val="FF0000"/>
                    </a:solidFill>
                  </a:rPr>
                  <a:t>e</a:t>
                </a:r>
                <a:endParaRPr lang="is-I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Each iteration: </a:t>
                </a:r>
              </a:p>
              <a:p>
                <a:pPr lvl="1"/>
                <a:r>
                  <a:rPr lang="en-US" dirty="0"/>
                  <a:t>solve </a:t>
                </a:r>
                <a:r>
                  <a:rPr lang="en-US" dirty="0" err="1"/>
                  <a:t>mincut</a:t>
                </a:r>
                <a:r>
                  <a:rPr lang="en-US" dirty="0"/>
                  <a:t> in G with edge </a:t>
                </a:r>
                <a:r>
                  <a:rPr lang="en-US" dirty="0" err="1"/>
                  <a:t>wts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e</a:t>
                </a:r>
                <a:endParaRPr lang="en-US" dirty="0"/>
              </a:p>
              <a:p>
                <a:pPr lvl="1"/>
                <a:r>
                  <a:rPr lang="en-US" dirty="0"/>
                  <a:t>Take small step according to </a:t>
                </a:r>
                <a:r>
                  <a:rPr lang="en-US" dirty="0" err="1"/>
                  <a:t>mincut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Update weights: exponential in load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Iterate until done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6" t="-1290" r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5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EKURI@C02FM1C7DDRT3PP7" val="4154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37411</TotalTime>
  <Words>1651</Words>
  <Application>Microsoft Macintosh PowerPoint</Application>
  <PresentationFormat>On-screen Show (4:3)</PresentationFormat>
  <Paragraphs>195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Brush Script MT</vt:lpstr>
      <vt:lpstr>Arial</vt:lpstr>
      <vt:lpstr>Calibri</vt:lpstr>
      <vt:lpstr>Calisto MT</vt:lpstr>
      <vt:lpstr>Cambria Math</vt:lpstr>
      <vt:lpstr>Capital</vt:lpstr>
      <vt:lpstr>Tree packing, mincut, and Metric-TSP</vt:lpstr>
      <vt:lpstr>TSP and Metric-TSP</vt:lpstr>
      <vt:lpstr>Approximating Metric-TSP</vt:lpstr>
      <vt:lpstr>Subtour Elimination LP for TSP</vt:lpstr>
      <vt:lpstr>2ECSS LP</vt:lpstr>
      <vt:lpstr>Solving the LP</vt:lpstr>
      <vt:lpstr>Solving the LP</vt:lpstr>
      <vt:lpstr>Dual of 2ECSS LP</vt:lpstr>
      <vt:lpstr>MWU Approach</vt:lpstr>
      <vt:lpstr>MWU Approach</vt:lpstr>
      <vt:lpstr>Our Approach</vt:lpstr>
      <vt:lpstr>High-level Ideas for MWU</vt:lpstr>
      <vt:lpstr>Karger’s near-linear time mincut algorithm</vt:lpstr>
      <vt:lpstr>Packing Spanning Trees</vt:lpstr>
      <vt:lpstr>Tutte-NashWilliams Theorem</vt:lpstr>
      <vt:lpstr>Useful corollary</vt:lpstr>
      <vt:lpstr>Packing Spanning Trees</vt:lpstr>
      <vt:lpstr>Packing Spanning Trees:  Related Results and Applications</vt:lpstr>
      <vt:lpstr>Karger’s mincut algorithm</vt:lpstr>
      <vt:lpstr>Karger’s mincut algorithm redone</vt:lpstr>
      <vt:lpstr>MWU for Packing Spanning trees and Metric-TSP</vt:lpstr>
      <vt:lpstr>Speeding up and bottlenecks</vt:lpstr>
      <vt:lpstr>Spanning Trees</vt:lpstr>
      <vt:lpstr>Updating weights  in each iteration</vt:lpstr>
      <vt:lpstr>Mincuts</vt:lpstr>
      <vt:lpstr>PowerPoint Presentation</vt:lpstr>
      <vt:lpstr>Faster Approximation for Metric-TSP via LP</vt:lpstr>
      <vt:lpstr>Christofides Heuristic for Metric-TSP</vt:lpstr>
      <vt:lpstr>Christofides Heuristic</vt:lpstr>
      <vt:lpstr>Christofides Heuristic and LP</vt:lpstr>
      <vt:lpstr>Christofides Heuristic: Faster Implementation via LP</vt:lpstr>
      <vt:lpstr>Christofides Heuristic: Faster Implementation via LP</vt:lpstr>
      <vt:lpstr>Best of many Christofides Heuristics</vt:lpstr>
      <vt:lpstr>Best of many Christofides Heuristics</vt:lpstr>
      <vt:lpstr>s-t Path TSP</vt:lpstr>
      <vt:lpstr>Approximating s-t PathTSP</vt:lpstr>
      <vt:lpstr>Approximating s-t PathTSP: Faster Algorithms</vt:lpstr>
      <vt:lpstr>Remarks and Open Problems</vt:lpstr>
      <vt:lpstr>Thank You!</vt:lpstr>
    </vt:vector>
  </TitlesOfParts>
  <Company>Univ. of Illinois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Constrained Submodular Set Function Maximization</dc:title>
  <dc:creator>Office 2004 Test Drive User</dc:creator>
  <cp:lastModifiedBy>Chekuri, Chandra Sekhar</cp:lastModifiedBy>
  <cp:revision>1553</cp:revision>
  <cp:lastPrinted>2017-05-11T17:05:05Z</cp:lastPrinted>
  <dcterms:created xsi:type="dcterms:W3CDTF">2010-05-06T15:29:55Z</dcterms:created>
  <dcterms:modified xsi:type="dcterms:W3CDTF">2018-05-04T21:43:50Z</dcterms:modified>
</cp:coreProperties>
</file>