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96" r:id="rId1"/>
  </p:sldMasterIdLst>
  <p:notesMasterIdLst>
    <p:notesMasterId r:id="rId128"/>
  </p:notesMasterIdLst>
  <p:sldIdLst>
    <p:sldId id="256" r:id="rId2"/>
    <p:sldId id="675" r:id="rId3"/>
    <p:sldId id="679" r:id="rId4"/>
    <p:sldId id="678" r:id="rId5"/>
    <p:sldId id="835" r:id="rId6"/>
    <p:sldId id="580" r:id="rId7"/>
    <p:sldId id="480" r:id="rId8"/>
    <p:sldId id="818" r:id="rId9"/>
    <p:sldId id="819" r:id="rId10"/>
    <p:sldId id="817" r:id="rId11"/>
    <p:sldId id="821" r:id="rId12"/>
    <p:sldId id="822" r:id="rId13"/>
    <p:sldId id="823" r:id="rId14"/>
    <p:sldId id="824" r:id="rId15"/>
    <p:sldId id="830" r:id="rId16"/>
    <p:sldId id="476" r:id="rId17"/>
    <p:sldId id="495" r:id="rId18"/>
    <p:sldId id="568" r:id="rId19"/>
    <p:sldId id="569" r:id="rId20"/>
    <p:sldId id="517" r:id="rId21"/>
    <p:sldId id="676" r:id="rId22"/>
    <p:sldId id="677" r:id="rId23"/>
    <p:sldId id="622" r:id="rId24"/>
    <p:sldId id="626" r:id="rId25"/>
    <p:sldId id="825" r:id="rId26"/>
    <p:sldId id="826" r:id="rId27"/>
    <p:sldId id="828" r:id="rId28"/>
    <p:sldId id="623" r:id="rId29"/>
    <p:sldId id="624" r:id="rId30"/>
    <p:sldId id="625" r:id="rId31"/>
    <p:sldId id="831" r:id="rId32"/>
    <p:sldId id="739" r:id="rId33"/>
    <p:sldId id="496" r:id="rId34"/>
    <p:sldId id="510" r:id="rId35"/>
    <p:sldId id="696" r:id="rId36"/>
    <p:sldId id="697" r:id="rId37"/>
    <p:sldId id="836" r:id="rId38"/>
    <p:sldId id="698" r:id="rId39"/>
    <p:sldId id="699" r:id="rId40"/>
    <p:sldId id="701" r:id="rId41"/>
    <p:sldId id="703" r:id="rId42"/>
    <p:sldId id="856" r:id="rId43"/>
    <p:sldId id="858" r:id="rId44"/>
    <p:sldId id="712" r:id="rId45"/>
    <p:sldId id="711" r:id="rId46"/>
    <p:sldId id="713" r:id="rId47"/>
    <p:sldId id="837" r:id="rId48"/>
    <p:sldId id="714" r:id="rId49"/>
    <p:sldId id="716" r:id="rId50"/>
    <p:sldId id="704" r:id="rId51"/>
    <p:sldId id="706" r:id="rId52"/>
    <p:sldId id="748" r:id="rId53"/>
    <p:sldId id="749" r:id="rId54"/>
    <p:sldId id="859" r:id="rId55"/>
    <p:sldId id="751" r:id="rId56"/>
    <p:sldId id="754" r:id="rId57"/>
    <p:sldId id="753" r:id="rId58"/>
    <p:sldId id="717" r:id="rId59"/>
    <p:sldId id="740" r:id="rId60"/>
    <p:sldId id="708" r:id="rId61"/>
    <p:sldId id="718" r:id="rId62"/>
    <p:sldId id="709" r:id="rId63"/>
    <p:sldId id="735" r:id="rId64"/>
    <p:sldId id="794" r:id="rId65"/>
    <p:sldId id="796" r:id="rId66"/>
    <p:sldId id="798" r:id="rId67"/>
    <p:sldId id="736" r:id="rId68"/>
    <p:sldId id="737" r:id="rId69"/>
    <p:sldId id="815" r:id="rId70"/>
    <p:sldId id="745" r:id="rId71"/>
    <p:sldId id="855" r:id="rId72"/>
    <p:sldId id="848" r:id="rId73"/>
    <p:sldId id="725" r:id="rId74"/>
    <p:sldId id="764" r:id="rId75"/>
    <p:sldId id="726" r:id="rId76"/>
    <p:sldId id="727" r:id="rId77"/>
    <p:sldId id="728" r:id="rId78"/>
    <p:sldId id="844" r:id="rId79"/>
    <p:sldId id="846" r:id="rId80"/>
    <p:sldId id="847" r:id="rId81"/>
    <p:sldId id="845" r:id="rId82"/>
    <p:sldId id="843" r:id="rId83"/>
    <p:sldId id="729" r:id="rId84"/>
    <p:sldId id="730" r:id="rId85"/>
    <p:sldId id="731" r:id="rId86"/>
    <p:sldId id="628" r:id="rId87"/>
    <p:sldId id="854" r:id="rId88"/>
    <p:sldId id="471" r:id="rId89"/>
    <p:sldId id="874" r:id="rId90"/>
    <p:sldId id="732" r:id="rId91"/>
    <p:sldId id="733" r:id="rId92"/>
    <p:sldId id="752" r:id="rId93"/>
    <p:sldId id="743" r:id="rId94"/>
    <p:sldId id="744" r:id="rId95"/>
    <p:sldId id="746" r:id="rId96"/>
    <p:sldId id="864" r:id="rId97"/>
    <p:sldId id="850" r:id="rId98"/>
    <p:sldId id="765" r:id="rId99"/>
    <p:sldId id="484" r:id="rId100"/>
    <p:sldId id="785" r:id="rId101"/>
    <p:sldId id="583" r:id="rId102"/>
    <p:sldId id="871" r:id="rId103"/>
    <p:sldId id="566" r:id="rId104"/>
    <p:sldId id="800" r:id="rId105"/>
    <p:sldId id="860" r:id="rId106"/>
    <p:sldId id="801" r:id="rId107"/>
    <p:sldId id="802" r:id="rId108"/>
    <p:sldId id="861" r:id="rId109"/>
    <p:sldId id="803" r:id="rId110"/>
    <p:sldId id="804" r:id="rId111"/>
    <p:sldId id="805" r:id="rId112"/>
    <p:sldId id="872" r:id="rId113"/>
    <p:sldId id="806" r:id="rId114"/>
    <p:sldId id="807" r:id="rId115"/>
    <p:sldId id="873" r:id="rId116"/>
    <p:sldId id="810" r:id="rId117"/>
    <p:sldId id="809" r:id="rId118"/>
    <p:sldId id="862" r:id="rId119"/>
    <p:sldId id="774" r:id="rId120"/>
    <p:sldId id="775" r:id="rId121"/>
    <p:sldId id="776" r:id="rId122"/>
    <p:sldId id="777" r:id="rId123"/>
    <p:sldId id="780" r:id="rId124"/>
    <p:sldId id="778" r:id="rId125"/>
    <p:sldId id="783" r:id="rId126"/>
    <p:sldId id="514" r:id="rId127"/>
  </p:sldIdLst>
  <p:sldSz cx="9144000" cy="6858000" type="screen4x3"/>
  <p:notesSz cx="6858000" cy="9144000"/>
  <p:custDataLst>
    <p:tags r:id="rId13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35A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1" autoAdjust="0"/>
    <p:restoredTop sz="99072" autoAdjust="0"/>
  </p:normalViewPr>
  <p:slideViewPr>
    <p:cSldViewPr snapToGrid="0" snapToObjects="1">
      <p:cViewPr varScale="1">
        <p:scale>
          <a:sx n="142" d="100"/>
          <a:sy n="142" d="100"/>
        </p:scale>
        <p:origin x="-19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notesMaster" Target="notesMasters/notesMaster1.xml"/><Relationship Id="rId129" Type="http://schemas.openxmlformats.org/officeDocument/2006/relationships/printerSettings" Target="printerSettings/printerSettings1.bin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30" Type="http://schemas.openxmlformats.org/officeDocument/2006/relationships/tags" Target="tags/tag1.xml"/><Relationship Id="rId131" Type="http://schemas.openxmlformats.org/officeDocument/2006/relationships/presProps" Target="presProps.xml"/><Relationship Id="rId132" Type="http://schemas.openxmlformats.org/officeDocument/2006/relationships/viewProps" Target="viewProps.xml"/><Relationship Id="rId133" Type="http://schemas.openxmlformats.org/officeDocument/2006/relationships/theme" Target="theme/theme1.xml"/><Relationship Id="rId13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C9F99-1677-1543-B826-4A7881D0A0D0}" type="datetimeFigureOut">
              <a:rPr lang="en-US" smtClean="0"/>
              <a:t>12/9/14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6231B-3141-CC4E-B058-1C8E426AF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72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3AEA19B3-BC6D-4E56-93BC-B9B0EF1523FC}" type="datetime1">
              <a:rPr lang="en-US" smtClean="0"/>
              <a:pPr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858486D9-467F-164E-8D39-7F8E831494B7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01A2-9537-4F11-903A-9D7FEDBB449A}" type="datetime1">
              <a:rPr lang="en-US" smtClean="0"/>
              <a:pPr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858486D9-467F-164E-8D39-7F8E831494B7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7" r:id="rId1"/>
    <p:sldLayoutId id="2147484798" r:id="rId2"/>
    <p:sldLayoutId id="2147484799" r:id="rId3"/>
    <p:sldLayoutId id="2147484800" r:id="rId4"/>
    <p:sldLayoutId id="2147484801" r:id="rId5"/>
    <p:sldLayoutId id="2147484802" r:id="rId6"/>
    <p:sldLayoutId id="2147484803" r:id="rId7"/>
    <p:sldLayoutId id="2147484804" r:id="rId8"/>
    <p:sldLayoutId id="2147484805" r:id="rId9"/>
    <p:sldLayoutId id="2147484806" r:id="rId10"/>
    <p:sldLayoutId id="2147484807" r:id="rId11"/>
    <p:sldLayoutId id="2147484808" r:id="rId12"/>
    <p:sldLayoutId id="2147484809" r:id="rId13"/>
    <p:sldLayoutId id="214748481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e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e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600" dirty="0" err="1" smtClean="0">
                <a:solidFill>
                  <a:srgbClr val="000090"/>
                </a:solidFill>
              </a:rPr>
              <a:t>Treewidth</a:t>
            </a:r>
            <a:r>
              <a:rPr lang="en-US" sz="3600" dirty="0" smtClean="0">
                <a:solidFill>
                  <a:srgbClr val="000090"/>
                </a:solidFill>
              </a:rPr>
              <a:t>, Applications, and </a:t>
            </a:r>
            <a:br>
              <a:rPr lang="en-US" sz="3600" dirty="0" smtClean="0">
                <a:solidFill>
                  <a:srgbClr val="000090"/>
                </a:solidFill>
              </a:rPr>
            </a:br>
            <a:r>
              <a:rPr lang="en-US" sz="3600" dirty="0" smtClean="0">
                <a:solidFill>
                  <a:srgbClr val="000090"/>
                </a:solidFill>
              </a:rPr>
              <a:t>some Recent Developments</a:t>
            </a:r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260015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Chandra </a:t>
            </a:r>
            <a:r>
              <a:rPr lang="en-US" sz="2800" dirty="0" err="1" smtClean="0">
                <a:solidFill>
                  <a:srgbClr val="FF0000"/>
                </a:solidFill>
              </a:rPr>
              <a:t>Chekuri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Univ. of Illinois, Urbana-Champaign</a:t>
            </a:r>
          </a:p>
          <a:p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Easy </a:t>
            </a:r>
            <a:r>
              <a:rPr lang="en-US" b="1" dirty="0"/>
              <a:t>exercise: </a:t>
            </a:r>
            <a:r>
              <a:rPr lang="en-US" dirty="0" smtClean="0"/>
              <a:t>Every </a:t>
            </a:r>
            <a:r>
              <a:rPr lang="en-US" dirty="0"/>
              <a:t>tree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/>
              <a:t> has a vertex 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n-US" dirty="0"/>
              <a:t> </a:t>
            </a:r>
            <a:r>
              <a:rPr lang="en-US" dirty="0" err="1"/>
              <a:t>s.t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n-US" dirty="0"/>
              <a:t> is a balanced </a:t>
            </a:r>
            <a:r>
              <a:rPr lang="en-US" dirty="0" smtClean="0"/>
              <a:t>separator</a:t>
            </a:r>
          </a:p>
          <a:p>
            <a:pPr marL="0" indent="0">
              <a:buNone/>
            </a:pPr>
            <a:r>
              <a:rPr lang="en-US" i="1" dirty="0"/>
              <a:t>Recursive decomposition </a:t>
            </a:r>
            <a:r>
              <a:rPr lang="en-US" dirty="0"/>
              <a:t>via separators of size one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i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630508" y="4961074"/>
            <a:ext cx="63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427089" y="4042666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232656" y="4823844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232656" y="4042666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054607" y="4042666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793677" y="5542964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920947" y="5542964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1" name="Straight Connector 10"/>
          <p:cNvCxnSpPr>
            <a:stCxn id="5" idx="4"/>
          </p:cNvCxnSpPr>
          <p:nvPr/>
        </p:nvCxnSpPr>
        <p:spPr>
          <a:xfrm>
            <a:off x="4546249" y="4306229"/>
            <a:ext cx="0" cy="5176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6"/>
            <a:endCxn id="7" idx="2"/>
          </p:cNvCxnSpPr>
          <p:nvPr/>
        </p:nvCxnSpPr>
        <p:spPr>
          <a:xfrm>
            <a:off x="4665409" y="4174448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6"/>
            <a:endCxn id="8" idx="2"/>
          </p:cNvCxnSpPr>
          <p:nvPr/>
        </p:nvCxnSpPr>
        <p:spPr>
          <a:xfrm>
            <a:off x="5470976" y="4174448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7"/>
          </p:cNvCxnSpPr>
          <p:nvPr/>
        </p:nvCxnSpPr>
        <p:spPr>
          <a:xfrm flipV="1">
            <a:off x="3997096" y="5048809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10" idx="1"/>
          </p:cNvCxnSpPr>
          <p:nvPr/>
        </p:nvCxnSpPr>
        <p:spPr>
          <a:xfrm>
            <a:off x="4630508" y="5048809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38051" y="3642556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a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97096" y="4623789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267557" y="369316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6054607" y="3642556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429022" y="456096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21" name="Oval 20"/>
          <p:cNvSpPr/>
          <p:nvPr/>
        </p:nvSpPr>
        <p:spPr>
          <a:xfrm>
            <a:off x="4427089" y="4823844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99943" y="5606472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621318" y="554296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29245442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Recent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[C-Chuzhoy’13]</a:t>
            </a:r>
          </a:p>
          <a:p>
            <a:pPr marL="114300" indent="0">
              <a:buNone/>
            </a:pPr>
            <a:r>
              <a:rPr lang="en-US" b="1" dirty="0" smtClean="0"/>
              <a:t>Theorem: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98+o(1)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implies that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has a grid-minor of size </a:t>
            </a:r>
            <a:r>
              <a:rPr lang="en-US" dirty="0" smtClean="0">
                <a:solidFill>
                  <a:srgbClr val="FF0000"/>
                </a:solidFill>
              </a:rPr>
              <a:t>k x k</a:t>
            </a:r>
            <a:r>
              <a:rPr lang="en-US" dirty="0" smtClean="0"/>
              <a:t>. Also a poly-time algorithm.</a:t>
            </a:r>
          </a:p>
          <a:p>
            <a:pPr marL="11430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Previously: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= h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implies grid of size </a:t>
            </a:r>
            <a:r>
              <a:rPr lang="en-US" dirty="0" smtClean="0">
                <a:solidFill>
                  <a:srgbClr val="FF0000"/>
                </a:solidFill>
              </a:rPr>
              <a:t>&lt; √log h</a:t>
            </a:r>
          </a:p>
          <a:p>
            <a:pPr marL="11430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Now: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= h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implies grid of size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/98</a:t>
            </a:r>
          </a:p>
          <a:p>
            <a:pPr marL="11430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Limit: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= h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cannot get grid of size </a:t>
            </a:r>
            <a:r>
              <a:rPr lang="en-US" dirty="0" smtClean="0">
                <a:solidFill>
                  <a:srgbClr val="FF0000"/>
                </a:solidFill>
              </a:rPr>
              <a:t>&gt; √(h/log h)</a:t>
            </a:r>
          </a:p>
        </p:txBody>
      </p:sp>
    </p:spTree>
    <p:extLst>
      <p:ext uri="{BB962C8B-B14F-4D97-AF65-F5344CB8AC3E}">
        <p14:creationId xmlns:p14="http://schemas.microsoft.com/office/powerpoint/2010/main" val="446897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Results on Structure of Large </a:t>
            </a:r>
            <a:r>
              <a:rPr lang="en-US" dirty="0" err="1" smtClean="0"/>
              <a:t>Treewidth</a:t>
            </a:r>
            <a:r>
              <a:rPr lang="en-US" dirty="0" smtClean="0"/>
              <a:t>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[C-</a:t>
            </a:r>
            <a:r>
              <a:rPr lang="en-US" dirty="0" err="1" smtClean="0">
                <a:solidFill>
                  <a:srgbClr val="008000"/>
                </a:solidFill>
              </a:rPr>
              <a:t>Chuzhoy</a:t>
            </a:r>
            <a:r>
              <a:rPr lang="en-US" dirty="0" smtClean="0">
                <a:solidFill>
                  <a:srgbClr val="008000"/>
                </a:solidFill>
              </a:rPr>
              <a:t>]</a:t>
            </a:r>
          </a:p>
          <a:p>
            <a:r>
              <a:rPr lang="en-US" dirty="0" smtClean="0"/>
              <a:t>Large routing structures in large </a:t>
            </a:r>
            <a:r>
              <a:rPr lang="en-US" dirty="0" err="1" smtClean="0"/>
              <a:t>treewidth</a:t>
            </a:r>
            <a:r>
              <a:rPr lang="en-US" dirty="0" smtClean="0"/>
              <a:t> graphs</a:t>
            </a:r>
          </a:p>
          <a:p>
            <a:pPr lvl="1"/>
            <a:r>
              <a:rPr lang="en-US" dirty="0" smtClean="0"/>
              <a:t>applications to approximating disjoint paths problems</a:t>
            </a:r>
          </a:p>
          <a:p>
            <a:r>
              <a:rPr lang="en-US" dirty="0" err="1" smtClean="0"/>
              <a:t>Treewidth</a:t>
            </a:r>
            <a:r>
              <a:rPr lang="en-US" dirty="0" smtClean="0"/>
              <a:t> decomposition theorems</a:t>
            </a:r>
          </a:p>
          <a:p>
            <a:pPr lvl="1"/>
            <a:r>
              <a:rPr lang="en-US" dirty="0" smtClean="0"/>
              <a:t>applications to fixed parameter tractability</a:t>
            </a:r>
          </a:p>
          <a:p>
            <a:pPr lvl="1"/>
            <a:r>
              <a:rPr lang="en-US" dirty="0" smtClean="0"/>
              <a:t>applications to </a:t>
            </a:r>
            <a:r>
              <a:rPr lang="en-US" dirty="0" err="1" smtClean="0"/>
              <a:t>Erdos-Posa</a:t>
            </a:r>
            <a:r>
              <a:rPr lang="en-US" dirty="0" smtClean="0"/>
              <a:t> type theorems</a:t>
            </a:r>
          </a:p>
          <a:p>
            <a:r>
              <a:rPr lang="en-US" dirty="0" err="1" smtClean="0"/>
              <a:t>Treewidth</a:t>
            </a:r>
            <a:r>
              <a:rPr lang="en-US" dirty="0" smtClean="0"/>
              <a:t> </a:t>
            </a:r>
            <a:r>
              <a:rPr lang="en-US" dirty="0" err="1" smtClean="0"/>
              <a:t>sparsification</a:t>
            </a:r>
            <a:endParaRPr lang="en-US" dirty="0" smtClean="0"/>
          </a:p>
          <a:p>
            <a:pPr marL="3508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8535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 in various applications improve from “exponential” to “polynomial” (in some cases to near linear)</a:t>
            </a:r>
          </a:p>
          <a:p>
            <a:r>
              <a:rPr lang="en-US" dirty="0" smtClean="0"/>
              <a:t>hardness results conditional on poly-sized grid-minor are now “unconditional”</a:t>
            </a:r>
          </a:p>
          <a:p>
            <a:r>
              <a:rPr lang="en-US" dirty="0" smtClean="0"/>
              <a:t>several technical tools of potential future use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42748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Treewidth</a:t>
            </a:r>
            <a:r>
              <a:rPr lang="en-US" dirty="0" smtClean="0"/>
              <a:t>  and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Disjoint paths problem:</a:t>
            </a:r>
          </a:p>
          <a:p>
            <a:pPr marL="0" indent="0">
              <a:buNone/>
            </a:pPr>
            <a:r>
              <a:rPr lang="en-US" dirty="0"/>
              <a:t>Given </a:t>
            </a:r>
            <a:r>
              <a:rPr lang="en-US" dirty="0">
                <a:solidFill>
                  <a:srgbClr val="FF0000"/>
                </a:solidFill>
              </a:rPr>
              <a:t>G=(V,E)</a:t>
            </a:r>
            <a:r>
              <a:rPr lang="en-US" dirty="0"/>
              <a:t> and pairs </a:t>
            </a:r>
            <a:r>
              <a:rPr lang="en-US" dirty="0">
                <a:solidFill>
                  <a:srgbClr val="FF0000"/>
                </a:solidFill>
              </a:rPr>
              <a:t>(s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,t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),...,(</a:t>
            </a:r>
            <a:r>
              <a:rPr lang="en-US" dirty="0" err="1">
                <a:solidFill>
                  <a:srgbClr val="FF0000"/>
                </a:solidFill>
              </a:rPr>
              <a:t>s</a:t>
            </a:r>
            <a:r>
              <a:rPr lang="en-US" baseline="-25000" dirty="0" err="1">
                <a:solidFill>
                  <a:srgbClr val="FF0000"/>
                </a:solidFill>
              </a:rPr>
              <a:t>k</a:t>
            </a:r>
            <a:r>
              <a:rPr lang="en-US" dirty="0" err="1">
                <a:solidFill>
                  <a:srgbClr val="FF0000"/>
                </a:solidFill>
              </a:rPr>
              <a:t>,t</a:t>
            </a:r>
            <a:r>
              <a:rPr lang="en-US" b="1" baseline="-25000" dirty="0" err="1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are there </a:t>
            </a:r>
            <a:r>
              <a:rPr lang="en-US" b="1" dirty="0"/>
              <a:t>disjoint</a:t>
            </a:r>
            <a:r>
              <a:rPr lang="en-US" dirty="0"/>
              <a:t> paths connecting given </a:t>
            </a:r>
            <a:r>
              <a:rPr lang="en-US" dirty="0" smtClean="0"/>
              <a:t>pairs</a:t>
            </a:r>
          </a:p>
          <a:p>
            <a:pPr marL="0" indent="0">
              <a:buNone/>
            </a:pPr>
            <a:r>
              <a:rPr lang="en-US" b="1" dirty="0" smtClean="0"/>
              <a:t>Optimization version: </a:t>
            </a:r>
            <a:r>
              <a:rPr lang="en-US" dirty="0" smtClean="0"/>
              <a:t>maximize # of pairs routed</a:t>
            </a:r>
          </a:p>
          <a:p>
            <a:pPr marL="0" indent="0">
              <a:buNone/>
            </a:pPr>
            <a:r>
              <a:rPr lang="en-US" dirty="0" smtClean="0"/>
              <a:t>NP-Hard when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is part of input even on trees</a:t>
            </a:r>
          </a:p>
          <a:p>
            <a:pPr marL="0" indent="0">
              <a:buNone/>
            </a:pPr>
            <a:r>
              <a:rPr lang="en-US" dirty="0" smtClean="0"/>
              <a:t>Can we approximate well?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092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Multicommodity</a:t>
            </a:r>
            <a:r>
              <a:rPr lang="en-US" dirty="0" smtClean="0"/>
              <a:t> Flow Relaxation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variable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/>
              <a:t> for each pair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endParaRPr lang="en-US" baseline="-25000" dirty="0" smtClean="0">
              <a:solidFill>
                <a:srgbClr val="FF0000"/>
              </a:solidFill>
              <a:latin typeface="Calisto MT"/>
            </a:endParaRPr>
          </a:p>
          <a:p>
            <a:pPr marL="0" indent="0">
              <a:buNone/>
            </a:pPr>
            <a:r>
              <a:rPr lang="en-US" dirty="0" smtClean="0"/>
              <a:t>	max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/>
              <a:t>	</a:t>
            </a:r>
            <a:r>
              <a:rPr lang="en-US" dirty="0" err="1" smtClean="0"/>
              <a:t>s.t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supports </a:t>
            </a:r>
            <a:r>
              <a:rPr lang="en-US" dirty="0" err="1" smtClean="0"/>
              <a:t>multicomm</a:t>
            </a:r>
            <a:r>
              <a:rPr lang="en-US" dirty="0" smtClean="0"/>
              <a:t>. flow of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/>
              <a:t> for pair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endParaRPr lang="en-US" baseline="-25000" dirty="0" smtClean="0">
              <a:solidFill>
                <a:srgbClr val="FF0000"/>
              </a:solidFill>
              <a:latin typeface="Calisto MT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0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862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Multicommodity</a:t>
            </a:r>
            <a:r>
              <a:rPr lang="en-US" dirty="0" smtClean="0"/>
              <a:t> Flow Relaxation</a:t>
            </a:r>
            <a:endParaRPr lang="en-US" dirty="0"/>
          </a:p>
        </p:txBody>
      </p:sp>
      <p:grpSp>
        <p:nvGrpSpPr>
          <p:cNvPr id="6" name="Group 30"/>
          <p:cNvGrpSpPr/>
          <p:nvPr/>
        </p:nvGrpSpPr>
        <p:grpSpPr>
          <a:xfrm>
            <a:off x="2896279" y="2270607"/>
            <a:ext cx="4147023" cy="3038596"/>
            <a:chOff x="1550068" y="2635034"/>
            <a:chExt cx="4147023" cy="3038596"/>
          </a:xfrm>
        </p:grpSpPr>
        <p:sp>
          <p:nvSpPr>
            <p:cNvPr id="7" name="Freeform 6"/>
            <p:cNvSpPr/>
            <p:nvPr/>
          </p:nvSpPr>
          <p:spPr>
            <a:xfrm>
              <a:off x="1886227" y="3281922"/>
              <a:ext cx="3426958" cy="1088521"/>
            </a:xfrm>
            <a:custGeom>
              <a:avLst/>
              <a:gdLst>
                <a:gd name="connsiteX0" fmla="*/ 0 w 3426958"/>
                <a:gd name="connsiteY0" fmla="*/ 1088521 h 1088521"/>
                <a:gd name="connsiteX1" fmla="*/ 476226 w 3426958"/>
                <a:gd name="connsiteY1" fmla="*/ 509531 h 1088521"/>
                <a:gd name="connsiteX2" fmla="*/ 1690135 w 3426958"/>
                <a:gd name="connsiteY2" fmla="*/ 518869 h 1088521"/>
                <a:gd name="connsiteX3" fmla="*/ 2511857 w 3426958"/>
                <a:gd name="connsiteY3" fmla="*/ 5249 h 1088521"/>
                <a:gd name="connsiteX4" fmla="*/ 3426958 w 3426958"/>
                <a:gd name="connsiteY4" fmla="*/ 238713 h 1088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6958" h="1088521">
                  <a:moveTo>
                    <a:pt x="0" y="1088521"/>
                  </a:moveTo>
                  <a:cubicBezTo>
                    <a:pt x="97268" y="846497"/>
                    <a:pt x="194537" y="604473"/>
                    <a:pt x="476226" y="509531"/>
                  </a:cubicBezTo>
                  <a:cubicBezTo>
                    <a:pt x="757915" y="414589"/>
                    <a:pt x="1350863" y="602916"/>
                    <a:pt x="1690135" y="518869"/>
                  </a:cubicBezTo>
                  <a:cubicBezTo>
                    <a:pt x="2029407" y="434822"/>
                    <a:pt x="2222387" y="51942"/>
                    <a:pt x="2511857" y="5249"/>
                  </a:cubicBezTo>
                  <a:cubicBezTo>
                    <a:pt x="2801327" y="-41444"/>
                    <a:pt x="3426958" y="238713"/>
                    <a:pt x="3426958" y="238713"/>
                  </a:cubicBezTo>
                </a:path>
              </a:pathLst>
            </a:custGeom>
            <a:ln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895565" y="3520635"/>
              <a:ext cx="3408282" cy="908197"/>
            </a:xfrm>
            <a:custGeom>
              <a:avLst/>
              <a:gdLst>
                <a:gd name="connsiteX0" fmla="*/ 0 w 3408282"/>
                <a:gd name="connsiteY0" fmla="*/ 859146 h 908197"/>
                <a:gd name="connsiteX1" fmla="*/ 560265 w 3408282"/>
                <a:gd name="connsiteY1" fmla="*/ 905839 h 908197"/>
                <a:gd name="connsiteX2" fmla="*/ 1587419 w 3408282"/>
                <a:gd name="connsiteY2" fmla="*/ 793777 h 908197"/>
                <a:gd name="connsiteX3" fmla="*/ 2642586 w 3408282"/>
                <a:gd name="connsiteY3" fmla="*/ 168094 h 908197"/>
                <a:gd name="connsiteX4" fmla="*/ 3408282 w 3408282"/>
                <a:gd name="connsiteY4" fmla="*/ 0 h 908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08282" h="908197">
                  <a:moveTo>
                    <a:pt x="0" y="859146"/>
                  </a:moveTo>
                  <a:cubicBezTo>
                    <a:pt x="147847" y="887940"/>
                    <a:pt x="295695" y="916734"/>
                    <a:pt x="560265" y="905839"/>
                  </a:cubicBezTo>
                  <a:cubicBezTo>
                    <a:pt x="824835" y="894944"/>
                    <a:pt x="1240366" y="916734"/>
                    <a:pt x="1587419" y="793777"/>
                  </a:cubicBezTo>
                  <a:cubicBezTo>
                    <a:pt x="1934472" y="670820"/>
                    <a:pt x="2339109" y="300390"/>
                    <a:pt x="2642586" y="168094"/>
                  </a:cubicBezTo>
                  <a:cubicBezTo>
                    <a:pt x="2946063" y="35798"/>
                    <a:pt x="3408282" y="0"/>
                    <a:pt x="3408282" y="0"/>
                  </a:cubicBezTo>
                </a:path>
              </a:pathLst>
            </a:custGeom>
            <a:ln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886227" y="3511296"/>
              <a:ext cx="3398944" cy="1543105"/>
            </a:xfrm>
            <a:custGeom>
              <a:avLst/>
              <a:gdLst>
                <a:gd name="connsiteX0" fmla="*/ 0 w 3398944"/>
                <a:gd name="connsiteY0" fmla="*/ 868485 h 1543105"/>
                <a:gd name="connsiteX1" fmla="*/ 737683 w 3398944"/>
                <a:gd name="connsiteY1" fmla="*/ 1447476 h 1543105"/>
                <a:gd name="connsiteX2" fmla="*/ 1820863 w 3398944"/>
                <a:gd name="connsiteY2" fmla="*/ 1391444 h 1543105"/>
                <a:gd name="connsiteX3" fmla="*/ 3398944 w 3398944"/>
                <a:gd name="connsiteY3" fmla="*/ 0 h 154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8944" h="1543105">
                  <a:moveTo>
                    <a:pt x="0" y="868485"/>
                  </a:moveTo>
                  <a:cubicBezTo>
                    <a:pt x="217103" y="1114400"/>
                    <a:pt x="434206" y="1360316"/>
                    <a:pt x="737683" y="1447476"/>
                  </a:cubicBezTo>
                  <a:cubicBezTo>
                    <a:pt x="1041160" y="1534636"/>
                    <a:pt x="1377320" y="1632690"/>
                    <a:pt x="1820863" y="1391444"/>
                  </a:cubicBezTo>
                  <a:cubicBezTo>
                    <a:pt x="2264407" y="1150198"/>
                    <a:pt x="3398944" y="0"/>
                    <a:pt x="3398944" y="0"/>
                  </a:cubicBezTo>
                </a:path>
              </a:pathLst>
            </a:custGeom>
            <a:ln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895565" y="3477996"/>
              <a:ext cx="3361593" cy="1090885"/>
            </a:xfrm>
            <a:custGeom>
              <a:avLst/>
              <a:gdLst>
                <a:gd name="connsiteX0" fmla="*/ 0 w 3361593"/>
                <a:gd name="connsiteY0" fmla="*/ 883108 h 1090885"/>
                <a:gd name="connsiteX1" fmla="*/ 915100 w 3361593"/>
                <a:gd name="connsiteY1" fmla="*/ 658983 h 1090885"/>
                <a:gd name="connsiteX2" fmla="*/ 1587419 w 3361593"/>
                <a:gd name="connsiteY2" fmla="*/ 1079218 h 1090885"/>
                <a:gd name="connsiteX3" fmla="*/ 2362453 w 3361593"/>
                <a:gd name="connsiteY3" fmla="*/ 108008 h 1090885"/>
                <a:gd name="connsiteX4" fmla="*/ 3361593 w 3361593"/>
                <a:gd name="connsiteY4" fmla="*/ 23961 h 109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1593" h="1090885">
                  <a:moveTo>
                    <a:pt x="0" y="883108"/>
                  </a:moveTo>
                  <a:cubicBezTo>
                    <a:pt x="325265" y="754703"/>
                    <a:pt x="650530" y="626298"/>
                    <a:pt x="915100" y="658983"/>
                  </a:cubicBezTo>
                  <a:cubicBezTo>
                    <a:pt x="1179670" y="691668"/>
                    <a:pt x="1346194" y="1171047"/>
                    <a:pt x="1587419" y="1079218"/>
                  </a:cubicBezTo>
                  <a:cubicBezTo>
                    <a:pt x="1828644" y="987389"/>
                    <a:pt x="2066758" y="283884"/>
                    <a:pt x="2362453" y="108008"/>
                  </a:cubicBezTo>
                  <a:cubicBezTo>
                    <a:pt x="2658148" y="-67868"/>
                    <a:pt x="3361593" y="23961"/>
                    <a:pt x="3361593" y="23961"/>
                  </a:cubicBezTo>
                </a:path>
              </a:pathLst>
            </a:custGeom>
            <a:ln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75698" y="3016353"/>
              <a:ext cx="2157022" cy="2325299"/>
            </a:xfrm>
            <a:custGeom>
              <a:avLst/>
              <a:gdLst>
                <a:gd name="connsiteX0" fmla="*/ 0 w 2157022"/>
                <a:gd name="connsiteY0" fmla="*/ 0 h 2325299"/>
                <a:gd name="connsiteX1" fmla="*/ 130728 w 2157022"/>
                <a:gd name="connsiteY1" fmla="*/ 560313 h 2325299"/>
                <a:gd name="connsiteX2" fmla="*/ 522914 w 2157022"/>
                <a:gd name="connsiteY2" fmla="*/ 1736971 h 2325299"/>
                <a:gd name="connsiteX3" fmla="*/ 2157022 w 2157022"/>
                <a:gd name="connsiteY3" fmla="*/ 2325299 h 2325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7022" h="2325299">
                  <a:moveTo>
                    <a:pt x="0" y="0"/>
                  </a:moveTo>
                  <a:cubicBezTo>
                    <a:pt x="21788" y="135409"/>
                    <a:pt x="43576" y="270818"/>
                    <a:pt x="130728" y="560313"/>
                  </a:cubicBezTo>
                  <a:cubicBezTo>
                    <a:pt x="217880" y="849808"/>
                    <a:pt x="185198" y="1442807"/>
                    <a:pt x="522914" y="1736971"/>
                  </a:cubicBezTo>
                  <a:cubicBezTo>
                    <a:pt x="860630" y="2031135"/>
                    <a:pt x="2157022" y="2325299"/>
                    <a:pt x="2157022" y="2325299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166360" y="3010722"/>
              <a:ext cx="2736263" cy="2321592"/>
            </a:xfrm>
            <a:custGeom>
              <a:avLst/>
              <a:gdLst>
                <a:gd name="connsiteX0" fmla="*/ 0 w 2736263"/>
                <a:gd name="connsiteY0" fmla="*/ 5631 h 2321592"/>
                <a:gd name="connsiteX1" fmla="*/ 522914 w 2736263"/>
                <a:gd name="connsiteY1" fmla="*/ 80339 h 2321592"/>
                <a:gd name="connsiteX2" fmla="*/ 1288611 w 2736263"/>
                <a:gd name="connsiteY2" fmla="*/ 565944 h 2321592"/>
                <a:gd name="connsiteX3" fmla="*/ 1176558 w 2736263"/>
                <a:gd name="connsiteY3" fmla="*/ 976840 h 2321592"/>
                <a:gd name="connsiteX4" fmla="*/ 2063645 w 2736263"/>
                <a:gd name="connsiteY4" fmla="*/ 883455 h 2321592"/>
                <a:gd name="connsiteX5" fmla="*/ 2735963 w 2736263"/>
                <a:gd name="connsiteY5" fmla="*/ 1088903 h 2321592"/>
                <a:gd name="connsiteX6" fmla="*/ 2157022 w 2736263"/>
                <a:gd name="connsiteY6" fmla="*/ 2321592 h 2321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6263" h="2321592">
                  <a:moveTo>
                    <a:pt x="0" y="5631"/>
                  </a:moveTo>
                  <a:cubicBezTo>
                    <a:pt x="154073" y="-3708"/>
                    <a:pt x="308146" y="-13046"/>
                    <a:pt x="522914" y="80339"/>
                  </a:cubicBezTo>
                  <a:cubicBezTo>
                    <a:pt x="737682" y="173724"/>
                    <a:pt x="1179670" y="416527"/>
                    <a:pt x="1288611" y="565944"/>
                  </a:cubicBezTo>
                  <a:cubicBezTo>
                    <a:pt x="1397552" y="715361"/>
                    <a:pt x="1047386" y="923922"/>
                    <a:pt x="1176558" y="976840"/>
                  </a:cubicBezTo>
                  <a:cubicBezTo>
                    <a:pt x="1305730" y="1029758"/>
                    <a:pt x="1803744" y="864778"/>
                    <a:pt x="2063645" y="883455"/>
                  </a:cubicBezTo>
                  <a:cubicBezTo>
                    <a:pt x="2323546" y="902132"/>
                    <a:pt x="2720400" y="849214"/>
                    <a:pt x="2735963" y="1088903"/>
                  </a:cubicBezTo>
                  <a:cubicBezTo>
                    <a:pt x="2751526" y="1328592"/>
                    <a:pt x="2157022" y="2321592"/>
                    <a:pt x="2157022" y="2321592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409889" y="2950983"/>
              <a:ext cx="1502632" cy="2493394"/>
            </a:xfrm>
            <a:custGeom>
              <a:avLst/>
              <a:gdLst>
                <a:gd name="connsiteX0" fmla="*/ 83293 w 1502632"/>
                <a:gd name="connsiteY0" fmla="*/ 2493394 h 2493394"/>
                <a:gd name="connsiteX1" fmla="*/ 8590 w 1502632"/>
                <a:gd name="connsiteY1" fmla="*/ 2063820 h 2493394"/>
                <a:gd name="connsiteX2" fmla="*/ 260710 w 1502632"/>
                <a:gd name="connsiteY2" fmla="*/ 569652 h 2493394"/>
                <a:gd name="connsiteX3" fmla="*/ 1502632 w 1502632"/>
                <a:gd name="connsiteY3" fmla="*/ 0 h 249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2632" h="2493394">
                  <a:moveTo>
                    <a:pt x="83293" y="2493394"/>
                  </a:moveTo>
                  <a:cubicBezTo>
                    <a:pt x="31157" y="2438919"/>
                    <a:pt x="-20979" y="2384444"/>
                    <a:pt x="8590" y="2063820"/>
                  </a:cubicBezTo>
                  <a:cubicBezTo>
                    <a:pt x="38159" y="1743196"/>
                    <a:pt x="11703" y="913622"/>
                    <a:pt x="260710" y="569652"/>
                  </a:cubicBezTo>
                  <a:cubicBezTo>
                    <a:pt x="509717" y="225682"/>
                    <a:pt x="1502632" y="0"/>
                    <a:pt x="1502632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483844" y="2941644"/>
              <a:ext cx="1605798" cy="2502733"/>
            </a:xfrm>
            <a:custGeom>
              <a:avLst/>
              <a:gdLst>
                <a:gd name="connsiteX0" fmla="*/ 0 w 1605798"/>
                <a:gd name="connsiteY0" fmla="*/ 2502733 h 2502733"/>
                <a:gd name="connsiteX1" fmla="*/ 737683 w 1605798"/>
                <a:gd name="connsiteY1" fmla="*/ 1895727 h 2502733"/>
                <a:gd name="connsiteX2" fmla="*/ 1578081 w 1605798"/>
                <a:gd name="connsiteY2" fmla="*/ 1391445 h 2502733"/>
                <a:gd name="connsiteX3" fmla="*/ 1419339 w 1605798"/>
                <a:gd name="connsiteY3" fmla="*/ 0 h 2502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5798" h="2502733">
                  <a:moveTo>
                    <a:pt x="0" y="2502733"/>
                  </a:moveTo>
                  <a:cubicBezTo>
                    <a:pt x="237335" y="2291837"/>
                    <a:pt x="474670" y="2080942"/>
                    <a:pt x="737683" y="1895727"/>
                  </a:cubicBezTo>
                  <a:cubicBezTo>
                    <a:pt x="1000696" y="1710512"/>
                    <a:pt x="1464472" y="1707399"/>
                    <a:pt x="1578081" y="1391445"/>
                  </a:cubicBezTo>
                  <a:cubicBezTo>
                    <a:pt x="1691690" y="1075491"/>
                    <a:pt x="1419339" y="0"/>
                    <a:pt x="1419339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493182" y="2950983"/>
              <a:ext cx="2026937" cy="2561935"/>
            </a:xfrm>
            <a:custGeom>
              <a:avLst/>
              <a:gdLst>
                <a:gd name="connsiteX0" fmla="*/ 0 w 2026937"/>
                <a:gd name="connsiteY0" fmla="*/ 2493394 h 2561935"/>
                <a:gd name="connsiteX1" fmla="*/ 840398 w 2026937"/>
                <a:gd name="connsiteY1" fmla="*/ 2474716 h 2561935"/>
                <a:gd name="connsiteX2" fmla="*/ 2016955 w 2026937"/>
                <a:gd name="connsiteY2" fmla="*/ 1634247 h 2561935"/>
                <a:gd name="connsiteX3" fmla="*/ 1438014 w 2026937"/>
                <a:gd name="connsiteY3" fmla="*/ 0 h 2561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6937" h="2561935">
                  <a:moveTo>
                    <a:pt x="0" y="2493394"/>
                  </a:moveTo>
                  <a:cubicBezTo>
                    <a:pt x="252119" y="2555650"/>
                    <a:pt x="504239" y="2617907"/>
                    <a:pt x="840398" y="2474716"/>
                  </a:cubicBezTo>
                  <a:cubicBezTo>
                    <a:pt x="1176557" y="2331525"/>
                    <a:pt x="1917352" y="2046700"/>
                    <a:pt x="2016955" y="1634247"/>
                  </a:cubicBezTo>
                  <a:cubicBezTo>
                    <a:pt x="2116558" y="1221794"/>
                    <a:pt x="1438014" y="0"/>
                    <a:pt x="1438014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19671" y="2970633"/>
              <a:ext cx="91440" cy="9144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270351" y="5286594"/>
              <a:ext cx="91440" cy="9144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51872" y="4348528"/>
              <a:ext cx="91440" cy="91440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221745" y="3464604"/>
              <a:ext cx="91440" cy="91440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49095" y="2908380"/>
              <a:ext cx="91440" cy="9144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447462" y="5378034"/>
              <a:ext cx="91440" cy="91440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57770" y="5304298"/>
              <a:ext cx="3454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s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3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21921" y="2815154"/>
              <a:ext cx="3454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</a:t>
              </a:r>
              <a:r>
                <a:rPr lang="en-US" baseline="-25000" dirty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550068" y="4255302"/>
              <a:ext cx="3454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s</a:t>
              </a:r>
              <a:r>
                <a:rPr lang="en-US" baseline="-25000" dirty="0">
                  <a:solidFill>
                    <a:srgbClr val="3366FF"/>
                  </a:solidFill>
                </a:rPr>
                <a:t>1</a:t>
              </a:r>
              <a:endParaRPr lang="en-US" dirty="0">
                <a:solidFill>
                  <a:srgbClr val="3366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51594" y="3293330"/>
              <a:ext cx="3454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t</a:t>
              </a:r>
              <a:r>
                <a:rPr lang="en-US" baseline="-25000" dirty="0" smtClean="0">
                  <a:solidFill>
                    <a:srgbClr val="3366FF"/>
                  </a:solidFill>
                </a:rPr>
                <a:t>1</a:t>
              </a:r>
              <a:endParaRPr lang="en-US" dirty="0">
                <a:solidFill>
                  <a:srgbClr val="3366FF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47370" y="5259711"/>
              <a:ext cx="3454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t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931944" y="2635034"/>
              <a:ext cx="3454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t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3</a:t>
              </a:r>
              <a:endParaRPr lang="en-US" dirty="0">
                <a:solidFill>
                  <a:srgbClr val="008000"/>
                </a:solidFill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765272" y="3191617"/>
            <a:ext cx="639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0.25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46374" y="2971542"/>
            <a:ext cx="639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89523" y="4552835"/>
            <a:ext cx="639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0.1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28538" y="2328314"/>
            <a:ext cx="639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19570" y="2915511"/>
            <a:ext cx="639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0.3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66330" y="2559571"/>
            <a:ext cx="639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0.1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24128" y="5105047"/>
            <a:ext cx="639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0.4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22805" y="4737501"/>
            <a:ext cx="639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0.1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58585" y="3376283"/>
            <a:ext cx="639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0.05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2686537" y="2079036"/>
            <a:ext cx="4558752" cy="3810130"/>
          </a:xfrm>
          <a:custGeom>
            <a:avLst/>
            <a:gdLst>
              <a:gd name="connsiteX0" fmla="*/ 924438 w 4558752"/>
              <a:gd name="connsiteY0" fmla="*/ 196109 h 3810130"/>
              <a:gd name="connsiteX1" fmla="*/ 924438 w 4558752"/>
              <a:gd name="connsiteY1" fmla="*/ 196109 h 3810130"/>
              <a:gd name="connsiteX2" fmla="*/ 812385 w 4558752"/>
              <a:gd name="connsiteY2" fmla="*/ 242802 h 3810130"/>
              <a:gd name="connsiteX3" fmla="*/ 765696 w 4558752"/>
              <a:gd name="connsiteY3" fmla="*/ 252141 h 3810130"/>
              <a:gd name="connsiteX4" fmla="*/ 719007 w 4558752"/>
              <a:gd name="connsiteY4" fmla="*/ 289495 h 3810130"/>
              <a:gd name="connsiteX5" fmla="*/ 681656 w 4558752"/>
              <a:gd name="connsiteY5" fmla="*/ 308172 h 3810130"/>
              <a:gd name="connsiteX6" fmla="*/ 597616 w 4558752"/>
              <a:gd name="connsiteY6" fmla="*/ 382881 h 3810130"/>
              <a:gd name="connsiteX7" fmla="*/ 532252 w 4558752"/>
              <a:gd name="connsiteY7" fmla="*/ 420235 h 3810130"/>
              <a:gd name="connsiteX8" fmla="*/ 410861 w 4558752"/>
              <a:gd name="connsiteY8" fmla="*/ 513620 h 3810130"/>
              <a:gd name="connsiteX9" fmla="*/ 373510 w 4558752"/>
              <a:gd name="connsiteY9" fmla="*/ 532297 h 3810130"/>
              <a:gd name="connsiteX10" fmla="*/ 270795 w 4558752"/>
              <a:gd name="connsiteY10" fmla="*/ 616344 h 3810130"/>
              <a:gd name="connsiteX11" fmla="*/ 242781 w 4558752"/>
              <a:gd name="connsiteY11" fmla="*/ 635021 h 3810130"/>
              <a:gd name="connsiteX12" fmla="*/ 186755 w 4558752"/>
              <a:gd name="connsiteY12" fmla="*/ 681714 h 3810130"/>
              <a:gd name="connsiteX13" fmla="*/ 130728 w 4558752"/>
              <a:gd name="connsiteY13" fmla="*/ 747084 h 3810130"/>
              <a:gd name="connsiteX14" fmla="*/ 84039 w 4558752"/>
              <a:gd name="connsiteY14" fmla="*/ 812454 h 3810130"/>
              <a:gd name="connsiteX15" fmla="*/ 46688 w 4558752"/>
              <a:gd name="connsiteY15" fmla="*/ 924517 h 3810130"/>
              <a:gd name="connsiteX16" fmla="*/ 28013 w 4558752"/>
              <a:gd name="connsiteY16" fmla="*/ 971209 h 3810130"/>
              <a:gd name="connsiteX17" fmla="*/ 0 w 4558752"/>
              <a:gd name="connsiteY17" fmla="*/ 1260705 h 3810130"/>
              <a:gd name="connsiteX18" fmla="*/ 9337 w 4558752"/>
              <a:gd name="connsiteY18" fmla="*/ 2306623 h 3810130"/>
              <a:gd name="connsiteX19" fmla="*/ 18675 w 4558752"/>
              <a:gd name="connsiteY19" fmla="*/ 2456039 h 3810130"/>
              <a:gd name="connsiteX20" fmla="*/ 65364 w 4558752"/>
              <a:gd name="connsiteY20" fmla="*/ 2642810 h 3810130"/>
              <a:gd name="connsiteX21" fmla="*/ 84039 w 4558752"/>
              <a:gd name="connsiteY21" fmla="*/ 2708180 h 3810130"/>
              <a:gd name="connsiteX22" fmla="*/ 102715 w 4558752"/>
              <a:gd name="connsiteY22" fmla="*/ 2764212 h 3810130"/>
              <a:gd name="connsiteX23" fmla="*/ 121391 w 4558752"/>
              <a:gd name="connsiteY23" fmla="*/ 2848259 h 3810130"/>
              <a:gd name="connsiteX24" fmla="*/ 224106 w 4558752"/>
              <a:gd name="connsiteY24" fmla="*/ 3035030 h 3810130"/>
              <a:gd name="connsiteX25" fmla="*/ 252119 w 4558752"/>
              <a:gd name="connsiteY25" fmla="*/ 3063045 h 3810130"/>
              <a:gd name="connsiteX26" fmla="*/ 382848 w 4558752"/>
              <a:gd name="connsiteY26" fmla="*/ 3193785 h 3810130"/>
              <a:gd name="connsiteX27" fmla="*/ 476225 w 4558752"/>
              <a:gd name="connsiteY27" fmla="*/ 3240478 h 3810130"/>
              <a:gd name="connsiteX28" fmla="*/ 541590 w 4558752"/>
              <a:gd name="connsiteY28" fmla="*/ 3277832 h 3810130"/>
              <a:gd name="connsiteX29" fmla="*/ 569603 w 4558752"/>
              <a:gd name="connsiteY29" fmla="*/ 3287171 h 3810130"/>
              <a:gd name="connsiteX30" fmla="*/ 784371 w 4558752"/>
              <a:gd name="connsiteY30" fmla="*/ 3389895 h 3810130"/>
              <a:gd name="connsiteX31" fmla="*/ 868411 w 4558752"/>
              <a:gd name="connsiteY31" fmla="*/ 3427249 h 3810130"/>
              <a:gd name="connsiteX32" fmla="*/ 924438 w 4558752"/>
              <a:gd name="connsiteY32" fmla="*/ 3445926 h 3810130"/>
              <a:gd name="connsiteX33" fmla="*/ 980464 w 4558752"/>
              <a:gd name="connsiteY33" fmla="*/ 3473942 h 3810130"/>
              <a:gd name="connsiteX34" fmla="*/ 1045829 w 4558752"/>
              <a:gd name="connsiteY34" fmla="*/ 3492619 h 3810130"/>
              <a:gd name="connsiteX35" fmla="*/ 1223246 w 4558752"/>
              <a:gd name="connsiteY35" fmla="*/ 3548650 h 3810130"/>
              <a:gd name="connsiteX36" fmla="*/ 1335299 w 4558752"/>
              <a:gd name="connsiteY36" fmla="*/ 3595343 h 3810130"/>
              <a:gd name="connsiteX37" fmla="*/ 1428677 w 4558752"/>
              <a:gd name="connsiteY37" fmla="*/ 3623359 h 3810130"/>
              <a:gd name="connsiteX38" fmla="*/ 1512717 w 4558752"/>
              <a:gd name="connsiteY38" fmla="*/ 3651374 h 3810130"/>
              <a:gd name="connsiteX39" fmla="*/ 1550068 w 4558752"/>
              <a:gd name="connsiteY39" fmla="*/ 3660713 h 3810130"/>
              <a:gd name="connsiteX40" fmla="*/ 1690134 w 4558752"/>
              <a:gd name="connsiteY40" fmla="*/ 3707405 h 3810130"/>
              <a:gd name="connsiteX41" fmla="*/ 1802187 w 4558752"/>
              <a:gd name="connsiteY41" fmla="*/ 3744760 h 3810130"/>
              <a:gd name="connsiteX42" fmla="*/ 1914240 w 4558752"/>
              <a:gd name="connsiteY42" fmla="*/ 3763437 h 3810130"/>
              <a:gd name="connsiteX43" fmla="*/ 1960929 w 4558752"/>
              <a:gd name="connsiteY43" fmla="*/ 3772775 h 3810130"/>
              <a:gd name="connsiteX44" fmla="*/ 2185035 w 4558752"/>
              <a:gd name="connsiteY44" fmla="*/ 3791452 h 3810130"/>
              <a:gd name="connsiteX45" fmla="*/ 2455830 w 4558752"/>
              <a:gd name="connsiteY45" fmla="*/ 3810130 h 3810130"/>
              <a:gd name="connsiteX46" fmla="*/ 3230864 w 4558752"/>
              <a:gd name="connsiteY46" fmla="*/ 3782114 h 3810130"/>
              <a:gd name="connsiteX47" fmla="*/ 3305566 w 4558752"/>
              <a:gd name="connsiteY47" fmla="*/ 3754098 h 3810130"/>
              <a:gd name="connsiteX48" fmla="*/ 3436295 w 4558752"/>
              <a:gd name="connsiteY48" fmla="*/ 3670051 h 3810130"/>
              <a:gd name="connsiteX49" fmla="*/ 3473646 w 4558752"/>
              <a:gd name="connsiteY49" fmla="*/ 3651374 h 3810130"/>
              <a:gd name="connsiteX50" fmla="*/ 3604374 w 4558752"/>
              <a:gd name="connsiteY50" fmla="*/ 3529973 h 3810130"/>
              <a:gd name="connsiteX51" fmla="*/ 3651063 w 4558752"/>
              <a:gd name="connsiteY51" fmla="*/ 3455265 h 3810130"/>
              <a:gd name="connsiteX52" fmla="*/ 3669739 w 4558752"/>
              <a:gd name="connsiteY52" fmla="*/ 3436587 h 3810130"/>
              <a:gd name="connsiteX53" fmla="*/ 3735103 w 4558752"/>
              <a:gd name="connsiteY53" fmla="*/ 3324525 h 3810130"/>
              <a:gd name="connsiteX54" fmla="*/ 3781792 w 4558752"/>
              <a:gd name="connsiteY54" fmla="*/ 3259155 h 3810130"/>
              <a:gd name="connsiteX55" fmla="*/ 3828481 w 4558752"/>
              <a:gd name="connsiteY55" fmla="*/ 3165769 h 3810130"/>
              <a:gd name="connsiteX56" fmla="*/ 3875169 w 4558752"/>
              <a:gd name="connsiteY56" fmla="*/ 3091061 h 3810130"/>
              <a:gd name="connsiteX57" fmla="*/ 3884507 w 4558752"/>
              <a:gd name="connsiteY57" fmla="*/ 3063045 h 3810130"/>
              <a:gd name="connsiteX58" fmla="*/ 3931196 w 4558752"/>
              <a:gd name="connsiteY58" fmla="*/ 2960321 h 3810130"/>
              <a:gd name="connsiteX59" fmla="*/ 3959209 w 4558752"/>
              <a:gd name="connsiteY59" fmla="*/ 2857597 h 3810130"/>
              <a:gd name="connsiteX60" fmla="*/ 3968547 w 4558752"/>
              <a:gd name="connsiteY60" fmla="*/ 2736196 h 3810130"/>
              <a:gd name="connsiteX61" fmla="*/ 3996560 w 4558752"/>
              <a:gd name="connsiteY61" fmla="*/ 2437362 h 3810130"/>
              <a:gd name="connsiteX62" fmla="*/ 4033911 w 4558752"/>
              <a:gd name="connsiteY62" fmla="*/ 2250591 h 3810130"/>
              <a:gd name="connsiteX63" fmla="*/ 4052587 w 4558752"/>
              <a:gd name="connsiteY63" fmla="*/ 2185221 h 3810130"/>
              <a:gd name="connsiteX64" fmla="*/ 4080600 w 4558752"/>
              <a:gd name="connsiteY64" fmla="*/ 2110513 h 3810130"/>
              <a:gd name="connsiteX65" fmla="*/ 4089938 w 4558752"/>
              <a:gd name="connsiteY65" fmla="*/ 2073159 h 3810130"/>
              <a:gd name="connsiteX66" fmla="*/ 4127289 w 4558752"/>
              <a:gd name="connsiteY66" fmla="*/ 2017127 h 3810130"/>
              <a:gd name="connsiteX67" fmla="*/ 4145964 w 4558752"/>
              <a:gd name="connsiteY67" fmla="*/ 1970435 h 3810130"/>
              <a:gd name="connsiteX68" fmla="*/ 4173978 w 4558752"/>
              <a:gd name="connsiteY68" fmla="*/ 1914403 h 3810130"/>
              <a:gd name="connsiteX69" fmla="*/ 4192653 w 4558752"/>
              <a:gd name="connsiteY69" fmla="*/ 1867711 h 3810130"/>
              <a:gd name="connsiteX70" fmla="*/ 4220666 w 4558752"/>
              <a:gd name="connsiteY70" fmla="*/ 1830356 h 3810130"/>
              <a:gd name="connsiteX71" fmla="*/ 4239342 w 4558752"/>
              <a:gd name="connsiteY71" fmla="*/ 1783664 h 3810130"/>
              <a:gd name="connsiteX72" fmla="*/ 4258018 w 4558752"/>
              <a:gd name="connsiteY72" fmla="*/ 1764986 h 3810130"/>
              <a:gd name="connsiteX73" fmla="*/ 4286031 w 4558752"/>
              <a:gd name="connsiteY73" fmla="*/ 1727632 h 3810130"/>
              <a:gd name="connsiteX74" fmla="*/ 4314044 w 4558752"/>
              <a:gd name="connsiteY74" fmla="*/ 1699617 h 3810130"/>
              <a:gd name="connsiteX75" fmla="*/ 4332720 w 4558752"/>
              <a:gd name="connsiteY75" fmla="*/ 1671601 h 3810130"/>
              <a:gd name="connsiteX76" fmla="*/ 4360733 w 4558752"/>
              <a:gd name="connsiteY76" fmla="*/ 1634247 h 3810130"/>
              <a:gd name="connsiteX77" fmla="*/ 4379408 w 4558752"/>
              <a:gd name="connsiteY77" fmla="*/ 1606231 h 3810130"/>
              <a:gd name="connsiteX78" fmla="*/ 4407422 w 4558752"/>
              <a:gd name="connsiteY78" fmla="*/ 1587554 h 3810130"/>
              <a:gd name="connsiteX79" fmla="*/ 4435435 w 4558752"/>
              <a:gd name="connsiteY79" fmla="*/ 1531523 h 3810130"/>
              <a:gd name="connsiteX80" fmla="*/ 4482124 w 4558752"/>
              <a:gd name="connsiteY80" fmla="*/ 1466153 h 3810130"/>
              <a:gd name="connsiteX81" fmla="*/ 4500799 w 4558752"/>
              <a:gd name="connsiteY81" fmla="*/ 1382106 h 3810130"/>
              <a:gd name="connsiteX82" fmla="*/ 4519475 w 4558752"/>
              <a:gd name="connsiteY82" fmla="*/ 1326074 h 3810130"/>
              <a:gd name="connsiteX83" fmla="*/ 4556826 w 4558752"/>
              <a:gd name="connsiteY83" fmla="*/ 1148642 h 3810130"/>
              <a:gd name="connsiteX84" fmla="*/ 4528813 w 4558752"/>
              <a:gd name="connsiteY84" fmla="*/ 719068 h 3810130"/>
              <a:gd name="connsiteX85" fmla="*/ 4510137 w 4558752"/>
              <a:gd name="connsiteY85" fmla="*/ 663037 h 3810130"/>
              <a:gd name="connsiteX86" fmla="*/ 4454110 w 4558752"/>
              <a:gd name="connsiteY86" fmla="*/ 588329 h 3810130"/>
              <a:gd name="connsiteX87" fmla="*/ 4351395 w 4558752"/>
              <a:gd name="connsiteY87" fmla="*/ 476266 h 3810130"/>
              <a:gd name="connsiteX88" fmla="*/ 4276693 w 4558752"/>
              <a:gd name="connsiteY88" fmla="*/ 438912 h 3810130"/>
              <a:gd name="connsiteX89" fmla="*/ 4220666 w 4558752"/>
              <a:gd name="connsiteY89" fmla="*/ 401558 h 3810130"/>
              <a:gd name="connsiteX90" fmla="*/ 4155302 w 4558752"/>
              <a:gd name="connsiteY90" fmla="*/ 364203 h 3810130"/>
              <a:gd name="connsiteX91" fmla="*/ 4117951 w 4558752"/>
              <a:gd name="connsiteY91" fmla="*/ 345526 h 3810130"/>
              <a:gd name="connsiteX92" fmla="*/ 4052587 w 4558752"/>
              <a:gd name="connsiteY92" fmla="*/ 317511 h 3810130"/>
              <a:gd name="connsiteX93" fmla="*/ 3949871 w 4558752"/>
              <a:gd name="connsiteY93" fmla="*/ 252141 h 3810130"/>
              <a:gd name="connsiteX94" fmla="*/ 3884507 w 4558752"/>
              <a:gd name="connsiteY94" fmla="*/ 224125 h 3810130"/>
              <a:gd name="connsiteX95" fmla="*/ 3791130 w 4558752"/>
              <a:gd name="connsiteY95" fmla="*/ 177432 h 3810130"/>
              <a:gd name="connsiteX96" fmla="*/ 3707090 w 4558752"/>
              <a:gd name="connsiteY96" fmla="*/ 140078 h 3810130"/>
              <a:gd name="connsiteX97" fmla="*/ 3632388 w 4558752"/>
              <a:gd name="connsiteY97" fmla="*/ 102724 h 3810130"/>
              <a:gd name="connsiteX98" fmla="*/ 3539010 w 4558752"/>
              <a:gd name="connsiteY98" fmla="*/ 84047 h 3810130"/>
              <a:gd name="connsiteX99" fmla="*/ 3464308 w 4558752"/>
              <a:gd name="connsiteY99" fmla="*/ 65370 h 3810130"/>
              <a:gd name="connsiteX100" fmla="*/ 3417619 w 4558752"/>
              <a:gd name="connsiteY100" fmla="*/ 46693 h 3810130"/>
              <a:gd name="connsiteX101" fmla="*/ 3352255 w 4558752"/>
              <a:gd name="connsiteY101" fmla="*/ 37354 h 3810130"/>
              <a:gd name="connsiteX102" fmla="*/ 3258877 w 4558752"/>
              <a:gd name="connsiteY102" fmla="*/ 18677 h 3810130"/>
              <a:gd name="connsiteX103" fmla="*/ 3044109 w 4558752"/>
              <a:gd name="connsiteY103" fmla="*/ 0 h 3810130"/>
              <a:gd name="connsiteX104" fmla="*/ 2698612 w 4558752"/>
              <a:gd name="connsiteY104" fmla="*/ 9338 h 3810130"/>
              <a:gd name="connsiteX105" fmla="*/ 2614572 w 4558752"/>
              <a:gd name="connsiteY105" fmla="*/ 18677 h 3810130"/>
              <a:gd name="connsiteX106" fmla="*/ 2390466 w 4558752"/>
              <a:gd name="connsiteY106" fmla="*/ 28016 h 3810130"/>
              <a:gd name="connsiteX107" fmla="*/ 2287750 w 4558752"/>
              <a:gd name="connsiteY107" fmla="*/ 46693 h 3810130"/>
              <a:gd name="connsiteX108" fmla="*/ 2203711 w 4558752"/>
              <a:gd name="connsiteY108" fmla="*/ 56031 h 3810130"/>
              <a:gd name="connsiteX109" fmla="*/ 1727485 w 4558752"/>
              <a:gd name="connsiteY109" fmla="*/ 74708 h 3810130"/>
              <a:gd name="connsiteX110" fmla="*/ 1578081 w 4558752"/>
              <a:gd name="connsiteY110" fmla="*/ 93385 h 3810130"/>
              <a:gd name="connsiteX111" fmla="*/ 1494041 w 4558752"/>
              <a:gd name="connsiteY111" fmla="*/ 112063 h 3810130"/>
              <a:gd name="connsiteX112" fmla="*/ 1372650 w 4558752"/>
              <a:gd name="connsiteY112" fmla="*/ 121401 h 3810130"/>
              <a:gd name="connsiteX113" fmla="*/ 1213908 w 4558752"/>
              <a:gd name="connsiteY113" fmla="*/ 140078 h 3810130"/>
              <a:gd name="connsiteX114" fmla="*/ 1017815 w 4558752"/>
              <a:gd name="connsiteY114" fmla="*/ 149417 h 3810130"/>
              <a:gd name="connsiteX115" fmla="*/ 943113 w 4558752"/>
              <a:gd name="connsiteY115" fmla="*/ 168094 h 3810130"/>
              <a:gd name="connsiteX116" fmla="*/ 887087 w 4558752"/>
              <a:gd name="connsiteY116" fmla="*/ 186771 h 3810130"/>
              <a:gd name="connsiteX117" fmla="*/ 924438 w 4558752"/>
              <a:gd name="connsiteY117" fmla="*/ 196109 h 381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4558752" h="3810130">
                <a:moveTo>
                  <a:pt x="924438" y="196109"/>
                </a:moveTo>
                <a:lnTo>
                  <a:pt x="924438" y="196109"/>
                </a:lnTo>
                <a:cubicBezTo>
                  <a:pt x="887087" y="211673"/>
                  <a:pt x="850542" y="229334"/>
                  <a:pt x="812385" y="242802"/>
                </a:cubicBezTo>
                <a:cubicBezTo>
                  <a:pt x="797419" y="248085"/>
                  <a:pt x="779891" y="245043"/>
                  <a:pt x="765696" y="252141"/>
                </a:cubicBezTo>
                <a:cubicBezTo>
                  <a:pt x="747870" y="261055"/>
                  <a:pt x="735590" y="278439"/>
                  <a:pt x="719007" y="289495"/>
                </a:cubicBezTo>
                <a:cubicBezTo>
                  <a:pt x="707425" y="297217"/>
                  <a:pt x="692792" y="299819"/>
                  <a:pt x="681656" y="308172"/>
                </a:cubicBezTo>
                <a:cubicBezTo>
                  <a:pt x="561309" y="398440"/>
                  <a:pt x="736048" y="290584"/>
                  <a:pt x="597616" y="382881"/>
                </a:cubicBezTo>
                <a:cubicBezTo>
                  <a:pt x="576736" y="396802"/>
                  <a:pt x="552810" y="405843"/>
                  <a:pt x="532252" y="420235"/>
                </a:cubicBezTo>
                <a:cubicBezTo>
                  <a:pt x="490430" y="449513"/>
                  <a:pt x="456522" y="490787"/>
                  <a:pt x="410861" y="513620"/>
                </a:cubicBezTo>
                <a:cubicBezTo>
                  <a:pt x="398411" y="519846"/>
                  <a:pt x="384735" y="524065"/>
                  <a:pt x="373510" y="532297"/>
                </a:cubicBezTo>
                <a:cubicBezTo>
                  <a:pt x="337836" y="558460"/>
                  <a:pt x="307604" y="591803"/>
                  <a:pt x="270795" y="616344"/>
                </a:cubicBezTo>
                <a:cubicBezTo>
                  <a:pt x="261457" y="622570"/>
                  <a:pt x="251403" y="627836"/>
                  <a:pt x="242781" y="635021"/>
                </a:cubicBezTo>
                <a:cubicBezTo>
                  <a:pt x="170878" y="694945"/>
                  <a:pt x="256311" y="635339"/>
                  <a:pt x="186755" y="681714"/>
                </a:cubicBezTo>
                <a:cubicBezTo>
                  <a:pt x="146765" y="741703"/>
                  <a:pt x="194131" y="674617"/>
                  <a:pt x="130728" y="747084"/>
                </a:cubicBezTo>
                <a:cubicBezTo>
                  <a:pt x="122477" y="756514"/>
                  <a:pt x="92241" y="798100"/>
                  <a:pt x="84039" y="812454"/>
                </a:cubicBezTo>
                <a:cubicBezTo>
                  <a:pt x="52933" y="866895"/>
                  <a:pt x="70497" y="847133"/>
                  <a:pt x="46688" y="924517"/>
                </a:cubicBezTo>
                <a:cubicBezTo>
                  <a:pt x="41759" y="940539"/>
                  <a:pt x="34238" y="955645"/>
                  <a:pt x="28013" y="971209"/>
                </a:cubicBezTo>
                <a:cubicBezTo>
                  <a:pt x="3533" y="1167061"/>
                  <a:pt x="12675" y="1070544"/>
                  <a:pt x="0" y="1260705"/>
                </a:cubicBezTo>
                <a:cubicBezTo>
                  <a:pt x="3112" y="1609344"/>
                  <a:pt x="3891" y="1958012"/>
                  <a:pt x="9337" y="2306623"/>
                </a:cubicBezTo>
                <a:cubicBezTo>
                  <a:pt x="10117" y="2356519"/>
                  <a:pt x="12080" y="2406574"/>
                  <a:pt x="18675" y="2456039"/>
                </a:cubicBezTo>
                <a:cubicBezTo>
                  <a:pt x="33753" y="2569137"/>
                  <a:pt x="40130" y="2560793"/>
                  <a:pt x="65364" y="2642810"/>
                </a:cubicBezTo>
                <a:cubicBezTo>
                  <a:pt x="72028" y="2664470"/>
                  <a:pt x="77375" y="2686520"/>
                  <a:pt x="84039" y="2708180"/>
                </a:cubicBezTo>
                <a:cubicBezTo>
                  <a:pt x="89828" y="2726997"/>
                  <a:pt x="97643" y="2745189"/>
                  <a:pt x="102715" y="2764212"/>
                </a:cubicBezTo>
                <a:cubicBezTo>
                  <a:pt x="110109" y="2791942"/>
                  <a:pt x="111470" y="2821329"/>
                  <a:pt x="121391" y="2848259"/>
                </a:cubicBezTo>
                <a:cubicBezTo>
                  <a:pt x="136517" y="2889318"/>
                  <a:pt x="200029" y="3000250"/>
                  <a:pt x="224106" y="3035030"/>
                </a:cubicBezTo>
                <a:cubicBezTo>
                  <a:pt x="231623" y="3045888"/>
                  <a:pt x="243346" y="3053174"/>
                  <a:pt x="252119" y="3063045"/>
                </a:cubicBezTo>
                <a:cubicBezTo>
                  <a:pt x="304047" y="3121469"/>
                  <a:pt x="309553" y="3143632"/>
                  <a:pt x="382848" y="3193785"/>
                </a:cubicBezTo>
                <a:cubicBezTo>
                  <a:pt x="411568" y="3213437"/>
                  <a:pt x="446010" y="3223211"/>
                  <a:pt x="476225" y="3240478"/>
                </a:cubicBezTo>
                <a:cubicBezTo>
                  <a:pt x="498013" y="3252929"/>
                  <a:pt x="519145" y="3266608"/>
                  <a:pt x="541590" y="3277832"/>
                </a:cubicBezTo>
                <a:cubicBezTo>
                  <a:pt x="550394" y="3282234"/>
                  <a:pt x="560799" y="3282769"/>
                  <a:pt x="569603" y="3287171"/>
                </a:cubicBezTo>
                <a:cubicBezTo>
                  <a:pt x="897897" y="3451333"/>
                  <a:pt x="577316" y="3304630"/>
                  <a:pt x="784371" y="3389895"/>
                </a:cubicBezTo>
                <a:cubicBezTo>
                  <a:pt x="812717" y="3401568"/>
                  <a:pt x="839948" y="3415863"/>
                  <a:pt x="868411" y="3427249"/>
                </a:cubicBezTo>
                <a:cubicBezTo>
                  <a:pt x="886689" y="3434561"/>
                  <a:pt x="906267" y="3438354"/>
                  <a:pt x="924438" y="3445926"/>
                </a:cubicBezTo>
                <a:cubicBezTo>
                  <a:pt x="943712" y="3453957"/>
                  <a:pt x="960976" y="3466446"/>
                  <a:pt x="980464" y="3473942"/>
                </a:cubicBezTo>
                <a:cubicBezTo>
                  <a:pt x="1001614" y="3482077"/>
                  <a:pt x="1024171" y="3485954"/>
                  <a:pt x="1045829" y="3492619"/>
                </a:cubicBezTo>
                <a:lnTo>
                  <a:pt x="1223246" y="3548650"/>
                </a:lnTo>
                <a:cubicBezTo>
                  <a:pt x="1507312" y="3643345"/>
                  <a:pt x="1040805" y="3484897"/>
                  <a:pt x="1335299" y="3595343"/>
                </a:cubicBezTo>
                <a:cubicBezTo>
                  <a:pt x="1365726" y="3606754"/>
                  <a:pt x="1397689" y="3613573"/>
                  <a:pt x="1428677" y="3623359"/>
                </a:cubicBezTo>
                <a:cubicBezTo>
                  <a:pt x="1456835" y="3632252"/>
                  <a:pt x="1484494" y="3642689"/>
                  <a:pt x="1512717" y="3651374"/>
                </a:cubicBezTo>
                <a:cubicBezTo>
                  <a:pt x="1524983" y="3655148"/>
                  <a:pt x="1537830" y="3656848"/>
                  <a:pt x="1550068" y="3660713"/>
                </a:cubicBezTo>
                <a:cubicBezTo>
                  <a:pt x="1596998" y="3675534"/>
                  <a:pt x="1643445" y="3691841"/>
                  <a:pt x="1690134" y="3707405"/>
                </a:cubicBezTo>
                <a:cubicBezTo>
                  <a:pt x="1727485" y="3719856"/>
                  <a:pt x="1763351" y="3738287"/>
                  <a:pt x="1802187" y="3744760"/>
                </a:cubicBezTo>
                <a:lnTo>
                  <a:pt x="1914240" y="3763437"/>
                </a:lnTo>
                <a:cubicBezTo>
                  <a:pt x="1929870" y="3766195"/>
                  <a:pt x="1945217" y="3770530"/>
                  <a:pt x="1960929" y="3772775"/>
                </a:cubicBezTo>
                <a:cubicBezTo>
                  <a:pt x="2047051" y="3785079"/>
                  <a:pt x="2090596" y="3783896"/>
                  <a:pt x="2185035" y="3791452"/>
                </a:cubicBezTo>
                <a:cubicBezTo>
                  <a:pt x="2448679" y="3812545"/>
                  <a:pt x="2036391" y="3788051"/>
                  <a:pt x="2455830" y="3810130"/>
                </a:cubicBezTo>
                <a:cubicBezTo>
                  <a:pt x="2714175" y="3800791"/>
                  <a:pt x="2972911" y="3799124"/>
                  <a:pt x="3230864" y="3782114"/>
                </a:cubicBezTo>
                <a:cubicBezTo>
                  <a:pt x="3257401" y="3780364"/>
                  <a:pt x="3282033" y="3766485"/>
                  <a:pt x="3305566" y="3754098"/>
                </a:cubicBezTo>
                <a:cubicBezTo>
                  <a:pt x="3615734" y="3590837"/>
                  <a:pt x="3319763" y="3736645"/>
                  <a:pt x="3436295" y="3670051"/>
                </a:cubicBezTo>
                <a:cubicBezTo>
                  <a:pt x="3448381" y="3663144"/>
                  <a:pt x="3462510" y="3659727"/>
                  <a:pt x="3473646" y="3651374"/>
                </a:cubicBezTo>
                <a:cubicBezTo>
                  <a:pt x="3493696" y="3636335"/>
                  <a:pt x="3584442" y="3555343"/>
                  <a:pt x="3604374" y="3529973"/>
                </a:cubicBezTo>
                <a:cubicBezTo>
                  <a:pt x="3622516" y="3506881"/>
                  <a:pt x="3634224" y="3479323"/>
                  <a:pt x="3651063" y="3455265"/>
                </a:cubicBezTo>
                <a:cubicBezTo>
                  <a:pt x="3656112" y="3448052"/>
                  <a:pt x="3664690" y="3443800"/>
                  <a:pt x="3669739" y="3436587"/>
                </a:cubicBezTo>
                <a:cubicBezTo>
                  <a:pt x="3860222" y="3164447"/>
                  <a:pt x="3638629" y="3476141"/>
                  <a:pt x="3735103" y="3324525"/>
                </a:cubicBezTo>
                <a:cubicBezTo>
                  <a:pt x="3749478" y="3301934"/>
                  <a:pt x="3768216" y="3282236"/>
                  <a:pt x="3781792" y="3259155"/>
                </a:cubicBezTo>
                <a:cubicBezTo>
                  <a:pt x="3799436" y="3229157"/>
                  <a:pt x="3811581" y="3196192"/>
                  <a:pt x="3828481" y="3165769"/>
                </a:cubicBezTo>
                <a:cubicBezTo>
                  <a:pt x="3842741" y="3140098"/>
                  <a:pt x="3861108" y="3116842"/>
                  <a:pt x="3875169" y="3091061"/>
                </a:cubicBezTo>
                <a:cubicBezTo>
                  <a:pt x="3879882" y="3082419"/>
                  <a:pt x="3880630" y="3072093"/>
                  <a:pt x="3884507" y="3063045"/>
                </a:cubicBezTo>
                <a:cubicBezTo>
                  <a:pt x="3899322" y="3028474"/>
                  <a:pt x="3916876" y="2995101"/>
                  <a:pt x="3931196" y="2960321"/>
                </a:cubicBezTo>
                <a:cubicBezTo>
                  <a:pt x="3949624" y="2915564"/>
                  <a:pt x="3950256" y="2902365"/>
                  <a:pt x="3959209" y="2857597"/>
                </a:cubicBezTo>
                <a:cubicBezTo>
                  <a:pt x="3962322" y="2817130"/>
                  <a:pt x="3965755" y="2776686"/>
                  <a:pt x="3968547" y="2736196"/>
                </a:cubicBezTo>
                <a:cubicBezTo>
                  <a:pt x="3976602" y="2619391"/>
                  <a:pt x="3976135" y="2553108"/>
                  <a:pt x="3996560" y="2437362"/>
                </a:cubicBezTo>
                <a:cubicBezTo>
                  <a:pt x="4046803" y="2152633"/>
                  <a:pt x="4003825" y="2350887"/>
                  <a:pt x="4033911" y="2250591"/>
                </a:cubicBezTo>
                <a:cubicBezTo>
                  <a:pt x="4040422" y="2228885"/>
                  <a:pt x="4045421" y="2206720"/>
                  <a:pt x="4052587" y="2185221"/>
                </a:cubicBezTo>
                <a:cubicBezTo>
                  <a:pt x="4060997" y="2159990"/>
                  <a:pt x="4072190" y="2135744"/>
                  <a:pt x="4080600" y="2110513"/>
                </a:cubicBezTo>
                <a:cubicBezTo>
                  <a:pt x="4084658" y="2098337"/>
                  <a:pt x="4084199" y="2084639"/>
                  <a:pt x="4089938" y="2073159"/>
                </a:cubicBezTo>
                <a:cubicBezTo>
                  <a:pt x="4099976" y="2053082"/>
                  <a:pt x="4116541" y="2036833"/>
                  <a:pt x="4127289" y="2017127"/>
                </a:cubicBezTo>
                <a:cubicBezTo>
                  <a:pt x="4135315" y="2002411"/>
                  <a:pt x="4139028" y="1985695"/>
                  <a:pt x="4145964" y="1970435"/>
                </a:cubicBezTo>
                <a:cubicBezTo>
                  <a:pt x="4154604" y="1951425"/>
                  <a:pt x="4165338" y="1933413"/>
                  <a:pt x="4173978" y="1914403"/>
                </a:cubicBezTo>
                <a:cubicBezTo>
                  <a:pt x="4180914" y="1899143"/>
                  <a:pt x="4184513" y="1882365"/>
                  <a:pt x="4192653" y="1867711"/>
                </a:cubicBezTo>
                <a:cubicBezTo>
                  <a:pt x="4200211" y="1854105"/>
                  <a:pt x="4213108" y="1843962"/>
                  <a:pt x="4220666" y="1830356"/>
                </a:cubicBezTo>
                <a:cubicBezTo>
                  <a:pt x="4228806" y="1815702"/>
                  <a:pt x="4231026" y="1798218"/>
                  <a:pt x="4239342" y="1783664"/>
                </a:cubicBezTo>
                <a:cubicBezTo>
                  <a:pt x="4243710" y="1776020"/>
                  <a:pt x="4252382" y="1771750"/>
                  <a:pt x="4258018" y="1764986"/>
                </a:cubicBezTo>
                <a:cubicBezTo>
                  <a:pt x="4267981" y="1753029"/>
                  <a:pt x="4275903" y="1739449"/>
                  <a:pt x="4286031" y="1727632"/>
                </a:cubicBezTo>
                <a:cubicBezTo>
                  <a:pt x="4294625" y="1717605"/>
                  <a:pt x="4305590" y="1709762"/>
                  <a:pt x="4314044" y="1699617"/>
                </a:cubicBezTo>
                <a:cubicBezTo>
                  <a:pt x="4321229" y="1690995"/>
                  <a:pt x="4326197" y="1680734"/>
                  <a:pt x="4332720" y="1671601"/>
                </a:cubicBezTo>
                <a:cubicBezTo>
                  <a:pt x="4341766" y="1658936"/>
                  <a:pt x="4351687" y="1646912"/>
                  <a:pt x="4360733" y="1634247"/>
                </a:cubicBezTo>
                <a:cubicBezTo>
                  <a:pt x="4367256" y="1625114"/>
                  <a:pt x="4371472" y="1614167"/>
                  <a:pt x="4379408" y="1606231"/>
                </a:cubicBezTo>
                <a:cubicBezTo>
                  <a:pt x="4387344" y="1598295"/>
                  <a:pt x="4398084" y="1593780"/>
                  <a:pt x="4407422" y="1587554"/>
                </a:cubicBezTo>
                <a:cubicBezTo>
                  <a:pt x="4416760" y="1568877"/>
                  <a:pt x="4425295" y="1549777"/>
                  <a:pt x="4435435" y="1531523"/>
                </a:cubicBezTo>
                <a:cubicBezTo>
                  <a:pt x="4445192" y="1513958"/>
                  <a:pt x="4471714" y="1480033"/>
                  <a:pt x="4482124" y="1466153"/>
                </a:cubicBezTo>
                <a:cubicBezTo>
                  <a:pt x="4508843" y="1385981"/>
                  <a:pt x="4467923" y="1513617"/>
                  <a:pt x="4500799" y="1382106"/>
                </a:cubicBezTo>
                <a:cubicBezTo>
                  <a:pt x="4505574" y="1363006"/>
                  <a:pt x="4514700" y="1345174"/>
                  <a:pt x="4519475" y="1326074"/>
                </a:cubicBezTo>
                <a:cubicBezTo>
                  <a:pt x="4552826" y="1192658"/>
                  <a:pt x="4542043" y="1252128"/>
                  <a:pt x="4556826" y="1148642"/>
                </a:cubicBezTo>
                <a:cubicBezTo>
                  <a:pt x="4553053" y="1005278"/>
                  <a:pt x="4574830" y="857126"/>
                  <a:pt x="4528813" y="719068"/>
                </a:cubicBezTo>
                <a:cubicBezTo>
                  <a:pt x="4522588" y="700391"/>
                  <a:pt x="4520265" y="679919"/>
                  <a:pt x="4510137" y="663037"/>
                </a:cubicBezTo>
                <a:cubicBezTo>
                  <a:pt x="4460017" y="579495"/>
                  <a:pt x="4506100" y="647750"/>
                  <a:pt x="4454110" y="588329"/>
                </a:cubicBezTo>
                <a:cubicBezTo>
                  <a:pt x="4393696" y="519280"/>
                  <a:pt x="4436749" y="553091"/>
                  <a:pt x="4351395" y="476266"/>
                </a:cubicBezTo>
                <a:cubicBezTo>
                  <a:pt x="4321363" y="449235"/>
                  <a:pt x="4315987" y="460347"/>
                  <a:pt x="4276693" y="438912"/>
                </a:cubicBezTo>
                <a:cubicBezTo>
                  <a:pt x="4256988" y="428163"/>
                  <a:pt x="4239782" y="413323"/>
                  <a:pt x="4220666" y="401558"/>
                </a:cubicBezTo>
                <a:cubicBezTo>
                  <a:pt x="4199294" y="388405"/>
                  <a:pt x="4177332" y="376221"/>
                  <a:pt x="4155302" y="364203"/>
                </a:cubicBezTo>
                <a:cubicBezTo>
                  <a:pt x="4143082" y="357537"/>
                  <a:pt x="4130623" y="351287"/>
                  <a:pt x="4117951" y="345526"/>
                </a:cubicBezTo>
                <a:cubicBezTo>
                  <a:pt x="4096371" y="335716"/>
                  <a:pt x="4073458" y="328750"/>
                  <a:pt x="4052587" y="317511"/>
                </a:cubicBezTo>
                <a:cubicBezTo>
                  <a:pt x="3956337" y="265679"/>
                  <a:pt x="4036121" y="295269"/>
                  <a:pt x="3949871" y="252141"/>
                </a:cubicBezTo>
                <a:cubicBezTo>
                  <a:pt x="3928669" y="241539"/>
                  <a:pt x="3905955" y="234219"/>
                  <a:pt x="3884507" y="224125"/>
                </a:cubicBezTo>
                <a:cubicBezTo>
                  <a:pt x="3853020" y="209306"/>
                  <a:pt x="3822580" y="192331"/>
                  <a:pt x="3791130" y="177432"/>
                </a:cubicBezTo>
                <a:cubicBezTo>
                  <a:pt x="3763426" y="164308"/>
                  <a:pt x="3734828" y="153132"/>
                  <a:pt x="3707090" y="140078"/>
                </a:cubicBezTo>
                <a:cubicBezTo>
                  <a:pt x="3681900" y="128223"/>
                  <a:pt x="3658799" y="111528"/>
                  <a:pt x="3632388" y="102724"/>
                </a:cubicBezTo>
                <a:cubicBezTo>
                  <a:pt x="3602275" y="92685"/>
                  <a:pt x="3569997" y="90933"/>
                  <a:pt x="3539010" y="84047"/>
                </a:cubicBezTo>
                <a:cubicBezTo>
                  <a:pt x="3513954" y="78479"/>
                  <a:pt x="3488840" y="72919"/>
                  <a:pt x="3464308" y="65370"/>
                </a:cubicBezTo>
                <a:cubicBezTo>
                  <a:pt x="3448287" y="60440"/>
                  <a:pt x="3433880" y="50759"/>
                  <a:pt x="3417619" y="46693"/>
                </a:cubicBezTo>
                <a:cubicBezTo>
                  <a:pt x="3396267" y="41354"/>
                  <a:pt x="3373929" y="41179"/>
                  <a:pt x="3352255" y="37354"/>
                </a:cubicBezTo>
                <a:cubicBezTo>
                  <a:pt x="3320996" y="31837"/>
                  <a:pt x="3290268" y="23386"/>
                  <a:pt x="3258877" y="18677"/>
                </a:cubicBezTo>
                <a:cubicBezTo>
                  <a:pt x="3216623" y="12338"/>
                  <a:pt x="3077973" y="2605"/>
                  <a:pt x="3044109" y="0"/>
                </a:cubicBezTo>
                <a:lnTo>
                  <a:pt x="2698612" y="9338"/>
                </a:lnTo>
                <a:cubicBezTo>
                  <a:pt x="2670453" y="10562"/>
                  <a:pt x="2642706" y="16972"/>
                  <a:pt x="2614572" y="18677"/>
                </a:cubicBezTo>
                <a:cubicBezTo>
                  <a:pt x="2539942" y="23201"/>
                  <a:pt x="2465168" y="24903"/>
                  <a:pt x="2390466" y="28016"/>
                </a:cubicBezTo>
                <a:cubicBezTo>
                  <a:pt x="2339776" y="44913"/>
                  <a:pt x="2369338" y="37094"/>
                  <a:pt x="2287750" y="46693"/>
                </a:cubicBezTo>
                <a:cubicBezTo>
                  <a:pt x="2259758" y="49986"/>
                  <a:pt x="2231825" y="54023"/>
                  <a:pt x="2203711" y="56031"/>
                </a:cubicBezTo>
                <a:cubicBezTo>
                  <a:pt x="2056315" y="66560"/>
                  <a:pt x="1867517" y="70332"/>
                  <a:pt x="1727485" y="74708"/>
                </a:cubicBezTo>
                <a:cubicBezTo>
                  <a:pt x="1691392" y="78719"/>
                  <a:pt x="1616827" y="86119"/>
                  <a:pt x="1578081" y="93385"/>
                </a:cubicBezTo>
                <a:cubicBezTo>
                  <a:pt x="1549876" y="98674"/>
                  <a:pt x="1522475" y="108185"/>
                  <a:pt x="1494041" y="112063"/>
                </a:cubicBezTo>
                <a:cubicBezTo>
                  <a:pt x="1453830" y="117547"/>
                  <a:pt x="1413032" y="117362"/>
                  <a:pt x="1372650" y="121401"/>
                </a:cubicBezTo>
                <a:cubicBezTo>
                  <a:pt x="1241045" y="134563"/>
                  <a:pt x="1379320" y="129405"/>
                  <a:pt x="1213908" y="140078"/>
                </a:cubicBezTo>
                <a:cubicBezTo>
                  <a:pt x="1148605" y="144291"/>
                  <a:pt x="1083179" y="146304"/>
                  <a:pt x="1017815" y="149417"/>
                </a:cubicBezTo>
                <a:cubicBezTo>
                  <a:pt x="992914" y="155643"/>
                  <a:pt x="967463" y="159977"/>
                  <a:pt x="943113" y="168094"/>
                </a:cubicBezTo>
                <a:cubicBezTo>
                  <a:pt x="924438" y="174320"/>
                  <a:pt x="887087" y="167085"/>
                  <a:pt x="887087" y="186771"/>
                </a:cubicBezTo>
                <a:lnTo>
                  <a:pt x="924438" y="196109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1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964452" y="3100177"/>
            <a:ext cx="435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682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Integrality Gap</a:t>
            </a:r>
            <a:endParaRPr lang="en-US" dirty="0"/>
          </a:p>
        </p:txBody>
      </p:sp>
      <p:grpSp>
        <p:nvGrpSpPr>
          <p:cNvPr id="141" name="Group 4"/>
          <p:cNvGrpSpPr>
            <a:grpSpLocks/>
          </p:cNvGrpSpPr>
          <p:nvPr/>
        </p:nvGrpSpPr>
        <p:grpSpPr bwMode="auto">
          <a:xfrm>
            <a:off x="2362200" y="4951413"/>
            <a:ext cx="3911600" cy="642937"/>
            <a:chOff x="891" y="1835"/>
            <a:chExt cx="2464" cy="405"/>
          </a:xfrm>
        </p:grpSpPr>
        <p:sp>
          <p:nvSpPr>
            <p:cNvPr id="142" name="Line 5"/>
            <p:cNvSpPr>
              <a:spLocks noChangeShapeType="1"/>
            </p:cNvSpPr>
            <p:nvPr/>
          </p:nvSpPr>
          <p:spPr bwMode="auto">
            <a:xfrm>
              <a:off x="891" y="1835"/>
              <a:ext cx="24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Line 6"/>
            <p:cNvSpPr>
              <a:spLocks noChangeShapeType="1"/>
            </p:cNvSpPr>
            <p:nvPr/>
          </p:nvSpPr>
          <p:spPr bwMode="auto">
            <a:xfrm>
              <a:off x="3355" y="1835"/>
              <a:ext cx="0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44" name="Line 7"/>
          <p:cNvSpPr>
            <a:spLocks noChangeShapeType="1"/>
          </p:cNvSpPr>
          <p:nvPr/>
        </p:nvSpPr>
        <p:spPr bwMode="auto">
          <a:xfrm>
            <a:off x="2362200" y="4459288"/>
            <a:ext cx="34528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5" name="Line 8"/>
          <p:cNvSpPr>
            <a:spLocks noChangeShapeType="1"/>
          </p:cNvSpPr>
          <p:nvPr/>
        </p:nvSpPr>
        <p:spPr bwMode="auto">
          <a:xfrm>
            <a:off x="5815013" y="4459288"/>
            <a:ext cx="0" cy="1135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6" name="Line 9"/>
          <p:cNvSpPr>
            <a:spLocks noChangeShapeType="1"/>
          </p:cNvSpPr>
          <p:nvPr/>
        </p:nvSpPr>
        <p:spPr bwMode="auto">
          <a:xfrm>
            <a:off x="2362200" y="4017963"/>
            <a:ext cx="30210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7" name="Line 10"/>
          <p:cNvSpPr>
            <a:spLocks noChangeShapeType="1"/>
          </p:cNvSpPr>
          <p:nvPr/>
        </p:nvSpPr>
        <p:spPr bwMode="auto">
          <a:xfrm>
            <a:off x="5383213" y="4017963"/>
            <a:ext cx="0" cy="15763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8" name="Freeform 11"/>
          <p:cNvSpPr>
            <a:spLocks/>
          </p:cNvSpPr>
          <p:nvPr/>
        </p:nvSpPr>
        <p:spPr bwMode="auto">
          <a:xfrm>
            <a:off x="2733675" y="2173288"/>
            <a:ext cx="1588" cy="3422650"/>
          </a:xfrm>
          <a:custGeom>
            <a:avLst/>
            <a:gdLst>
              <a:gd name="T0" fmla="*/ 0 w 1"/>
              <a:gd name="T1" fmla="*/ 2156 h 2156"/>
              <a:gd name="T2" fmla="*/ 0 w 1"/>
              <a:gd name="T3" fmla="*/ 0 h 215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2156">
                <a:moveTo>
                  <a:pt x="0" y="2156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9" name="Line 12"/>
          <p:cNvSpPr>
            <a:spLocks noChangeShapeType="1"/>
          </p:cNvSpPr>
          <p:nvPr/>
        </p:nvSpPr>
        <p:spPr bwMode="auto">
          <a:xfrm flipV="1">
            <a:off x="3132138" y="2605088"/>
            <a:ext cx="0" cy="2989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0" name="Line 13"/>
          <p:cNvSpPr>
            <a:spLocks noChangeShapeType="1"/>
          </p:cNvSpPr>
          <p:nvPr/>
        </p:nvSpPr>
        <p:spPr bwMode="auto">
          <a:xfrm flipH="1">
            <a:off x="2362200" y="2605088"/>
            <a:ext cx="7699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1" name="Rectangle 14"/>
          <p:cNvSpPr>
            <a:spLocks noChangeArrowheads="1"/>
          </p:cNvSpPr>
          <p:nvPr/>
        </p:nvSpPr>
        <p:spPr bwMode="auto">
          <a:xfrm>
            <a:off x="3051175" y="3946525"/>
            <a:ext cx="160338" cy="142875"/>
          </a:xfrm>
          <a:prstGeom prst="rect">
            <a:avLst/>
          </a:pr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2" name="Rectangle 15"/>
          <p:cNvSpPr>
            <a:spLocks noChangeArrowheads="1"/>
          </p:cNvSpPr>
          <p:nvPr/>
        </p:nvSpPr>
        <p:spPr bwMode="auto">
          <a:xfrm>
            <a:off x="5302250" y="4387850"/>
            <a:ext cx="160338" cy="142875"/>
          </a:xfrm>
          <a:prstGeom prst="rect">
            <a:avLst/>
          </a:pr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3" name="Rectangle 16"/>
          <p:cNvSpPr>
            <a:spLocks noChangeArrowheads="1"/>
          </p:cNvSpPr>
          <p:nvPr/>
        </p:nvSpPr>
        <p:spPr bwMode="auto">
          <a:xfrm>
            <a:off x="5734050" y="4879975"/>
            <a:ext cx="160338" cy="142875"/>
          </a:xfrm>
          <a:prstGeom prst="rect">
            <a:avLst/>
          </a:pr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4" name="Rectangle 17"/>
          <p:cNvSpPr>
            <a:spLocks noChangeArrowheads="1"/>
          </p:cNvSpPr>
          <p:nvPr/>
        </p:nvSpPr>
        <p:spPr bwMode="auto">
          <a:xfrm>
            <a:off x="5302250" y="4879975"/>
            <a:ext cx="160338" cy="142875"/>
          </a:xfrm>
          <a:prstGeom prst="rect">
            <a:avLst/>
          </a:pr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5" name="Rectangle 18"/>
          <p:cNvSpPr>
            <a:spLocks noChangeArrowheads="1"/>
          </p:cNvSpPr>
          <p:nvPr/>
        </p:nvSpPr>
        <p:spPr bwMode="auto">
          <a:xfrm>
            <a:off x="3051175" y="4879975"/>
            <a:ext cx="160338" cy="142875"/>
          </a:xfrm>
          <a:prstGeom prst="rect">
            <a:avLst/>
          </a:pr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6" name="Rectangle 19"/>
          <p:cNvSpPr>
            <a:spLocks noChangeArrowheads="1"/>
          </p:cNvSpPr>
          <p:nvPr/>
        </p:nvSpPr>
        <p:spPr bwMode="auto">
          <a:xfrm>
            <a:off x="2652713" y="3946525"/>
            <a:ext cx="160337" cy="142875"/>
          </a:xfrm>
          <a:prstGeom prst="rect">
            <a:avLst/>
          </a:pr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7" name="Rectangle 20"/>
          <p:cNvSpPr>
            <a:spLocks noChangeArrowheads="1"/>
          </p:cNvSpPr>
          <p:nvPr/>
        </p:nvSpPr>
        <p:spPr bwMode="auto">
          <a:xfrm>
            <a:off x="3051175" y="4387850"/>
            <a:ext cx="160338" cy="142875"/>
          </a:xfrm>
          <a:prstGeom prst="rect">
            <a:avLst/>
          </a:pr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8" name="Line 21"/>
          <p:cNvSpPr>
            <a:spLocks noChangeShapeType="1"/>
          </p:cNvSpPr>
          <p:nvPr/>
        </p:nvSpPr>
        <p:spPr bwMode="auto">
          <a:xfrm flipV="1">
            <a:off x="4308475" y="3357563"/>
            <a:ext cx="0" cy="2236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9" name="Line 22"/>
          <p:cNvSpPr>
            <a:spLocks noChangeShapeType="1"/>
          </p:cNvSpPr>
          <p:nvPr/>
        </p:nvSpPr>
        <p:spPr bwMode="auto">
          <a:xfrm flipH="1">
            <a:off x="2362200" y="3357563"/>
            <a:ext cx="1946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0" name="Rectangle 23"/>
          <p:cNvSpPr>
            <a:spLocks noChangeArrowheads="1"/>
          </p:cNvSpPr>
          <p:nvPr/>
        </p:nvSpPr>
        <p:spPr bwMode="auto">
          <a:xfrm>
            <a:off x="3051175" y="3286125"/>
            <a:ext cx="160338" cy="142875"/>
          </a:xfrm>
          <a:prstGeom prst="rect">
            <a:avLst/>
          </a:pr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1" name="Rectangle 24"/>
          <p:cNvSpPr>
            <a:spLocks noChangeArrowheads="1"/>
          </p:cNvSpPr>
          <p:nvPr/>
        </p:nvSpPr>
        <p:spPr bwMode="auto">
          <a:xfrm>
            <a:off x="2652713" y="3286125"/>
            <a:ext cx="160337" cy="142875"/>
          </a:xfrm>
          <a:prstGeom prst="rect">
            <a:avLst/>
          </a:pr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2" name="Rectangle 25"/>
          <p:cNvSpPr>
            <a:spLocks noChangeArrowheads="1"/>
          </p:cNvSpPr>
          <p:nvPr/>
        </p:nvSpPr>
        <p:spPr bwMode="auto">
          <a:xfrm>
            <a:off x="4227513" y="4879975"/>
            <a:ext cx="160337" cy="142875"/>
          </a:xfrm>
          <a:prstGeom prst="rect">
            <a:avLst/>
          </a:pr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3" name="Rectangle 26"/>
          <p:cNvSpPr>
            <a:spLocks noChangeArrowheads="1"/>
          </p:cNvSpPr>
          <p:nvPr/>
        </p:nvSpPr>
        <p:spPr bwMode="auto">
          <a:xfrm>
            <a:off x="2652713" y="4387850"/>
            <a:ext cx="160337" cy="142875"/>
          </a:xfrm>
          <a:prstGeom prst="rect">
            <a:avLst/>
          </a:pr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4" name="Rectangle 27"/>
          <p:cNvSpPr>
            <a:spLocks noChangeArrowheads="1"/>
          </p:cNvSpPr>
          <p:nvPr/>
        </p:nvSpPr>
        <p:spPr bwMode="auto">
          <a:xfrm>
            <a:off x="2652713" y="4879975"/>
            <a:ext cx="160337" cy="142875"/>
          </a:xfrm>
          <a:prstGeom prst="rect">
            <a:avLst/>
          </a:pr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5" name="Rectangle 28"/>
          <p:cNvSpPr>
            <a:spLocks noChangeArrowheads="1"/>
          </p:cNvSpPr>
          <p:nvPr/>
        </p:nvSpPr>
        <p:spPr bwMode="auto">
          <a:xfrm>
            <a:off x="2652713" y="2533650"/>
            <a:ext cx="160337" cy="142875"/>
          </a:xfrm>
          <a:prstGeom prst="rect">
            <a:avLst/>
          </a:pr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6" name="Rectangle 29"/>
          <p:cNvSpPr>
            <a:spLocks noChangeArrowheads="1"/>
          </p:cNvSpPr>
          <p:nvPr/>
        </p:nvSpPr>
        <p:spPr bwMode="auto">
          <a:xfrm>
            <a:off x="4227513" y="4387850"/>
            <a:ext cx="160337" cy="142875"/>
          </a:xfrm>
          <a:prstGeom prst="rect">
            <a:avLst/>
          </a:pr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7" name="Line 30"/>
          <p:cNvSpPr>
            <a:spLocks noChangeShapeType="1"/>
          </p:cNvSpPr>
          <p:nvPr/>
        </p:nvSpPr>
        <p:spPr bwMode="auto">
          <a:xfrm>
            <a:off x="4613275" y="5322888"/>
            <a:ext cx="474663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8" name="Line 31"/>
          <p:cNvSpPr>
            <a:spLocks noChangeShapeType="1"/>
          </p:cNvSpPr>
          <p:nvPr/>
        </p:nvSpPr>
        <p:spPr bwMode="auto">
          <a:xfrm>
            <a:off x="3470275" y="5322888"/>
            <a:ext cx="474663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9" name="Line 32"/>
          <p:cNvSpPr>
            <a:spLocks noChangeShapeType="1"/>
          </p:cNvSpPr>
          <p:nvPr/>
        </p:nvSpPr>
        <p:spPr bwMode="auto">
          <a:xfrm rot="5376832">
            <a:off x="3435351" y="2933700"/>
            <a:ext cx="474662" cy="1587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0" name="Line 33"/>
          <p:cNvSpPr>
            <a:spLocks noChangeShapeType="1"/>
          </p:cNvSpPr>
          <p:nvPr/>
        </p:nvSpPr>
        <p:spPr bwMode="auto">
          <a:xfrm rot="5376832">
            <a:off x="3436937" y="3665538"/>
            <a:ext cx="474663" cy="1588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1" name="Line 34"/>
          <p:cNvSpPr>
            <a:spLocks noChangeShapeType="1"/>
          </p:cNvSpPr>
          <p:nvPr/>
        </p:nvSpPr>
        <p:spPr bwMode="auto">
          <a:xfrm>
            <a:off x="2362200" y="2173288"/>
            <a:ext cx="3714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2" name="Rectangle 35"/>
          <p:cNvSpPr>
            <a:spLocks noChangeArrowheads="1"/>
          </p:cNvSpPr>
          <p:nvPr/>
        </p:nvSpPr>
        <p:spPr bwMode="auto">
          <a:xfrm>
            <a:off x="4227513" y="3946525"/>
            <a:ext cx="160337" cy="142875"/>
          </a:xfrm>
          <a:prstGeom prst="rect">
            <a:avLst/>
          </a:pr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3" name="Text Box 36"/>
          <p:cNvSpPr txBox="1">
            <a:spLocks noChangeArrowheads="1"/>
          </p:cNvSpPr>
          <p:nvPr/>
        </p:nvSpPr>
        <p:spPr bwMode="auto">
          <a:xfrm>
            <a:off x="6081713" y="5594350"/>
            <a:ext cx="61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charset="0"/>
              </a:rPr>
              <a:t>s</a:t>
            </a:r>
            <a:r>
              <a:rPr lang="en-US" baseline="-25000">
                <a:latin typeface="Times New Roman" charset="0"/>
              </a:rPr>
              <a:t>1</a:t>
            </a:r>
          </a:p>
        </p:txBody>
      </p:sp>
      <p:sp>
        <p:nvSpPr>
          <p:cNvPr id="174" name="Text Box 37"/>
          <p:cNvSpPr txBox="1">
            <a:spLocks noChangeArrowheads="1"/>
          </p:cNvSpPr>
          <p:nvPr/>
        </p:nvSpPr>
        <p:spPr bwMode="auto">
          <a:xfrm>
            <a:off x="5584825" y="5594350"/>
            <a:ext cx="61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charset="0"/>
              </a:rPr>
              <a:t>s</a:t>
            </a:r>
            <a:r>
              <a:rPr lang="en-US" baseline="-25000">
                <a:latin typeface="Times New Roman" charset="0"/>
              </a:rPr>
              <a:t>2</a:t>
            </a:r>
          </a:p>
        </p:txBody>
      </p:sp>
      <p:sp>
        <p:nvSpPr>
          <p:cNvPr id="175" name="Text Box 38"/>
          <p:cNvSpPr txBox="1">
            <a:spLocks noChangeArrowheads="1"/>
          </p:cNvSpPr>
          <p:nvPr/>
        </p:nvSpPr>
        <p:spPr bwMode="auto">
          <a:xfrm>
            <a:off x="4078288" y="5594350"/>
            <a:ext cx="61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charset="0"/>
              </a:rPr>
              <a:t>s</a:t>
            </a:r>
            <a:r>
              <a:rPr lang="en-US" baseline="-25000">
                <a:latin typeface="Times New Roman" charset="0"/>
              </a:rPr>
              <a:t>i</a:t>
            </a:r>
          </a:p>
        </p:txBody>
      </p:sp>
      <p:sp>
        <p:nvSpPr>
          <p:cNvPr id="176" name="Text Box 39"/>
          <p:cNvSpPr txBox="1">
            <a:spLocks noChangeArrowheads="1"/>
          </p:cNvSpPr>
          <p:nvPr/>
        </p:nvSpPr>
        <p:spPr bwMode="auto">
          <a:xfrm>
            <a:off x="5073650" y="5594350"/>
            <a:ext cx="61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charset="0"/>
              </a:rPr>
              <a:t>s</a:t>
            </a:r>
            <a:r>
              <a:rPr lang="en-US" baseline="-25000">
                <a:latin typeface="Times New Roman" charset="0"/>
              </a:rPr>
              <a:t>3</a:t>
            </a:r>
          </a:p>
        </p:txBody>
      </p:sp>
      <p:sp>
        <p:nvSpPr>
          <p:cNvPr id="177" name="Text Box 40"/>
          <p:cNvSpPr txBox="1">
            <a:spLocks noChangeArrowheads="1"/>
          </p:cNvSpPr>
          <p:nvPr/>
        </p:nvSpPr>
        <p:spPr bwMode="auto">
          <a:xfrm>
            <a:off x="2822575" y="5595938"/>
            <a:ext cx="61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charset="0"/>
              </a:rPr>
              <a:t>s</a:t>
            </a:r>
            <a:r>
              <a:rPr lang="en-US" baseline="-25000">
                <a:latin typeface="Times New Roman" charset="0"/>
              </a:rPr>
              <a:t>k-1</a:t>
            </a:r>
          </a:p>
        </p:txBody>
      </p:sp>
      <p:sp>
        <p:nvSpPr>
          <p:cNvPr id="178" name="Text Box 41"/>
          <p:cNvSpPr txBox="1">
            <a:spLocks noChangeArrowheads="1"/>
          </p:cNvSpPr>
          <p:nvPr/>
        </p:nvSpPr>
        <p:spPr bwMode="auto">
          <a:xfrm>
            <a:off x="2432050" y="5594350"/>
            <a:ext cx="61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charset="0"/>
              </a:rPr>
              <a:t>s</a:t>
            </a:r>
            <a:r>
              <a:rPr lang="en-US" baseline="-25000">
                <a:latin typeface="Times New Roman" charset="0"/>
              </a:rPr>
              <a:t>k</a:t>
            </a:r>
          </a:p>
        </p:txBody>
      </p:sp>
      <p:sp>
        <p:nvSpPr>
          <p:cNvPr id="179" name="Text Box 42"/>
          <p:cNvSpPr txBox="1">
            <a:spLocks noChangeArrowheads="1"/>
          </p:cNvSpPr>
          <p:nvPr/>
        </p:nvSpPr>
        <p:spPr bwMode="auto">
          <a:xfrm>
            <a:off x="1812925" y="4651375"/>
            <a:ext cx="61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charset="0"/>
              </a:rPr>
              <a:t>t</a:t>
            </a:r>
            <a:r>
              <a:rPr lang="en-US" baseline="-25000">
                <a:latin typeface="Times New Roman" charset="0"/>
              </a:rPr>
              <a:t>1</a:t>
            </a:r>
          </a:p>
        </p:txBody>
      </p:sp>
      <p:sp>
        <p:nvSpPr>
          <p:cNvPr id="180" name="Text Box 43"/>
          <p:cNvSpPr txBox="1">
            <a:spLocks noChangeArrowheads="1"/>
          </p:cNvSpPr>
          <p:nvPr/>
        </p:nvSpPr>
        <p:spPr bwMode="auto">
          <a:xfrm>
            <a:off x="1812925" y="2376488"/>
            <a:ext cx="75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charset="0"/>
              </a:rPr>
              <a:t>t</a:t>
            </a:r>
            <a:r>
              <a:rPr lang="en-US" baseline="-25000">
                <a:latin typeface="Times New Roman" charset="0"/>
              </a:rPr>
              <a:t>k-1    </a:t>
            </a:r>
          </a:p>
        </p:txBody>
      </p:sp>
      <p:sp>
        <p:nvSpPr>
          <p:cNvPr id="181" name="Text Box 44"/>
          <p:cNvSpPr txBox="1">
            <a:spLocks noChangeArrowheads="1"/>
          </p:cNvSpPr>
          <p:nvPr/>
        </p:nvSpPr>
        <p:spPr bwMode="auto">
          <a:xfrm>
            <a:off x="1808163" y="1944688"/>
            <a:ext cx="61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charset="0"/>
              </a:rPr>
              <a:t>t</a:t>
            </a:r>
            <a:r>
              <a:rPr lang="en-US" baseline="-25000">
                <a:latin typeface="Times New Roman" charset="0"/>
              </a:rPr>
              <a:t>k</a:t>
            </a:r>
          </a:p>
        </p:txBody>
      </p:sp>
      <p:sp>
        <p:nvSpPr>
          <p:cNvPr id="182" name="Text Box 45"/>
          <p:cNvSpPr txBox="1">
            <a:spLocks noChangeArrowheads="1"/>
          </p:cNvSpPr>
          <p:nvPr/>
        </p:nvSpPr>
        <p:spPr bwMode="auto">
          <a:xfrm>
            <a:off x="1812925" y="3789363"/>
            <a:ext cx="61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charset="0"/>
              </a:rPr>
              <a:t>t</a:t>
            </a:r>
            <a:r>
              <a:rPr lang="en-US" baseline="-25000">
                <a:latin typeface="Times New Roman" charset="0"/>
              </a:rPr>
              <a:t>3</a:t>
            </a:r>
          </a:p>
        </p:txBody>
      </p:sp>
      <p:sp>
        <p:nvSpPr>
          <p:cNvPr id="183" name="Text Box 46"/>
          <p:cNvSpPr txBox="1">
            <a:spLocks noChangeArrowheads="1"/>
          </p:cNvSpPr>
          <p:nvPr/>
        </p:nvSpPr>
        <p:spPr bwMode="auto">
          <a:xfrm>
            <a:off x="1812925" y="4194175"/>
            <a:ext cx="61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charset="0"/>
              </a:rPr>
              <a:t>t</a:t>
            </a:r>
            <a:r>
              <a:rPr lang="en-US" baseline="-25000">
                <a:latin typeface="Times New Roman" charset="0"/>
              </a:rPr>
              <a:t>2</a:t>
            </a:r>
          </a:p>
        </p:txBody>
      </p:sp>
      <p:sp>
        <p:nvSpPr>
          <p:cNvPr id="184" name="Text Box 47"/>
          <p:cNvSpPr txBox="1">
            <a:spLocks noChangeArrowheads="1"/>
          </p:cNvSpPr>
          <p:nvPr/>
        </p:nvSpPr>
        <p:spPr bwMode="auto">
          <a:xfrm>
            <a:off x="1812925" y="3128963"/>
            <a:ext cx="61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charset="0"/>
              </a:rPr>
              <a:t>t</a:t>
            </a:r>
            <a:r>
              <a:rPr lang="en-US" baseline="-25000">
                <a:latin typeface="Times New Roman" charset="0"/>
              </a:rPr>
              <a:t>i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6551988" y="4246563"/>
            <a:ext cx="1693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[GVY]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Symbol"/>
                <a:sym typeface="Symbol"/>
              </a:rPr>
              <a:t>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Calisto MT"/>
              </a:rPr>
              <a:t>n</a:t>
            </a:r>
            <a:r>
              <a:rPr lang="en-US" sz="2400" baseline="30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sz="2400" baseline="30000" dirty="0" smtClean="0">
                <a:solidFill>
                  <a:srgbClr val="FF0000"/>
                </a:solidFill>
              </a:rPr>
              <a:t>/2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gap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618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with Congestion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we route many pairs if we allow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paths per node?</a:t>
            </a:r>
          </a:p>
          <a:p>
            <a:pPr marL="0" indent="0">
              <a:buNone/>
            </a:pPr>
            <a:r>
              <a:rPr lang="en-US" dirty="0" smtClean="0"/>
              <a:t>Can we route many pairs if capacity of each node is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“many pairs”  compared to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baseline="-25000" dirty="0" smtClean="0">
                <a:solidFill>
                  <a:srgbClr val="FF0000"/>
                </a:solidFill>
              </a:rPr>
              <a:t>LP</a:t>
            </a:r>
            <a:r>
              <a:rPr lang="en-US" dirty="0" smtClean="0"/>
              <a:t> the value of flow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373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with Congestion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we route many pairs if we allow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paths per node?</a:t>
            </a:r>
          </a:p>
          <a:p>
            <a:pPr marL="0" indent="0">
              <a:buNone/>
            </a:pPr>
            <a:r>
              <a:rPr lang="en-US" dirty="0" smtClean="0"/>
              <a:t>Can we route many pairs if capacity of each node is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Question finally resolved in the affirmative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136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Reduction to </a:t>
            </a:r>
            <a:r>
              <a:rPr lang="en-US" dirty="0" err="1" smtClean="0"/>
              <a:t>Treewidth</a:t>
            </a:r>
            <a:r>
              <a:rPr lang="en-US" dirty="0" smtClean="0"/>
              <a:t>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[C-Khanna-Shepherd’05] </a:t>
            </a:r>
          </a:p>
          <a:p>
            <a:pPr marL="0" indent="0">
              <a:buNone/>
            </a:pPr>
            <a:r>
              <a:rPr lang="en-US" dirty="0"/>
              <a:t>If </a:t>
            </a:r>
            <a:r>
              <a:rPr lang="en-US" dirty="0" err="1">
                <a:solidFill>
                  <a:srgbClr val="FF0000"/>
                </a:solidFill>
              </a:rPr>
              <a:t>treewidth</a:t>
            </a:r>
            <a:r>
              <a:rPr lang="en-US" dirty="0">
                <a:solidFill>
                  <a:srgbClr val="FF0000"/>
                </a:solidFill>
              </a:rPr>
              <a:t>(G) = k</a:t>
            </a:r>
            <a:r>
              <a:rPr lang="en-US" dirty="0"/>
              <a:t> does 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/>
              <a:t> have a “routing structure” of size comparable to </a:t>
            </a:r>
            <a:r>
              <a:rPr lang="en-US" dirty="0">
                <a:solidFill>
                  <a:srgbClr val="FF0000"/>
                </a:solidFill>
              </a:rPr>
              <a:t>k</a:t>
            </a:r>
            <a:r>
              <a:rPr lang="en-US" dirty="0"/>
              <a:t>? </a:t>
            </a:r>
          </a:p>
          <a:p>
            <a:pPr marL="0" indent="0">
              <a:buNone/>
            </a:pPr>
            <a:r>
              <a:rPr lang="en-US" dirty="0"/>
              <a:t>In particular </a:t>
            </a:r>
            <a:r>
              <a:rPr lang="en-US" dirty="0">
                <a:solidFill>
                  <a:srgbClr val="FF0000"/>
                </a:solidFill>
                <a:latin typeface="Symbol"/>
                <a:sym typeface="Symbol"/>
              </a:rPr>
              <a:t></a:t>
            </a:r>
            <a:r>
              <a:rPr lang="en-US" dirty="0">
                <a:solidFill>
                  <a:srgbClr val="FF0000"/>
                </a:solidFill>
              </a:rPr>
              <a:t>(k/</a:t>
            </a:r>
            <a:r>
              <a:rPr lang="en-US" dirty="0" err="1">
                <a:solidFill>
                  <a:srgbClr val="FF0000"/>
                </a:solidFill>
              </a:rPr>
              <a:t>polylog</a:t>
            </a:r>
            <a:r>
              <a:rPr lang="en-US" dirty="0">
                <a:solidFill>
                  <a:srgbClr val="FF0000"/>
                </a:solidFill>
              </a:rPr>
              <a:t>(k)) 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158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Planar Separator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[Lipton-Tarjan’79]</a:t>
            </a:r>
          </a:p>
          <a:p>
            <a:pPr marL="0" indent="0">
              <a:buNone/>
            </a:pPr>
            <a:r>
              <a:rPr lang="en-US" dirty="0" smtClean="0"/>
              <a:t>Every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vertex </a:t>
            </a:r>
            <a:r>
              <a:rPr lang="en-US" i="1" dirty="0" smtClean="0"/>
              <a:t>planar graph </a:t>
            </a:r>
            <a:r>
              <a:rPr lang="en-US" dirty="0" smtClean="0"/>
              <a:t>has a balanced separator of size </a:t>
            </a:r>
            <a:r>
              <a:rPr lang="en-US" dirty="0" smtClean="0">
                <a:solidFill>
                  <a:srgbClr val="FF0000"/>
                </a:solidFill>
              </a:rPr>
              <a:t>O(√n)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18125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Treewidth</a:t>
            </a:r>
            <a:r>
              <a:rPr lang="en-US" dirty="0" smtClean="0"/>
              <a:t>  and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384348"/>
                </a:solidFill>
              </a:rPr>
              <a:t>Question: </a:t>
            </a:r>
            <a:r>
              <a:rPr lang="en-US" dirty="0" smtClean="0">
                <a:solidFill>
                  <a:srgbClr val="384348"/>
                </a:solidFill>
              </a:rPr>
              <a:t>If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= k </a:t>
            </a:r>
            <a:r>
              <a:rPr lang="en-US" dirty="0" smtClean="0">
                <a:solidFill>
                  <a:srgbClr val="384348"/>
                </a:solidFill>
              </a:rPr>
              <a:t>does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384348"/>
                </a:solidFill>
              </a:rPr>
              <a:t> have a large routing structure?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[Robertson-Seymour-Thomas] </a:t>
            </a:r>
            <a:r>
              <a:rPr lang="en-US" dirty="0" smtClean="0">
                <a:solidFill>
                  <a:srgbClr val="384348"/>
                </a:solidFill>
              </a:rPr>
              <a:t>If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= k </a:t>
            </a:r>
            <a:r>
              <a:rPr lang="en-US" dirty="0" smtClean="0">
                <a:solidFill>
                  <a:srgbClr val="384348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384348"/>
                </a:solidFill>
              </a:rPr>
              <a:t> is </a:t>
            </a:r>
            <a:r>
              <a:rPr lang="en-US" i="1" dirty="0" smtClean="0">
                <a:solidFill>
                  <a:srgbClr val="384348"/>
                </a:solidFill>
              </a:rPr>
              <a:t>planar</a:t>
            </a:r>
            <a:r>
              <a:rPr lang="en-US" dirty="0" smtClean="0">
                <a:solidFill>
                  <a:srgbClr val="384348"/>
                </a:solidFill>
              </a:rPr>
              <a:t> then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384348"/>
                </a:solidFill>
              </a:rPr>
              <a:t> has a grid-minor of size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</a:t>
            </a:r>
            <a:r>
              <a:rPr lang="en-US" dirty="0" smtClean="0">
                <a:solidFill>
                  <a:srgbClr val="FF0000"/>
                </a:solidFill>
              </a:rPr>
              <a:t>(k)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84348"/>
                </a:solidFill>
              </a:rPr>
              <a:t>Grid minors are good routing structures.</a:t>
            </a:r>
            <a:endParaRPr lang="en-US" dirty="0">
              <a:solidFill>
                <a:srgbClr val="3843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638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982788" y="3145874"/>
            <a:ext cx="2463043" cy="45860"/>
            <a:chOff x="1611" y="1226"/>
            <a:chExt cx="2401" cy="48"/>
          </a:xfrm>
        </p:grpSpPr>
        <p:sp>
          <p:nvSpPr>
            <p:cNvPr id="105" name="Rectangle 5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Rectangle 6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7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Rectangle 8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9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Rectangle 10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Rectangle 11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Rectangle 12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1631951" y="3152562"/>
            <a:ext cx="49240" cy="4586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4734093" y="3152562"/>
            <a:ext cx="49240" cy="4586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5"/>
          <p:cNvSpPr>
            <a:spLocks noChangeAspect="1" noChangeArrowheads="1"/>
          </p:cNvSpPr>
          <p:nvPr/>
        </p:nvSpPr>
        <p:spPr bwMode="auto">
          <a:xfrm>
            <a:off x="1659649" y="935029"/>
            <a:ext cx="3107271" cy="224428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2004331" y="935029"/>
            <a:ext cx="0" cy="224715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>
            <a:off x="2349013" y="935029"/>
            <a:ext cx="0" cy="224715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auto">
          <a:xfrm>
            <a:off x="2693696" y="935029"/>
            <a:ext cx="0" cy="224715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auto">
          <a:xfrm>
            <a:off x="3038378" y="935029"/>
            <a:ext cx="0" cy="224715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3383061" y="935029"/>
            <a:ext cx="0" cy="224715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>
            <a:off x="3727743" y="935029"/>
            <a:ext cx="0" cy="224715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4072426" y="935029"/>
            <a:ext cx="0" cy="224715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3"/>
          <p:cNvSpPr>
            <a:spLocks noChangeShapeType="1"/>
          </p:cNvSpPr>
          <p:nvPr/>
        </p:nvSpPr>
        <p:spPr bwMode="auto">
          <a:xfrm>
            <a:off x="4417108" y="935029"/>
            <a:ext cx="0" cy="224715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4"/>
          <p:cNvSpPr>
            <a:spLocks noChangeShapeType="1"/>
          </p:cNvSpPr>
          <p:nvPr/>
        </p:nvSpPr>
        <p:spPr bwMode="auto">
          <a:xfrm>
            <a:off x="1659649" y="1256051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>
            <a:off x="1659649" y="1577072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6"/>
          <p:cNvSpPr>
            <a:spLocks noChangeShapeType="1"/>
          </p:cNvSpPr>
          <p:nvPr/>
        </p:nvSpPr>
        <p:spPr bwMode="auto">
          <a:xfrm>
            <a:off x="1659649" y="1898094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7"/>
          <p:cNvSpPr>
            <a:spLocks noChangeShapeType="1"/>
          </p:cNvSpPr>
          <p:nvPr/>
        </p:nvSpPr>
        <p:spPr bwMode="auto">
          <a:xfrm>
            <a:off x="1659649" y="2219115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8"/>
          <p:cNvSpPr>
            <a:spLocks noChangeShapeType="1"/>
          </p:cNvSpPr>
          <p:nvPr/>
        </p:nvSpPr>
        <p:spPr bwMode="auto">
          <a:xfrm>
            <a:off x="1659649" y="2540137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>
            <a:off x="1659649" y="2861158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30"/>
          <p:cNvGrpSpPr>
            <a:grpSpLocks/>
          </p:cNvGrpSpPr>
          <p:nvPr/>
        </p:nvGrpSpPr>
        <p:grpSpPr bwMode="auto">
          <a:xfrm>
            <a:off x="1982788" y="1235032"/>
            <a:ext cx="2463043" cy="45860"/>
            <a:chOff x="1611" y="1226"/>
            <a:chExt cx="2401" cy="48"/>
          </a:xfrm>
        </p:grpSpPr>
        <p:sp>
          <p:nvSpPr>
            <p:cNvPr id="97" name="Rectangle 31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32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Rectangle 33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Rectangle 34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Rectangle 35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Rectangle 36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Rectangle 37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Rectangle 38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39"/>
          <p:cNvGrpSpPr>
            <a:grpSpLocks/>
          </p:cNvGrpSpPr>
          <p:nvPr/>
        </p:nvGrpSpPr>
        <p:grpSpPr bwMode="auto">
          <a:xfrm>
            <a:off x="1982788" y="1551276"/>
            <a:ext cx="2463043" cy="45860"/>
            <a:chOff x="1611" y="1226"/>
            <a:chExt cx="2401" cy="48"/>
          </a:xfrm>
        </p:grpSpPr>
        <p:sp>
          <p:nvSpPr>
            <p:cNvPr id="89" name="Rectangle 40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41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Rectangle 42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Rectangle 43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44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Rectangle 45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Rectangle 46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Rectangle 47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48"/>
          <p:cNvGrpSpPr>
            <a:grpSpLocks/>
          </p:cNvGrpSpPr>
          <p:nvPr/>
        </p:nvGrpSpPr>
        <p:grpSpPr bwMode="auto">
          <a:xfrm>
            <a:off x="1982788" y="1877075"/>
            <a:ext cx="2463043" cy="45860"/>
            <a:chOff x="1611" y="1226"/>
            <a:chExt cx="2401" cy="48"/>
          </a:xfrm>
        </p:grpSpPr>
        <p:sp>
          <p:nvSpPr>
            <p:cNvPr id="81" name="Rectangle 49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50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51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52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53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Rectangle 54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55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56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57"/>
          <p:cNvGrpSpPr>
            <a:grpSpLocks/>
          </p:cNvGrpSpPr>
          <p:nvPr/>
        </p:nvGrpSpPr>
        <p:grpSpPr bwMode="auto">
          <a:xfrm>
            <a:off x="1982788" y="2513385"/>
            <a:ext cx="2463043" cy="45860"/>
            <a:chOff x="1611" y="1226"/>
            <a:chExt cx="2401" cy="48"/>
          </a:xfrm>
        </p:grpSpPr>
        <p:sp>
          <p:nvSpPr>
            <p:cNvPr id="73" name="Rectangle 58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59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60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61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62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63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64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65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66"/>
          <p:cNvGrpSpPr>
            <a:grpSpLocks/>
          </p:cNvGrpSpPr>
          <p:nvPr/>
        </p:nvGrpSpPr>
        <p:grpSpPr bwMode="auto">
          <a:xfrm>
            <a:off x="1982788" y="2836317"/>
            <a:ext cx="2463043" cy="45860"/>
            <a:chOff x="1611" y="1226"/>
            <a:chExt cx="2401" cy="48"/>
          </a:xfrm>
        </p:grpSpPr>
        <p:sp>
          <p:nvSpPr>
            <p:cNvPr id="65" name="Rectangle 67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8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9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70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71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72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73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74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oup 75"/>
          <p:cNvGrpSpPr>
            <a:grpSpLocks/>
          </p:cNvGrpSpPr>
          <p:nvPr/>
        </p:nvGrpSpPr>
        <p:grpSpPr bwMode="auto">
          <a:xfrm>
            <a:off x="1976633" y="2193319"/>
            <a:ext cx="2463043" cy="45860"/>
            <a:chOff x="1611" y="1226"/>
            <a:chExt cx="2401" cy="48"/>
          </a:xfrm>
        </p:grpSpPr>
        <p:sp>
          <p:nvSpPr>
            <p:cNvPr id="57" name="Rectangle 76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77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78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79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80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81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82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83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84"/>
          <p:cNvGrpSpPr>
            <a:grpSpLocks/>
          </p:cNvGrpSpPr>
          <p:nvPr/>
        </p:nvGrpSpPr>
        <p:grpSpPr bwMode="auto">
          <a:xfrm>
            <a:off x="1982788" y="914010"/>
            <a:ext cx="2463043" cy="45860"/>
            <a:chOff x="1611" y="1226"/>
            <a:chExt cx="2401" cy="48"/>
          </a:xfrm>
        </p:grpSpPr>
        <p:sp>
          <p:nvSpPr>
            <p:cNvPr id="49" name="Rectangle 85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86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87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88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89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90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91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92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Rectangle 93"/>
          <p:cNvSpPr>
            <a:spLocks noChangeArrowheads="1"/>
          </p:cNvSpPr>
          <p:nvPr/>
        </p:nvSpPr>
        <p:spPr bwMode="auto">
          <a:xfrm>
            <a:off x="1637080" y="914965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94"/>
          <p:cNvSpPr>
            <a:spLocks noChangeArrowheads="1"/>
          </p:cNvSpPr>
          <p:nvPr/>
        </p:nvSpPr>
        <p:spPr bwMode="auto">
          <a:xfrm>
            <a:off x="1637080" y="1231210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95"/>
          <p:cNvSpPr>
            <a:spLocks noChangeArrowheads="1"/>
          </p:cNvSpPr>
          <p:nvPr/>
        </p:nvSpPr>
        <p:spPr bwMode="auto">
          <a:xfrm>
            <a:off x="1637080" y="2194274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96"/>
          <p:cNvSpPr>
            <a:spLocks noChangeArrowheads="1"/>
          </p:cNvSpPr>
          <p:nvPr/>
        </p:nvSpPr>
        <p:spPr bwMode="auto">
          <a:xfrm>
            <a:off x="1631951" y="1551276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97"/>
          <p:cNvSpPr>
            <a:spLocks noChangeArrowheads="1"/>
          </p:cNvSpPr>
          <p:nvPr/>
        </p:nvSpPr>
        <p:spPr bwMode="auto">
          <a:xfrm>
            <a:off x="1637080" y="1878030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98"/>
          <p:cNvSpPr>
            <a:spLocks noChangeArrowheads="1"/>
          </p:cNvSpPr>
          <p:nvPr/>
        </p:nvSpPr>
        <p:spPr bwMode="auto">
          <a:xfrm>
            <a:off x="1638106" y="2509563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99"/>
          <p:cNvSpPr>
            <a:spLocks noChangeArrowheads="1"/>
          </p:cNvSpPr>
          <p:nvPr/>
        </p:nvSpPr>
        <p:spPr bwMode="auto">
          <a:xfrm>
            <a:off x="1638106" y="2835362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00"/>
          <p:cNvSpPr>
            <a:spLocks noChangeArrowheads="1"/>
          </p:cNvSpPr>
          <p:nvPr/>
        </p:nvSpPr>
        <p:spPr bwMode="auto">
          <a:xfrm>
            <a:off x="4739222" y="914965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101"/>
          <p:cNvSpPr>
            <a:spLocks noChangeArrowheads="1"/>
          </p:cNvSpPr>
          <p:nvPr/>
        </p:nvSpPr>
        <p:spPr bwMode="auto">
          <a:xfrm>
            <a:off x="4739222" y="1231210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102"/>
          <p:cNvSpPr>
            <a:spLocks noChangeArrowheads="1"/>
          </p:cNvSpPr>
          <p:nvPr/>
        </p:nvSpPr>
        <p:spPr bwMode="auto">
          <a:xfrm>
            <a:off x="4739222" y="2194274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103"/>
          <p:cNvSpPr>
            <a:spLocks noChangeArrowheads="1"/>
          </p:cNvSpPr>
          <p:nvPr/>
        </p:nvSpPr>
        <p:spPr bwMode="auto">
          <a:xfrm>
            <a:off x="4734093" y="1551276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104"/>
          <p:cNvSpPr>
            <a:spLocks noChangeArrowheads="1"/>
          </p:cNvSpPr>
          <p:nvPr/>
        </p:nvSpPr>
        <p:spPr bwMode="auto">
          <a:xfrm>
            <a:off x="4739222" y="1878030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105"/>
          <p:cNvSpPr>
            <a:spLocks noChangeArrowheads="1"/>
          </p:cNvSpPr>
          <p:nvPr/>
        </p:nvSpPr>
        <p:spPr bwMode="auto">
          <a:xfrm>
            <a:off x="4740248" y="2509563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106"/>
          <p:cNvSpPr>
            <a:spLocks noChangeArrowheads="1"/>
          </p:cNvSpPr>
          <p:nvPr/>
        </p:nvSpPr>
        <p:spPr bwMode="auto">
          <a:xfrm>
            <a:off x="4740248" y="2835362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Oval 112"/>
          <p:cNvSpPr>
            <a:spLocks noChangeArrowheads="1"/>
          </p:cNvSpPr>
          <p:nvPr/>
        </p:nvSpPr>
        <p:spPr bwMode="auto">
          <a:xfrm>
            <a:off x="2327276" y="4238235"/>
            <a:ext cx="3643312" cy="1214437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2716213" y="4839897"/>
            <a:ext cx="88900" cy="88900"/>
          </a:xfrm>
          <a:prstGeom prst="rect">
            <a:avLst/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3956051" y="4457310"/>
            <a:ext cx="88900" cy="88900"/>
          </a:xfrm>
          <a:prstGeom prst="rect">
            <a:avLst/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3651251" y="4992297"/>
            <a:ext cx="88900" cy="889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Rectangle 116"/>
          <p:cNvSpPr>
            <a:spLocks noChangeArrowheads="1"/>
          </p:cNvSpPr>
          <p:nvPr/>
        </p:nvSpPr>
        <p:spPr bwMode="auto">
          <a:xfrm>
            <a:off x="5122863" y="4750997"/>
            <a:ext cx="88900" cy="889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4352926" y="5144697"/>
            <a:ext cx="88900" cy="889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Rectangle 118"/>
          <p:cNvSpPr>
            <a:spLocks noChangeArrowheads="1"/>
          </p:cNvSpPr>
          <p:nvPr/>
        </p:nvSpPr>
        <p:spPr bwMode="auto">
          <a:xfrm>
            <a:off x="3267076" y="4546210"/>
            <a:ext cx="88900" cy="889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Rectangle 119"/>
          <p:cNvSpPr>
            <a:spLocks noChangeArrowheads="1"/>
          </p:cNvSpPr>
          <p:nvPr/>
        </p:nvSpPr>
        <p:spPr bwMode="auto">
          <a:xfrm>
            <a:off x="4594226" y="4546210"/>
            <a:ext cx="88900" cy="889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3178176" y="5036747"/>
            <a:ext cx="88900" cy="889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Freeform 121"/>
          <p:cNvSpPr>
            <a:spLocks/>
          </p:cNvSpPr>
          <p:nvPr/>
        </p:nvSpPr>
        <p:spPr bwMode="auto">
          <a:xfrm>
            <a:off x="1560513" y="3153972"/>
            <a:ext cx="1192213" cy="1711325"/>
          </a:xfrm>
          <a:custGeom>
            <a:avLst/>
            <a:gdLst>
              <a:gd name="T0" fmla="*/ 751 w 751"/>
              <a:gd name="T1" fmla="*/ 1078 h 1078"/>
              <a:gd name="T2" fmla="*/ 117 w 751"/>
              <a:gd name="T3" fmla="*/ 255 h 1078"/>
              <a:gd name="T4" fmla="*/ 51 w 751"/>
              <a:gd name="T5" fmla="*/ 0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51" h="1078">
                <a:moveTo>
                  <a:pt x="751" y="1078"/>
                </a:moveTo>
                <a:cubicBezTo>
                  <a:pt x="492" y="756"/>
                  <a:pt x="234" y="435"/>
                  <a:pt x="117" y="255"/>
                </a:cubicBezTo>
                <a:cubicBezTo>
                  <a:pt x="0" y="75"/>
                  <a:pt x="63" y="45"/>
                  <a:pt x="51" y="0"/>
                </a:cubicBezTo>
              </a:path>
            </a:pathLst>
          </a:custGeom>
          <a:noFill/>
          <a:ln w="38100" cap="flat" cmpd="sng">
            <a:solidFill>
              <a:srgbClr val="FF33CC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" name="Freeform 122"/>
          <p:cNvSpPr>
            <a:spLocks/>
          </p:cNvSpPr>
          <p:nvPr/>
        </p:nvSpPr>
        <p:spPr bwMode="auto">
          <a:xfrm>
            <a:off x="2360613" y="3180960"/>
            <a:ext cx="1646238" cy="1331912"/>
          </a:xfrm>
          <a:custGeom>
            <a:avLst/>
            <a:gdLst>
              <a:gd name="T0" fmla="*/ 1037 w 1037"/>
              <a:gd name="T1" fmla="*/ 839 h 839"/>
              <a:gd name="T2" fmla="*/ 140 w 1037"/>
              <a:gd name="T3" fmla="*/ 345 h 839"/>
              <a:gd name="T4" fmla="*/ 197 w 1037"/>
              <a:gd name="T5" fmla="*/ 0 h 8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37" h="839">
                <a:moveTo>
                  <a:pt x="1037" y="839"/>
                </a:moveTo>
                <a:cubicBezTo>
                  <a:pt x="658" y="662"/>
                  <a:pt x="280" y="485"/>
                  <a:pt x="140" y="345"/>
                </a:cubicBezTo>
                <a:cubicBezTo>
                  <a:pt x="0" y="205"/>
                  <a:pt x="188" y="56"/>
                  <a:pt x="197" y="0"/>
                </a:cubicBezTo>
              </a:path>
            </a:pathLst>
          </a:custGeom>
          <a:noFill/>
          <a:ln w="38100" cap="flat" cmpd="sng">
            <a:solidFill>
              <a:srgbClr val="FF33CC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124" name="Freeform 123"/>
          <p:cNvSpPr>
            <a:spLocks/>
          </p:cNvSpPr>
          <p:nvPr/>
        </p:nvSpPr>
        <p:spPr bwMode="auto">
          <a:xfrm>
            <a:off x="1971676" y="3166672"/>
            <a:ext cx="1341437" cy="1411288"/>
          </a:xfrm>
          <a:custGeom>
            <a:avLst/>
            <a:gdLst>
              <a:gd name="T0" fmla="*/ 845 w 845"/>
              <a:gd name="T1" fmla="*/ 889 h 889"/>
              <a:gd name="T2" fmla="*/ 138 w 845"/>
              <a:gd name="T3" fmla="*/ 486 h 889"/>
              <a:gd name="T4" fmla="*/ 14 w 845"/>
              <a:gd name="T5" fmla="*/ 0 h 8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5" h="889">
                <a:moveTo>
                  <a:pt x="845" y="889"/>
                </a:moveTo>
                <a:cubicBezTo>
                  <a:pt x="560" y="761"/>
                  <a:pt x="276" y="634"/>
                  <a:pt x="138" y="486"/>
                </a:cubicBezTo>
                <a:cubicBezTo>
                  <a:pt x="0" y="338"/>
                  <a:pt x="37" y="84"/>
                  <a:pt x="14" y="0"/>
                </a:cubicBezTo>
              </a:path>
            </a:pathLst>
          </a:custGeom>
          <a:noFill/>
          <a:ln w="38100" cap="flat" cmpd="sng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125" name="Freeform 124"/>
          <p:cNvSpPr>
            <a:spLocks/>
          </p:cNvSpPr>
          <p:nvPr/>
        </p:nvSpPr>
        <p:spPr bwMode="auto">
          <a:xfrm>
            <a:off x="2894013" y="3153972"/>
            <a:ext cx="1503363" cy="2025650"/>
          </a:xfrm>
          <a:custGeom>
            <a:avLst/>
            <a:gdLst>
              <a:gd name="T0" fmla="*/ 947 w 947"/>
              <a:gd name="T1" fmla="*/ 1276 h 1276"/>
              <a:gd name="T2" fmla="*/ 701 w 947"/>
              <a:gd name="T3" fmla="*/ 321 h 1276"/>
              <a:gd name="T4" fmla="*/ 100 w 947"/>
              <a:gd name="T5" fmla="*/ 412 h 1276"/>
              <a:gd name="T6" fmla="*/ 100 w 947"/>
              <a:gd name="T7" fmla="*/ 0 h 1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47" h="1276">
                <a:moveTo>
                  <a:pt x="947" y="1276"/>
                </a:moveTo>
                <a:cubicBezTo>
                  <a:pt x="894" y="870"/>
                  <a:pt x="842" y="465"/>
                  <a:pt x="701" y="321"/>
                </a:cubicBezTo>
                <a:cubicBezTo>
                  <a:pt x="560" y="177"/>
                  <a:pt x="200" y="465"/>
                  <a:pt x="100" y="412"/>
                </a:cubicBezTo>
                <a:cubicBezTo>
                  <a:pt x="0" y="359"/>
                  <a:pt x="101" y="71"/>
                  <a:pt x="100" y="0"/>
                </a:cubicBezTo>
              </a:path>
            </a:pathLst>
          </a:custGeom>
          <a:noFill/>
          <a:ln w="38100" cap="flat" cmpd="sng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6" name="Freeform 125"/>
          <p:cNvSpPr>
            <a:spLocks/>
          </p:cNvSpPr>
          <p:nvPr/>
        </p:nvSpPr>
        <p:spPr bwMode="auto">
          <a:xfrm>
            <a:off x="2092326" y="3180960"/>
            <a:ext cx="1612900" cy="1841500"/>
          </a:xfrm>
          <a:custGeom>
            <a:avLst/>
            <a:gdLst>
              <a:gd name="T0" fmla="*/ 1016 w 1016"/>
              <a:gd name="T1" fmla="*/ 1160 h 1160"/>
              <a:gd name="T2" fmla="*/ 827 w 1016"/>
              <a:gd name="T3" fmla="*/ 740 h 1160"/>
              <a:gd name="T4" fmla="*/ 111 w 1016"/>
              <a:gd name="T5" fmla="*/ 288 h 1160"/>
              <a:gd name="T6" fmla="*/ 160 w 1016"/>
              <a:gd name="T7" fmla="*/ 0 h 1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6" h="1160">
                <a:moveTo>
                  <a:pt x="1016" y="1160"/>
                </a:moveTo>
                <a:cubicBezTo>
                  <a:pt x="997" y="1022"/>
                  <a:pt x="978" y="885"/>
                  <a:pt x="827" y="740"/>
                </a:cubicBezTo>
                <a:cubicBezTo>
                  <a:pt x="676" y="595"/>
                  <a:pt x="222" y="411"/>
                  <a:pt x="111" y="288"/>
                </a:cubicBezTo>
                <a:cubicBezTo>
                  <a:pt x="0" y="165"/>
                  <a:pt x="153" y="49"/>
                  <a:pt x="160" y="0"/>
                </a:cubicBezTo>
              </a:path>
            </a:pathLst>
          </a:custGeom>
          <a:noFill/>
          <a:ln w="38100" cap="flat" cmpd="sng">
            <a:solidFill>
              <a:srgbClr val="00009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127" name="Freeform 126"/>
          <p:cNvSpPr>
            <a:spLocks/>
          </p:cNvSpPr>
          <p:nvPr/>
        </p:nvSpPr>
        <p:spPr bwMode="auto">
          <a:xfrm>
            <a:off x="3727451" y="3166672"/>
            <a:ext cx="1441450" cy="1608138"/>
          </a:xfrm>
          <a:custGeom>
            <a:avLst/>
            <a:gdLst>
              <a:gd name="T0" fmla="*/ 908 w 908"/>
              <a:gd name="T1" fmla="*/ 1013 h 1013"/>
              <a:gd name="T2" fmla="*/ 760 w 908"/>
              <a:gd name="T3" fmla="*/ 354 h 1013"/>
              <a:gd name="T4" fmla="*/ 126 w 908"/>
              <a:gd name="T5" fmla="*/ 181 h 1013"/>
              <a:gd name="T6" fmla="*/ 3 w 908"/>
              <a:gd name="T7" fmla="*/ 0 h 1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08" h="1013">
                <a:moveTo>
                  <a:pt x="908" y="1013"/>
                </a:moveTo>
                <a:cubicBezTo>
                  <a:pt x="899" y="753"/>
                  <a:pt x="890" y="493"/>
                  <a:pt x="760" y="354"/>
                </a:cubicBezTo>
                <a:cubicBezTo>
                  <a:pt x="630" y="215"/>
                  <a:pt x="252" y="240"/>
                  <a:pt x="126" y="181"/>
                </a:cubicBezTo>
                <a:cubicBezTo>
                  <a:pt x="0" y="122"/>
                  <a:pt x="23" y="31"/>
                  <a:pt x="3" y="0"/>
                </a:cubicBezTo>
              </a:path>
            </a:pathLst>
          </a:custGeom>
          <a:noFill/>
          <a:ln w="38100" cap="flat" cmpd="sng">
            <a:solidFill>
              <a:srgbClr val="00009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128" name="Freeform 127"/>
          <p:cNvSpPr>
            <a:spLocks/>
          </p:cNvSpPr>
          <p:nvPr/>
        </p:nvSpPr>
        <p:spPr bwMode="auto">
          <a:xfrm>
            <a:off x="4071938" y="3153972"/>
            <a:ext cx="574675" cy="1423988"/>
          </a:xfrm>
          <a:custGeom>
            <a:avLst/>
            <a:gdLst>
              <a:gd name="T0" fmla="*/ 362 w 362"/>
              <a:gd name="T1" fmla="*/ 897 h 897"/>
              <a:gd name="T2" fmla="*/ 255 w 362"/>
              <a:gd name="T3" fmla="*/ 354 h 897"/>
              <a:gd name="T4" fmla="*/ 0 w 362"/>
              <a:gd name="T5" fmla="*/ 0 h 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2" h="897">
                <a:moveTo>
                  <a:pt x="362" y="897"/>
                </a:moveTo>
                <a:cubicBezTo>
                  <a:pt x="338" y="700"/>
                  <a:pt x="315" y="503"/>
                  <a:pt x="255" y="354"/>
                </a:cubicBezTo>
                <a:cubicBezTo>
                  <a:pt x="195" y="205"/>
                  <a:pt x="43" y="60"/>
                  <a:pt x="0" y="0"/>
                </a:cubicBezTo>
              </a:path>
            </a:pathLst>
          </a:custGeom>
          <a:noFill/>
          <a:ln w="38100" cap="flat" cmpd="sng">
            <a:solidFill>
              <a:srgbClr val="008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" name="Freeform 128"/>
          <p:cNvSpPr>
            <a:spLocks/>
          </p:cNvSpPr>
          <p:nvPr/>
        </p:nvSpPr>
        <p:spPr bwMode="auto">
          <a:xfrm>
            <a:off x="3260726" y="3180960"/>
            <a:ext cx="3203575" cy="2333625"/>
          </a:xfrm>
          <a:custGeom>
            <a:avLst/>
            <a:gdLst>
              <a:gd name="T0" fmla="*/ 0 w 2018"/>
              <a:gd name="T1" fmla="*/ 1201 h 1470"/>
              <a:gd name="T2" fmla="*/ 1054 w 2018"/>
              <a:gd name="T3" fmla="*/ 1456 h 1470"/>
              <a:gd name="T4" fmla="*/ 1959 w 2018"/>
              <a:gd name="T5" fmla="*/ 1283 h 1470"/>
              <a:gd name="T6" fmla="*/ 1408 w 2018"/>
              <a:gd name="T7" fmla="*/ 428 h 1470"/>
              <a:gd name="T8" fmla="*/ 939 w 2018"/>
              <a:gd name="T9" fmla="*/ 0 h 1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8" h="1470">
                <a:moveTo>
                  <a:pt x="0" y="1201"/>
                </a:moveTo>
                <a:cubicBezTo>
                  <a:pt x="364" y="1321"/>
                  <a:pt x="728" y="1442"/>
                  <a:pt x="1054" y="1456"/>
                </a:cubicBezTo>
                <a:cubicBezTo>
                  <a:pt x="1380" y="1470"/>
                  <a:pt x="1900" y="1454"/>
                  <a:pt x="1959" y="1283"/>
                </a:cubicBezTo>
                <a:cubicBezTo>
                  <a:pt x="2018" y="1112"/>
                  <a:pt x="1578" y="642"/>
                  <a:pt x="1408" y="428"/>
                </a:cubicBezTo>
                <a:cubicBezTo>
                  <a:pt x="1238" y="214"/>
                  <a:pt x="1020" y="74"/>
                  <a:pt x="939" y="0"/>
                </a:cubicBezTo>
              </a:path>
            </a:pathLst>
          </a:custGeom>
          <a:noFill/>
          <a:ln w="38100" cap="flat" cmpd="sng">
            <a:solidFill>
              <a:srgbClr val="008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" name="Rectangle 129"/>
          <p:cNvSpPr>
            <a:spLocks noChangeArrowheads="1"/>
          </p:cNvSpPr>
          <p:nvPr/>
        </p:nvSpPr>
        <p:spPr bwMode="auto">
          <a:xfrm>
            <a:off x="4475163" y="4847835"/>
            <a:ext cx="88900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Rectangle 130"/>
          <p:cNvSpPr>
            <a:spLocks noChangeArrowheads="1"/>
          </p:cNvSpPr>
          <p:nvPr/>
        </p:nvSpPr>
        <p:spPr bwMode="auto">
          <a:xfrm>
            <a:off x="5541963" y="4687497"/>
            <a:ext cx="88900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Freeform 131"/>
          <p:cNvSpPr>
            <a:spLocks/>
          </p:cNvSpPr>
          <p:nvPr/>
        </p:nvSpPr>
        <p:spPr bwMode="auto">
          <a:xfrm>
            <a:off x="3260726" y="3153972"/>
            <a:ext cx="1276350" cy="1766888"/>
          </a:xfrm>
          <a:custGeom>
            <a:avLst/>
            <a:gdLst>
              <a:gd name="T0" fmla="*/ 799 w 804"/>
              <a:gd name="T1" fmla="*/ 1086 h 1113"/>
              <a:gd name="T2" fmla="*/ 782 w 804"/>
              <a:gd name="T3" fmla="*/ 988 h 1113"/>
              <a:gd name="T4" fmla="*/ 667 w 804"/>
              <a:gd name="T5" fmla="*/ 338 h 1113"/>
              <a:gd name="T6" fmla="*/ 99 w 804"/>
              <a:gd name="T7" fmla="*/ 231 h 1113"/>
              <a:gd name="T8" fmla="*/ 75 w 804"/>
              <a:gd name="T9" fmla="*/ 0 h 1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4" h="1113">
                <a:moveTo>
                  <a:pt x="799" y="1086"/>
                </a:moveTo>
                <a:cubicBezTo>
                  <a:pt x="801" y="1099"/>
                  <a:pt x="804" y="1113"/>
                  <a:pt x="782" y="988"/>
                </a:cubicBezTo>
                <a:cubicBezTo>
                  <a:pt x="760" y="863"/>
                  <a:pt x="781" y="464"/>
                  <a:pt x="667" y="338"/>
                </a:cubicBezTo>
                <a:cubicBezTo>
                  <a:pt x="553" y="212"/>
                  <a:pt x="198" y="287"/>
                  <a:pt x="99" y="231"/>
                </a:cubicBezTo>
                <a:cubicBezTo>
                  <a:pt x="0" y="175"/>
                  <a:pt x="80" y="41"/>
                  <a:pt x="75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" name="Freeform 132"/>
          <p:cNvSpPr>
            <a:spLocks/>
          </p:cNvSpPr>
          <p:nvPr/>
        </p:nvSpPr>
        <p:spPr bwMode="auto">
          <a:xfrm>
            <a:off x="4389438" y="3166672"/>
            <a:ext cx="1196975" cy="1528763"/>
          </a:xfrm>
          <a:custGeom>
            <a:avLst/>
            <a:gdLst>
              <a:gd name="T0" fmla="*/ 754 w 754"/>
              <a:gd name="T1" fmla="*/ 963 h 963"/>
              <a:gd name="T2" fmla="*/ 499 w 754"/>
              <a:gd name="T3" fmla="*/ 313 h 963"/>
              <a:gd name="T4" fmla="*/ 79 w 754"/>
              <a:gd name="T5" fmla="*/ 124 h 963"/>
              <a:gd name="T6" fmla="*/ 22 w 754"/>
              <a:gd name="T7" fmla="*/ 0 h 9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4" h="963">
                <a:moveTo>
                  <a:pt x="754" y="963"/>
                </a:moveTo>
                <a:cubicBezTo>
                  <a:pt x="682" y="708"/>
                  <a:pt x="611" y="453"/>
                  <a:pt x="499" y="313"/>
                </a:cubicBezTo>
                <a:cubicBezTo>
                  <a:pt x="387" y="173"/>
                  <a:pt x="158" y="176"/>
                  <a:pt x="79" y="124"/>
                </a:cubicBezTo>
                <a:cubicBezTo>
                  <a:pt x="0" y="72"/>
                  <a:pt x="11" y="36"/>
                  <a:pt x="22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541963" y="729344"/>
            <a:ext cx="26474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[C-Khanna-Shepherd’05]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3070" y="1757450"/>
            <a:ext cx="32591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Route many pairs to the grid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51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982788" y="3145874"/>
            <a:ext cx="2463043" cy="45860"/>
            <a:chOff x="1611" y="1226"/>
            <a:chExt cx="2401" cy="48"/>
          </a:xfrm>
        </p:grpSpPr>
        <p:sp>
          <p:nvSpPr>
            <p:cNvPr id="105" name="Rectangle 5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Rectangle 6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7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Rectangle 8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9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Rectangle 10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Rectangle 11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Rectangle 12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1631951" y="3152562"/>
            <a:ext cx="49240" cy="4586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4734093" y="3152562"/>
            <a:ext cx="49240" cy="4586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5"/>
          <p:cNvSpPr>
            <a:spLocks noChangeAspect="1" noChangeArrowheads="1"/>
          </p:cNvSpPr>
          <p:nvPr/>
        </p:nvSpPr>
        <p:spPr bwMode="auto">
          <a:xfrm>
            <a:off x="1659649" y="935029"/>
            <a:ext cx="3107271" cy="224428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2004331" y="935029"/>
            <a:ext cx="0" cy="224715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>
            <a:off x="2349013" y="935029"/>
            <a:ext cx="0" cy="224715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auto">
          <a:xfrm>
            <a:off x="2693696" y="935029"/>
            <a:ext cx="0" cy="224715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auto">
          <a:xfrm>
            <a:off x="3038378" y="935029"/>
            <a:ext cx="0" cy="224715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3383061" y="935029"/>
            <a:ext cx="0" cy="224715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>
            <a:off x="3727743" y="935029"/>
            <a:ext cx="0" cy="224715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4072426" y="935029"/>
            <a:ext cx="0" cy="224715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3"/>
          <p:cNvSpPr>
            <a:spLocks noChangeShapeType="1"/>
          </p:cNvSpPr>
          <p:nvPr/>
        </p:nvSpPr>
        <p:spPr bwMode="auto">
          <a:xfrm>
            <a:off x="4417108" y="935029"/>
            <a:ext cx="0" cy="224715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4"/>
          <p:cNvSpPr>
            <a:spLocks noChangeShapeType="1"/>
          </p:cNvSpPr>
          <p:nvPr/>
        </p:nvSpPr>
        <p:spPr bwMode="auto">
          <a:xfrm>
            <a:off x="1659649" y="1256051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>
            <a:off x="1659649" y="1577072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6"/>
          <p:cNvSpPr>
            <a:spLocks noChangeShapeType="1"/>
          </p:cNvSpPr>
          <p:nvPr/>
        </p:nvSpPr>
        <p:spPr bwMode="auto">
          <a:xfrm>
            <a:off x="1659649" y="1898094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7"/>
          <p:cNvSpPr>
            <a:spLocks noChangeShapeType="1"/>
          </p:cNvSpPr>
          <p:nvPr/>
        </p:nvSpPr>
        <p:spPr bwMode="auto">
          <a:xfrm>
            <a:off x="1659649" y="2219115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8"/>
          <p:cNvSpPr>
            <a:spLocks noChangeShapeType="1"/>
          </p:cNvSpPr>
          <p:nvPr/>
        </p:nvSpPr>
        <p:spPr bwMode="auto">
          <a:xfrm>
            <a:off x="1659649" y="2540137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>
            <a:off x="1659649" y="2861158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30"/>
          <p:cNvGrpSpPr>
            <a:grpSpLocks/>
          </p:cNvGrpSpPr>
          <p:nvPr/>
        </p:nvGrpSpPr>
        <p:grpSpPr bwMode="auto">
          <a:xfrm>
            <a:off x="1982788" y="1235032"/>
            <a:ext cx="2463043" cy="45860"/>
            <a:chOff x="1611" y="1226"/>
            <a:chExt cx="2401" cy="48"/>
          </a:xfrm>
        </p:grpSpPr>
        <p:sp>
          <p:nvSpPr>
            <p:cNvPr id="97" name="Rectangle 31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32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Rectangle 33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Rectangle 34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Rectangle 35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Rectangle 36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Rectangle 37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Rectangle 38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39"/>
          <p:cNvGrpSpPr>
            <a:grpSpLocks/>
          </p:cNvGrpSpPr>
          <p:nvPr/>
        </p:nvGrpSpPr>
        <p:grpSpPr bwMode="auto">
          <a:xfrm>
            <a:off x="1982788" y="1551276"/>
            <a:ext cx="2463043" cy="45860"/>
            <a:chOff x="1611" y="1226"/>
            <a:chExt cx="2401" cy="48"/>
          </a:xfrm>
        </p:grpSpPr>
        <p:sp>
          <p:nvSpPr>
            <p:cNvPr id="89" name="Rectangle 40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41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Rectangle 42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Rectangle 43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44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Rectangle 45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Rectangle 46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Rectangle 47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48"/>
          <p:cNvGrpSpPr>
            <a:grpSpLocks/>
          </p:cNvGrpSpPr>
          <p:nvPr/>
        </p:nvGrpSpPr>
        <p:grpSpPr bwMode="auto">
          <a:xfrm>
            <a:off x="1982788" y="1877075"/>
            <a:ext cx="2463043" cy="45860"/>
            <a:chOff x="1611" y="1226"/>
            <a:chExt cx="2401" cy="48"/>
          </a:xfrm>
        </p:grpSpPr>
        <p:sp>
          <p:nvSpPr>
            <p:cNvPr id="81" name="Rectangle 49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50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51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52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53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Rectangle 54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55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56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57"/>
          <p:cNvGrpSpPr>
            <a:grpSpLocks/>
          </p:cNvGrpSpPr>
          <p:nvPr/>
        </p:nvGrpSpPr>
        <p:grpSpPr bwMode="auto">
          <a:xfrm>
            <a:off x="1982788" y="2513385"/>
            <a:ext cx="2463043" cy="45860"/>
            <a:chOff x="1611" y="1226"/>
            <a:chExt cx="2401" cy="48"/>
          </a:xfrm>
        </p:grpSpPr>
        <p:sp>
          <p:nvSpPr>
            <p:cNvPr id="73" name="Rectangle 58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59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60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61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62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63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64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65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66"/>
          <p:cNvGrpSpPr>
            <a:grpSpLocks/>
          </p:cNvGrpSpPr>
          <p:nvPr/>
        </p:nvGrpSpPr>
        <p:grpSpPr bwMode="auto">
          <a:xfrm>
            <a:off x="1982788" y="2836317"/>
            <a:ext cx="2463043" cy="45860"/>
            <a:chOff x="1611" y="1226"/>
            <a:chExt cx="2401" cy="48"/>
          </a:xfrm>
        </p:grpSpPr>
        <p:sp>
          <p:nvSpPr>
            <p:cNvPr id="65" name="Rectangle 67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8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9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70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71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72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73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74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oup 75"/>
          <p:cNvGrpSpPr>
            <a:grpSpLocks/>
          </p:cNvGrpSpPr>
          <p:nvPr/>
        </p:nvGrpSpPr>
        <p:grpSpPr bwMode="auto">
          <a:xfrm>
            <a:off x="1976633" y="2193319"/>
            <a:ext cx="2463043" cy="45860"/>
            <a:chOff x="1611" y="1226"/>
            <a:chExt cx="2401" cy="48"/>
          </a:xfrm>
        </p:grpSpPr>
        <p:sp>
          <p:nvSpPr>
            <p:cNvPr id="57" name="Rectangle 76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77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78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79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80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81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82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83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84"/>
          <p:cNvGrpSpPr>
            <a:grpSpLocks/>
          </p:cNvGrpSpPr>
          <p:nvPr/>
        </p:nvGrpSpPr>
        <p:grpSpPr bwMode="auto">
          <a:xfrm>
            <a:off x="1982788" y="914010"/>
            <a:ext cx="2463043" cy="45860"/>
            <a:chOff x="1611" y="1226"/>
            <a:chExt cx="2401" cy="48"/>
          </a:xfrm>
        </p:grpSpPr>
        <p:sp>
          <p:nvSpPr>
            <p:cNvPr id="49" name="Rectangle 85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86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87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88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89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90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91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92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Rectangle 93"/>
          <p:cNvSpPr>
            <a:spLocks noChangeArrowheads="1"/>
          </p:cNvSpPr>
          <p:nvPr/>
        </p:nvSpPr>
        <p:spPr bwMode="auto">
          <a:xfrm>
            <a:off x="1637080" y="914965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94"/>
          <p:cNvSpPr>
            <a:spLocks noChangeArrowheads="1"/>
          </p:cNvSpPr>
          <p:nvPr/>
        </p:nvSpPr>
        <p:spPr bwMode="auto">
          <a:xfrm>
            <a:off x="1637080" y="1231210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95"/>
          <p:cNvSpPr>
            <a:spLocks noChangeArrowheads="1"/>
          </p:cNvSpPr>
          <p:nvPr/>
        </p:nvSpPr>
        <p:spPr bwMode="auto">
          <a:xfrm>
            <a:off x="1637080" y="2194274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96"/>
          <p:cNvSpPr>
            <a:spLocks noChangeArrowheads="1"/>
          </p:cNvSpPr>
          <p:nvPr/>
        </p:nvSpPr>
        <p:spPr bwMode="auto">
          <a:xfrm>
            <a:off x="1631951" y="1551276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97"/>
          <p:cNvSpPr>
            <a:spLocks noChangeArrowheads="1"/>
          </p:cNvSpPr>
          <p:nvPr/>
        </p:nvSpPr>
        <p:spPr bwMode="auto">
          <a:xfrm>
            <a:off x="1637080" y="1878030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98"/>
          <p:cNvSpPr>
            <a:spLocks noChangeArrowheads="1"/>
          </p:cNvSpPr>
          <p:nvPr/>
        </p:nvSpPr>
        <p:spPr bwMode="auto">
          <a:xfrm>
            <a:off x="1638106" y="2509563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99"/>
          <p:cNvSpPr>
            <a:spLocks noChangeArrowheads="1"/>
          </p:cNvSpPr>
          <p:nvPr/>
        </p:nvSpPr>
        <p:spPr bwMode="auto">
          <a:xfrm>
            <a:off x="1638106" y="2835362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00"/>
          <p:cNvSpPr>
            <a:spLocks noChangeArrowheads="1"/>
          </p:cNvSpPr>
          <p:nvPr/>
        </p:nvSpPr>
        <p:spPr bwMode="auto">
          <a:xfrm>
            <a:off x="4739222" y="914965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101"/>
          <p:cNvSpPr>
            <a:spLocks noChangeArrowheads="1"/>
          </p:cNvSpPr>
          <p:nvPr/>
        </p:nvSpPr>
        <p:spPr bwMode="auto">
          <a:xfrm>
            <a:off x="4739222" y="1231210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102"/>
          <p:cNvSpPr>
            <a:spLocks noChangeArrowheads="1"/>
          </p:cNvSpPr>
          <p:nvPr/>
        </p:nvSpPr>
        <p:spPr bwMode="auto">
          <a:xfrm>
            <a:off x="4739222" y="2194274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103"/>
          <p:cNvSpPr>
            <a:spLocks noChangeArrowheads="1"/>
          </p:cNvSpPr>
          <p:nvPr/>
        </p:nvSpPr>
        <p:spPr bwMode="auto">
          <a:xfrm>
            <a:off x="4734093" y="1551276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104"/>
          <p:cNvSpPr>
            <a:spLocks noChangeArrowheads="1"/>
          </p:cNvSpPr>
          <p:nvPr/>
        </p:nvSpPr>
        <p:spPr bwMode="auto">
          <a:xfrm>
            <a:off x="4739222" y="1878030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105"/>
          <p:cNvSpPr>
            <a:spLocks noChangeArrowheads="1"/>
          </p:cNvSpPr>
          <p:nvPr/>
        </p:nvSpPr>
        <p:spPr bwMode="auto">
          <a:xfrm>
            <a:off x="4740248" y="2509563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106"/>
          <p:cNvSpPr>
            <a:spLocks noChangeArrowheads="1"/>
          </p:cNvSpPr>
          <p:nvPr/>
        </p:nvSpPr>
        <p:spPr bwMode="auto">
          <a:xfrm>
            <a:off x="4740248" y="2835362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Freeform 107"/>
          <p:cNvSpPr>
            <a:spLocks/>
          </p:cNvSpPr>
          <p:nvPr/>
        </p:nvSpPr>
        <p:spPr bwMode="auto">
          <a:xfrm>
            <a:off x="1657597" y="2852560"/>
            <a:ext cx="1029944" cy="322932"/>
          </a:xfrm>
          <a:custGeom>
            <a:avLst/>
            <a:gdLst>
              <a:gd name="T0" fmla="*/ 0 w 1004"/>
              <a:gd name="T1" fmla="*/ 321 h 338"/>
              <a:gd name="T2" fmla="*/ 0 w 1004"/>
              <a:gd name="T3" fmla="*/ 0 h 338"/>
              <a:gd name="T4" fmla="*/ 1004 w 1004"/>
              <a:gd name="T5" fmla="*/ 0 h 338"/>
              <a:gd name="T6" fmla="*/ 1004 w 1004"/>
              <a:gd name="T7" fmla="*/ 338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4" h="338">
                <a:moveTo>
                  <a:pt x="0" y="321"/>
                </a:moveTo>
                <a:lnTo>
                  <a:pt x="0" y="0"/>
                </a:lnTo>
                <a:lnTo>
                  <a:pt x="1004" y="0"/>
                </a:lnTo>
                <a:lnTo>
                  <a:pt x="1004" y="338"/>
                </a:lnTo>
              </a:path>
            </a:pathLst>
          </a:custGeom>
          <a:noFill/>
          <a:ln w="38100" cap="flat" cmpd="sng">
            <a:solidFill>
              <a:srgbClr val="FF33CC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" name="Freeform 108"/>
          <p:cNvSpPr>
            <a:spLocks/>
          </p:cNvSpPr>
          <p:nvPr/>
        </p:nvSpPr>
        <p:spPr bwMode="auto">
          <a:xfrm>
            <a:off x="2004331" y="2530583"/>
            <a:ext cx="1038151" cy="652553"/>
          </a:xfrm>
          <a:custGeom>
            <a:avLst/>
            <a:gdLst>
              <a:gd name="T0" fmla="*/ 0 w 1012"/>
              <a:gd name="T1" fmla="*/ 666 h 683"/>
              <a:gd name="T2" fmla="*/ 0 w 1012"/>
              <a:gd name="T3" fmla="*/ 0 h 683"/>
              <a:gd name="T4" fmla="*/ 1012 w 1012"/>
              <a:gd name="T5" fmla="*/ 8 h 683"/>
              <a:gd name="T6" fmla="*/ 1012 w 1012"/>
              <a:gd name="T7" fmla="*/ 683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2" h="683">
                <a:moveTo>
                  <a:pt x="0" y="666"/>
                </a:moveTo>
                <a:lnTo>
                  <a:pt x="0" y="0"/>
                </a:lnTo>
                <a:lnTo>
                  <a:pt x="1012" y="8"/>
                </a:lnTo>
                <a:lnTo>
                  <a:pt x="1012" y="683"/>
                </a:lnTo>
              </a:path>
            </a:pathLst>
          </a:custGeom>
          <a:noFill/>
          <a:ln w="38100" cap="flat" cmpd="sng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" name="Freeform 109"/>
          <p:cNvSpPr>
            <a:spLocks/>
          </p:cNvSpPr>
          <p:nvPr/>
        </p:nvSpPr>
        <p:spPr bwMode="auto">
          <a:xfrm>
            <a:off x="2350039" y="2207650"/>
            <a:ext cx="1375652" cy="975485"/>
          </a:xfrm>
          <a:custGeom>
            <a:avLst/>
            <a:gdLst>
              <a:gd name="T0" fmla="*/ 0 w 1341"/>
              <a:gd name="T1" fmla="*/ 1013 h 1021"/>
              <a:gd name="T2" fmla="*/ 0 w 1341"/>
              <a:gd name="T3" fmla="*/ 0 h 1021"/>
              <a:gd name="T4" fmla="*/ 1341 w 1341"/>
              <a:gd name="T5" fmla="*/ 9 h 1021"/>
              <a:gd name="T6" fmla="*/ 1341 w 1341"/>
              <a:gd name="T7" fmla="*/ 1021 h 1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1" h="1021">
                <a:moveTo>
                  <a:pt x="0" y="1013"/>
                </a:moveTo>
                <a:lnTo>
                  <a:pt x="0" y="0"/>
                </a:lnTo>
                <a:lnTo>
                  <a:pt x="1341" y="9"/>
                </a:lnTo>
                <a:lnTo>
                  <a:pt x="1341" y="1021"/>
                </a:lnTo>
              </a:path>
            </a:pathLst>
          </a:custGeom>
          <a:noFill/>
          <a:ln w="38100" cap="flat" cmpd="sng">
            <a:solidFill>
              <a:srgbClr val="00009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" name="Freeform 110"/>
          <p:cNvSpPr>
            <a:spLocks/>
          </p:cNvSpPr>
          <p:nvPr/>
        </p:nvSpPr>
        <p:spPr bwMode="auto">
          <a:xfrm>
            <a:off x="3379983" y="1893317"/>
            <a:ext cx="1046357" cy="1289819"/>
          </a:xfrm>
          <a:custGeom>
            <a:avLst/>
            <a:gdLst>
              <a:gd name="T0" fmla="*/ 0 w 675"/>
              <a:gd name="T1" fmla="*/ 1342 h 1350"/>
              <a:gd name="T2" fmla="*/ 8 w 675"/>
              <a:gd name="T3" fmla="*/ 0 h 1350"/>
              <a:gd name="T4" fmla="*/ 675 w 675"/>
              <a:gd name="T5" fmla="*/ 9 h 1350"/>
              <a:gd name="T6" fmla="*/ 675 w 675"/>
              <a:gd name="T7" fmla="*/ 1350 h 1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5" h="1350">
                <a:moveTo>
                  <a:pt x="0" y="1342"/>
                </a:moveTo>
                <a:lnTo>
                  <a:pt x="8" y="0"/>
                </a:lnTo>
                <a:lnTo>
                  <a:pt x="675" y="9"/>
                </a:lnTo>
                <a:lnTo>
                  <a:pt x="675" y="135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" name="Freeform 111"/>
          <p:cNvSpPr>
            <a:spLocks/>
          </p:cNvSpPr>
          <p:nvPr/>
        </p:nvSpPr>
        <p:spPr bwMode="auto">
          <a:xfrm>
            <a:off x="4072426" y="1571340"/>
            <a:ext cx="691416" cy="1611796"/>
          </a:xfrm>
          <a:custGeom>
            <a:avLst/>
            <a:gdLst>
              <a:gd name="T0" fmla="*/ 0 w 674"/>
              <a:gd name="T1" fmla="*/ 1687 h 1687"/>
              <a:gd name="T2" fmla="*/ 8 w 674"/>
              <a:gd name="T3" fmla="*/ 1654 h 1687"/>
              <a:gd name="T4" fmla="*/ 0 w 674"/>
              <a:gd name="T5" fmla="*/ 1588 h 1687"/>
              <a:gd name="T6" fmla="*/ 8 w 674"/>
              <a:gd name="T7" fmla="*/ 0 h 1687"/>
              <a:gd name="T8" fmla="*/ 674 w 674"/>
              <a:gd name="T9" fmla="*/ 16 h 1687"/>
              <a:gd name="T10" fmla="*/ 674 w 674"/>
              <a:gd name="T11" fmla="*/ 1687 h 1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4" h="1687">
                <a:moveTo>
                  <a:pt x="0" y="1687"/>
                </a:moveTo>
                <a:cubicBezTo>
                  <a:pt x="3" y="1676"/>
                  <a:pt x="8" y="1665"/>
                  <a:pt x="8" y="1654"/>
                </a:cubicBezTo>
                <a:cubicBezTo>
                  <a:pt x="8" y="1632"/>
                  <a:pt x="0" y="1588"/>
                  <a:pt x="0" y="1588"/>
                </a:cubicBezTo>
                <a:lnTo>
                  <a:pt x="8" y="0"/>
                </a:lnTo>
                <a:lnTo>
                  <a:pt x="674" y="16"/>
                </a:lnTo>
                <a:lnTo>
                  <a:pt x="674" y="1687"/>
                </a:lnTo>
              </a:path>
            </a:pathLst>
          </a:custGeom>
          <a:noFill/>
          <a:ln w="38100" cap="flat" cmpd="sng">
            <a:solidFill>
              <a:srgbClr val="008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3" name="Oval 112"/>
          <p:cNvSpPr>
            <a:spLocks noChangeArrowheads="1"/>
          </p:cNvSpPr>
          <p:nvPr/>
        </p:nvSpPr>
        <p:spPr bwMode="auto">
          <a:xfrm>
            <a:off x="2327276" y="4238235"/>
            <a:ext cx="3643312" cy="1214437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2716213" y="4839897"/>
            <a:ext cx="88900" cy="88900"/>
          </a:xfrm>
          <a:prstGeom prst="rect">
            <a:avLst/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3956051" y="4457310"/>
            <a:ext cx="88900" cy="88900"/>
          </a:xfrm>
          <a:prstGeom prst="rect">
            <a:avLst/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3651251" y="4992297"/>
            <a:ext cx="88900" cy="889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Rectangle 116"/>
          <p:cNvSpPr>
            <a:spLocks noChangeArrowheads="1"/>
          </p:cNvSpPr>
          <p:nvPr/>
        </p:nvSpPr>
        <p:spPr bwMode="auto">
          <a:xfrm>
            <a:off x="5122863" y="4750997"/>
            <a:ext cx="88900" cy="889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4352926" y="5144697"/>
            <a:ext cx="88900" cy="889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Rectangle 118"/>
          <p:cNvSpPr>
            <a:spLocks noChangeArrowheads="1"/>
          </p:cNvSpPr>
          <p:nvPr/>
        </p:nvSpPr>
        <p:spPr bwMode="auto">
          <a:xfrm>
            <a:off x="3267076" y="4546210"/>
            <a:ext cx="88900" cy="889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Rectangle 119"/>
          <p:cNvSpPr>
            <a:spLocks noChangeArrowheads="1"/>
          </p:cNvSpPr>
          <p:nvPr/>
        </p:nvSpPr>
        <p:spPr bwMode="auto">
          <a:xfrm>
            <a:off x="4594226" y="4546210"/>
            <a:ext cx="88900" cy="889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3178176" y="5036747"/>
            <a:ext cx="88900" cy="889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Freeform 121"/>
          <p:cNvSpPr>
            <a:spLocks/>
          </p:cNvSpPr>
          <p:nvPr/>
        </p:nvSpPr>
        <p:spPr bwMode="auto">
          <a:xfrm>
            <a:off x="1560513" y="3153972"/>
            <a:ext cx="1192213" cy="1711325"/>
          </a:xfrm>
          <a:custGeom>
            <a:avLst/>
            <a:gdLst>
              <a:gd name="T0" fmla="*/ 751 w 751"/>
              <a:gd name="T1" fmla="*/ 1078 h 1078"/>
              <a:gd name="T2" fmla="*/ 117 w 751"/>
              <a:gd name="T3" fmla="*/ 255 h 1078"/>
              <a:gd name="T4" fmla="*/ 51 w 751"/>
              <a:gd name="T5" fmla="*/ 0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51" h="1078">
                <a:moveTo>
                  <a:pt x="751" y="1078"/>
                </a:moveTo>
                <a:cubicBezTo>
                  <a:pt x="492" y="756"/>
                  <a:pt x="234" y="435"/>
                  <a:pt x="117" y="255"/>
                </a:cubicBezTo>
                <a:cubicBezTo>
                  <a:pt x="0" y="75"/>
                  <a:pt x="63" y="45"/>
                  <a:pt x="51" y="0"/>
                </a:cubicBezTo>
              </a:path>
            </a:pathLst>
          </a:custGeom>
          <a:noFill/>
          <a:ln w="38100" cap="flat" cmpd="sng">
            <a:solidFill>
              <a:srgbClr val="FF33CC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" name="Freeform 122"/>
          <p:cNvSpPr>
            <a:spLocks/>
          </p:cNvSpPr>
          <p:nvPr/>
        </p:nvSpPr>
        <p:spPr bwMode="auto">
          <a:xfrm>
            <a:off x="2360613" y="3180960"/>
            <a:ext cx="1646238" cy="1331912"/>
          </a:xfrm>
          <a:custGeom>
            <a:avLst/>
            <a:gdLst>
              <a:gd name="T0" fmla="*/ 1037 w 1037"/>
              <a:gd name="T1" fmla="*/ 839 h 839"/>
              <a:gd name="T2" fmla="*/ 140 w 1037"/>
              <a:gd name="T3" fmla="*/ 345 h 839"/>
              <a:gd name="T4" fmla="*/ 197 w 1037"/>
              <a:gd name="T5" fmla="*/ 0 h 8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37" h="839">
                <a:moveTo>
                  <a:pt x="1037" y="839"/>
                </a:moveTo>
                <a:cubicBezTo>
                  <a:pt x="658" y="662"/>
                  <a:pt x="280" y="485"/>
                  <a:pt x="140" y="345"/>
                </a:cubicBezTo>
                <a:cubicBezTo>
                  <a:pt x="0" y="205"/>
                  <a:pt x="188" y="56"/>
                  <a:pt x="197" y="0"/>
                </a:cubicBezTo>
              </a:path>
            </a:pathLst>
          </a:custGeom>
          <a:noFill/>
          <a:ln w="38100" cap="flat" cmpd="sng">
            <a:solidFill>
              <a:srgbClr val="FF33CC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124" name="Freeform 123"/>
          <p:cNvSpPr>
            <a:spLocks/>
          </p:cNvSpPr>
          <p:nvPr/>
        </p:nvSpPr>
        <p:spPr bwMode="auto">
          <a:xfrm>
            <a:off x="1971676" y="3166672"/>
            <a:ext cx="1341437" cy="1411288"/>
          </a:xfrm>
          <a:custGeom>
            <a:avLst/>
            <a:gdLst>
              <a:gd name="T0" fmla="*/ 845 w 845"/>
              <a:gd name="T1" fmla="*/ 889 h 889"/>
              <a:gd name="T2" fmla="*/ 138 w 845"/>
              <a:gd name="T3" fmla="*/ 486 h 889"/>
              <a:gd name="T4" fmla="*/ 14 w 845"/>
              <a:gd name="T5" fmla="*/ 0 h 8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5" h="889">
                <a:moveTo>
                  <a:pt x="845" y="889"/>
                </a:moveTo>
                <a:cubicBezTo>
                  <a:pt x="560" y="761"/>
                  <a:pt x="276" y="634"/>
                  <a:pt x="138" y="486"/>
                </a:cubicBezTo>
                <a:cubicBezTo>
                  <a:pt x="0" y="338"/>
                  <a:pt x="37" y="84"/>
                  <a:pt x="14" y="0"/>
                </a:cubicBezTo>
              </a:path>
            </a:pathLst>
          </a:custGeom>
          <a:noFill/>
          <a:ln w="38100" cap="flat" cmpd="sng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125" name="Freeform 124"/>
          <p:cNvSpPr>
            <a:spLocks/>
          </p:cNvSpPr>
          <p:nvPr/>
        </p:nvSpPr>
        <p:spPr bwMode="auto">
          <a:xfrm>
            <a:off x="2894013" y="3153972"/>
            <a:ext cx="1503363" cy="2025650"/>
          </a:xfrm>
          <a:custGeom>
            <a:avLst/>
            <a:gdLst>
              <a:gd name="T0" fmla="*/ 947 w 947"/>
              <a:gd name="T1" fmla="*/ 1276 h 1276"/>
              <a:gd name="T2" fmla="*/ 701 w 947"/>
              <a:gd name="T3" fmla="*/ 321 h 1276"/>
              <a:gd name="T4" fmla="*/ 100 w 947"/>
              <a:gd name="T5" fmla="*/ 412 h 1276"/>
              <a:gd name="T6" fmla="*/ 100 w 947"/>
              <a:gd name="T7" fmla="*/ 0 h 1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47" h="1276">
                <a:moveTo>
                  <a:pt x="947" y="1276"/>
                </a:moveTo>
                <a:cubicBezTo>
                  <a:pt x="894" y="870"/>
                  <a:pt x="842" y="465"/>
                  <a:pt x="701" y="321"/>
                </a:cubicBezTo>
                <a:cubicBezTo>
                  <a:pt x="560" y="177"/>
                  <a:pt x="200" y="465"/>
                  <a:pt x="100" y="412"/>
                </a:cubicBezTo>
                <a:cubicBezTo>
                  <a:pt x="0" y="359"/>
                  <a:pt x="101" y="71"/>
                  <a:pt x="100" y="0"/>
                </a:cubicBezTo>
              </a:path>
            </a:pathLst>
          </a:custGeom>
          <a:noFill/>
          <a:ln w="38100" cap="flat" cmpd="sng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6" name="Freeform 125"/>
          <p:cNvSpPr>
            <a:spLocks/>
          </p:cNvSpPr>
          <p:nvPr/>
        </p:nvSpPr>
        <p:spPr bwMode="auto">
          <a:xfrm>
            <a:off x="2092326" y="3180960"/>
            <a:ext cx="1612900" cy="1841500"/>
          </a:xfrm>
          <a:custGeom>
            <a:avLst/>
            <a:gdLst>
              <a:gd name="T0" fmla="*/ 1016 w 1016"/>
              <a:gd name="T1" fmla="*/ 1160 h 1160"/>
              <a:gd name="T2" fmla="*/ 827 w 1016"/>
              <a:gd name="T3" fmla="*/ 740 h 1160"/>
              <a:gd name="T4" fmla="*/ 111 w 1016"/>
              <a:gd name="T5" fmla="*/ 288 h 1160"/>
              <a:gd name="T6" fmla="*/ 160 w 1016"/>
              <a:gd name="T7" fmla="*/ 0 h 1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6" h="1160">
                <a:moveTo>
                  <a:pt x="1016" y="1160"/>
                </a:moveTo>
                <a:cubicBezTo>
                  <a:pt x="997" y="1022"/>
                  <a:pt x="978" y="885"/>
                  <a:pt x="827" y="740"/>
                </a:cubicBezTo>
                <a:cubicBezTo>
                  <a:pt x="676" y="595"/>
                  <a:pt x="222" y="411"/>
                  <a:pt x="111" y="288"/>
                </a:cubicBezTo>
                <a:cubicBezTo>
                  <a:pt x="0" y="165"/>
                  <a:pt x="153" y="49"/>
                  <a:pt x="160" y="0"/>
                </a:cubicBezTo>
              </a:path>
            </a:pathLst>
          </a:custGeom>
          <a:noFill/>
          <a:ln w="38100" cap="flat" cmpd="sng">
            <a:solidFill>
              <a:srgbClr val="00009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127" name="Freeform 126"/>
          <p:cNvSpPr>
            <a:spLocks/>
          </p:cNvSpPr>
          <p:nvPr/>
        </p:nvSpPr>
        <p:spPr bwMode="auto">
          <a:xfrm>
            <a:off x="3727451" y="3166672"/>
            <a:ext cx="1441450" cy="1608138"/>
          </a:xfrm>
          <a:custGeom>
            <a:avLst/>
            <a:gdLst>
              <a:gd name="T0" fmla="*/ 908 w 908"/>
              <a:gd name="T1" fmla="*/ 1013 h 1013"/>
              <a:gd name="T2" fmla="*/ 760 w 908"/>
              <a:gd name="T3" fmla="*/ 354 h 1013"/>
              <a:gd name="T4" fmla="*/ 126 w 908"/>
              <a:gd name="T5" fmla="*/ 181 h 1013"/>
              <a:gd name="T6" fmla="*/ 3 w 908"/>
              <a:gd name="T7" fmla="*/ 0 h 1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08" h="1013">
                <a:moveTo>
                  <a:pt x="908" y="1013"/>
                </a:moveTo>
                <a:cubicBezTo>
                  <a:pt x="899" y="753"/>
                  <a:pt x="890" y="493"/>
                  <a:pt x="760" y="354"/>
                </a:cubicBezTo>
                <a:cubicBezTo>
                  <a:pt x="630" y="215"/>
                  <a:pt x="252" y="240"/>
                  <a:pt x="126" y="181"/>
                </a:cubicBezTo>
                <a:cubicBezTo>
                  <a:pt x="0" y="122"/>
                  <a:pt x="23" y="31"/>
                  <a:pt x="3" y="0"/>
                </a:cubicBezTo>
              </a:path>
            </a:pathLst>
          </a:custGeom>
          <a:noFill/>
          <a:ln w="38100" cap="flat" cmpd="sng">
            <a:solidFill>
              <a:srgbClr val="00009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128" name="Freeform 127"/>
          <p:cNvSpPr>
            <a:spLocks/>
          </p:cNvSpPr>
          <p:nvPr/>
        </p:nvSpPr>
        <p:spPr bwMode="auto">
          <a:xfrm>
            <a:off x="4071938" y="3153972"/>
            <a:ext cx="574675" cy="1423988"/>
          </a:xfrm>
          <a:custGeom>
            <a:avLst/>
            <a:gdLst>
              <a:gd name="T0" fmla="*/ 362 w 362"/>
              <a:gd name="T1" fmla="*/ 897 h 897"/>
              <a:gd name="T2" fmla="*/ 255 w 362"/>
              <a:gd name="T3" fmla="*/ 354 h 897"/>
              <a:gd name="T4" fmla="*/ 0 w 362"/>
              <a:gd name="T5" fmla="*/ 0 h 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2" h="897">
                <a:moveTo>
                  <a:pt x="362" y="897"/>
                </a:moveTo>
                <a:cubicBezTo>
                  <a:pt x="338" y="700"/>
                  <a:pt x="315" y="503"/>
                  <a:pt x="255" y="354"/>
                </a:cubicBezTo>
                <a:cubicBezTo>
                  <a:pt x="195" y="205"/>
                  <a:pt x="43" y="60"/>
                  <a:pt x="0" y="0"/>
                </a:cubicBezTo>
              </a:path>
            </a:pathLst>
          </a:custGeom>
          <a:noFill/>
          <a:ln w="38100" cap="flat" cmpd="sng">
            <a:solidFill>
              <a:srgbClr val="008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" name="Freeform 128"/>
          <p:cNvSpPr>
            <a:spLocks/>
          </p:cNvSpPr>
          <p:nvPr/>
        </p:nvSpPr>
        <p:spPr bwMode="auto">
          <a:xfrm>
            <a:off x="3260726" y="3180960"/>
            <a:ext cx="3203575" cy="2333625"/>
          </a:xfrm>
          <a:custGeom>
            <a:avLst/>
            <a:gdLst>
              <a:gd name="T0" fmla="*/ 0 w 2018"/>
              <a:gd name="T1" fmla="*/ 1201 h 1470"/>
              <a:gd name="T2" fmla="*/ 1054 w 2018"/>
              <a:gd name="T3" fmla="*/ 1456 h 1470"/>
              <a:gd name="T4" fmla="*/ 1959 w 2018"/>
              <a:gd name="T5" fmla="*/ 1283 h 1470"/>
              <a:gd name="T6" fmla="*/ 1408 w 2018"/>
              <a:gd name="T7" fmla="*/ 428 h 1470"/>
              <a:gd name="T8" fmla="*/ 939 w 2018"/>
              <a:gd name="T9" fmla="*/ 0 h 1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8" h="1470">
                <a:moveTo>
                  <a:pt x="0" y="1201"/>
                </a:moveTo>
                <a:cubicBezTo>
                  <a:pt x="364" y="1321"/>
                  <a:pt x="728" y="1442"/>
                  <a:pt x="1054" y="1456"/>
                </a:cubicBezTo>
                <a:cubicBezTo>
                  <a:pt x="1380" y="1470"/>
                  <a:pt x="1900" y="1454"/>
                  <a:pt x="1959" y="1283"/>
                </a:cubicBezTo>
                <a:cubicBezTo>
                  <a:pt x="2018" y="1112"/>
                  <a:pt x="1578" y="642"/>
                  <a:pt x="1408" y="428"/>
                </a:cubicBezTo>
                <a:cubicBezTo>
                  <a:pt x="1238" y="214"/>
                  <a:pt x="1020" y="74"/>
                  <a:pt x="939" y="0"/>
                </a:cubicBezTo>
              </a:path>
            </a:pathLst>
          </a:custGeom>
          <a:noFill/>
          <a:ln w="38100" cap="flat" cmpd="sng">
            <a:solidFill>
              <a:srgbClr val="008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" name="Rectangle 129"/>
          <p:cNvSpPr>
            <a:spLocks noChangeArrowheads="1"/>
          </p:cNvSpPr>
          <p:nvPr/>
        </p:nvSpPr>
        <p:spPr bwMode="auto">
          <a:xfrm>
            <a:off x="4475163" y="4847835"/>
            <a:ext cx="88900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Rectangle 130"/>
          <p:cNvSpPr>
            <a:spLocks noChangeArrowheads="1"/>
          </p:cNvSpPr>
          <p:nvPr/>
        </p:nvSpPr>
        <p:spPr bwMode="auto">
          <a:xfrm>
            <a:off x="5541963" y="4687497"/>
            <a:ext cx="88900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Freeform 131"/>
          <p:cNvSpPr>
            <a:spLocks/>
          </p:cNvSpPr>
          <p:nvPr/>
        </p:nvSpPr>
        <p:spPr bwMode="auto">
          <a:xfrm>
            <a:off x="3260726" y="3153972"/>
            <a:ext cx="1276350" cy="1766888"/>
          </a:xfrm>
          <a:custGeom>
            <a:avLst/>
            <a:gdLst>
              <a:gd name="T0" fmla="*/ 799 w 804"/>
              <a:gd name="T1" fmla="*/ 1086 h 1113"/>
              <a:gd name="T2" fmla="*/ 782 w 804"/>
              <a:gd name="T3" fmla="*/ 988 h 1113"/>
              <a:gd name="T4" fmla="*/ 667 w 804"/>
              <a:gd name="T5" fmla="*/ 338 h 1113"/>
              <a:gd name="T6" fmla="*/ 99 w 804"/>
              <a:gd name="T7" fmla="*/ 231 h 1113"/>
              <a:gd name="T8" fmla="*/ 75 w 804"/>
              <a:gd name="T9" fmla="*/ 0 h 1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4" h="1113">
                <a:moveTo>
                  <a:pt x="799" y="1086"/>
                </a:moveTo>
                <a:cubicBezTo>
                  <a:pt x="801" y="1099"/>
                  <a:pt x="804" y="1113"/>
                  <a:pt x="782" y="988"/>
                </a:cubicBezTo>
                <a:cubicBezTo>
                  <a:pt x="760" y="863"/>
                  <a:pt x="781" y="464"/>
                  <a:pt x="667" y="338"/>
                </a:cubicBezTo>
                <a:cubicBezTo>
                  <a:pt x="553" y="212"/>
                  <a:pt x="198" y="287"/>
                  <a:pt x="99" y="231"/>
                </a:cubicBezTo>
                <a:cubicBezTo>
                  <a:pt x="0" y="175"/>
                  <a:pt x="80" y="41"/>
                  <a:pt x="75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" name="Freeform 132"/>
          <p:cNvSpPr>
            <a:spLocks/>
          </p:cNvSpPr>
          <p:nvPr/>
        </p:nvSpPr>
        <p:spPr bwMode="auto">
          <a:xfrm>
            <a:off x="4389438" y="3166672"/>
            <a:ext cx="1196975" cy="1528763"/>
          </a:xfrm>
          <a:custGeom>
            <a:avLst/>
            <a:gdLst>
              <a:gd name="T0" fmla="*/ 754 w 754"/>
              <a:gd name="T1" fmla="*/ 963 h 963"/>
              <a:gd name="T2" fmla="*/ 499 w 754"/>
              <a:gd name="T3" fmla="*/ 313 h 963"/>
              <a:gd name="T4" fmla="*/ 79 w 754"/>
              <a:gd name="T5" fmla="*/ 124 h 963"/>
              <a:gd name="T6" fmla="*/ 22 w 754"/>
              <a:gd name="T7" fmla="*/ 0 h 9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4" h="963">
                <a:moveTo>
                  <a:pt x="754" y="963"/>
                </a:moveTo>
                <a:cubicBezTo>
                  <a:pt x="682" y="708"/>
                  <a:pt x="611" y="453"/>
                  <a:pt x="499" y="313"/>
                </a:cubicBezTo>
                <a:cubicBezTo>
                  <a:pt x="387" y="173"/>
                  <a:pt x="158" y="176"/>
                  <a:pt x="79" y="124"/>
                </a:cubicBezTo>
                <a:cubicBezTo>
                  <a:pt x="0" y="72"/>
                  <a:pt x="11" y="36"/>
                  <a:pt x="22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541963" y="729344"/>
            <a:ext cx="26474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[C-Khanna-Shepherd’05]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3070" y="1757450"/>
            <a:ext cx="325913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Route many pairs to the grid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Use grid as a “switch” to connect the pairs with one crossing (congestion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95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Treewidth</a:t>
            </a:r>
            <a:r>
              <a:rPr lang="en-US" dirty="0" smtClean="0"/>
              <a:t>  and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[Rao-Zhou’08]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Idea for general graphs: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“Embed” an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expander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using cut-matching game of </a:t>
            </a:r>
            <a:r>
              <a:rPr lang="en-US" dirty="0" smtClean="0">
                <a:solidFill>
                  <a:srgbClr val="008000"/>
                </a:solidFill>
              </a:rPr>
              <a:t>[Khandekar-Rao-Vazirani’05]</a:t>
            </a:r>
          </a:p>
          <a:p>
            <a:pPr marL="0" indent="0">
              <a:buNone/>
            </a:pP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653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Treewidth</a:t>
            </a:r>
            <a:r>
              <a:rPr lang="en-US" dirty="0" smtClean="0"/>
              <a:t>  and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[Chuzhoy’11,Chuzhoy-Li’12] </a:t>
            </a:r>
          </a:p>
          <a:p>
            <a:pPr marL="0" indent="0">
              <a:buNone/>
            </a:pPr>
            <a:r>
              <a:rPr lang="en-US" i="1" dirty="0" smtClean="0"/>
              <a:t>If </a:t>
            </a:r>
            <a:r>
              <a:rPr lang="en-US" i="1" dirty="0" err="1">
                <a:solidFill>
                  <a:srgbClr val="FF0000"/>
                </a:solidFill>
              </a:rPr>
              <a:t>tw</a:t>
            </a:r>
            <a:r>
              <a:rPr lang="en-US" i="1" dirty="0">
                <a:solidFill>
                  <a:srgbClr val="FF0000"/>
                </a:solidFill>
              </a:rPr>
              <a:t>(G) </a:t>
            </a:r>
            <a:r>
              <a:rPr lang="en-US" i="1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i="1" dirty="0">
                <a:solidFill>
                  <a:srgbClr val="FF0000"/>
                </a:solidFill>
              </a:rPr>
              <a:t> k </a:t>
            </a:r>
            <a:r>
              <a:rPr lang="en-US" i="1" dirty="0"/>
              <a:t>then there is an expander of size  </a:t>
            </a:r>
            <a:r>
              <a:rPr lang="en-US" i="1" dirty="0">
                <a:solidFill>
                  <a:srgbClr val="FF0000"/>
                </a:solidFill>
              </a:rPr>
              <a:t>k/</a:t>
            </a:r>
            <a:r>
              <a:rPr lang="en-US" i="1" dirty="0" err="1">
                <a:solidFill>
                  <a:srgbClr val="FF0000"/>
                </a:solidFill>
              </a:rPr>
              <a:t>polylog</a:t>
            </a:r>
            <a:r>
              <a:rPr lang="en-US" i="1" dirty="0">
                <a:solidFill>
                  <a:srgbClr val="FF0000"/>
                </a:solidFill>
              </a:rPr>
              <a:t>(k) </a:t>
            </a:r>
            <a:r>
              <a:rPr lang="en-US" i="1" dirty="0"/>
              <a:t>that can be “embedded” into </a:t>
            </a: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i="1" dirty="0"/>
              <a:t> with </a:t>
            </a:r>
            <a:r>
              <a:rPr lang="en-US" i="1" dirty="0" smtClean="0"/>
              <a:t>edge congestion </a:t>
            </a:r>
            <a:r>
              <a:rPr lang="en-US" i="1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[C-Ene’13]</a:t>
            </a:r>
          </a:p>
          <a:p>
            <a:pPr marL="0" indent="0">
              <a:buNone/>
            </a:pPr>
            <a:r>
              <a:rPr lang="en-US" i="1" dirty="0"/>
              <a:t>If </a:t>
            </a:r>
            <a:r>
              <a:rPr lang="en-US" i="1" dirty="0" err="1">
                <a:solidFill>
                  <a:srgbClr val="FF0000"/>
                </a:solidFill>
              </a:rPr>
              <a:t>tw</a:t>
            </a:r>
            <a:r>
              <a:rPr lang="en-US" i="1" dirty="0">
                <a:solidFill>
                  <a:srgbClr val="FF0000"/>
                </a:solidFill>
              </a:rPr>
              <a:t>(G) </a:t>
            </a:r>
            <a:r>
              <a:rPr lang="en-US" i="1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i="1" dirty="0">
                <a:solidFill>
                  <a:srgbClr val="FF0000"/>
                </a:solidFill>
              </a:rPr>
              <a:t> k </a:t>
            </a:r>
            <a:r>
              <a:rPr lang="en-US" i="1" dirty="0"/>
              <a:t>then there is an expander of size  </a:t>
            </a:r>
            <a:r>
              <a:rPr lang="en-US" i="1" dirty="0">
                <a:solidFill>
                  <a:srgbClr val="FF0000"/>
                </a:solidFill>
              </a:rPr>
              <a:t>k/</a:t>
            </a:r>
            <a:r>
              <a:rPr lang="en-US" i="1" dirty="0" err="1">
                <a:solidFill>
                  <a:srgbClr val="FF0000"/>
                </a:solidFill>
              </a:rPr>
              <a:t>polylog</a:t>
            </a:r>
            <a:r>
              <a:rPr lang="en-US" i="1" dirty="0">
                <a:solidFill>
                  <a:srgbClr val="FF0000"/>
                </a:solidFill>
              </a:rPr>
              <a:t>(k) </a:t>
            </a:r>
            <a:r>
              <a:rPr lang="en-US" i="1" dirty="0"/>
              <a:t>that can be “embedded” into </a:t>
            </a: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i="1" dirty="0"/>
              <a:t> with </a:t>
            </a:r>
            <a:r>
              <a:rPr lang="en-US" i="1" dirty="0" smtClean="0"/>
              <a:t>node </a:t>
            </a:r>
            <a:r>
              <a:rPr lang="en-US" i="1" dirty="0"/>
              <a:t>congestion </a:t>
            </a:r>
            <a:r>
              <a:rPr lang="en-US" i="1" dirty="0" smtClean="0">
                <a:solidFill>
                  <a:srgbClr val="FF0000"/>
                </a:solidFill>
              </a:rPr>
              <a:t>51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[C-Chuzhoy’14] </a:t>
            </a:r>
            <a:r>
              <a:rPr lang="en-US" i="1" dirty="0" smtClean="0"/>
              <a:t>improve node congestion to </a:t>
            </a:r>
            <a:r>
              <a:rPr lang="en-US" i="1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450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694" y="136827"/>
            <a:ext cx="7345362" cy="1339850"/>
          </a:xfrm>
        </p:spPr>
        <p:txBody>
          <a:bodyPr>
            <a:normAutofit/>
          </a:bodyPr>
          <a:lstStyle/>
          <a:p>
            <a:r>
              <a:rPr lang="en-US" dirty="0" smtClean="0"/>
              <a:t>Embedding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 into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>
            <a:stCxn id="4" idx="4"/>
            <a:endCxn id="6" idx="0"/>
          </p:cNvCxnSpPr>
          <p:nvPr/>
        </p:nvCxnSpPr>
        <p:spPr>
          <a:xfrm>
            <a:off x="2082663" y="3021624"/>
            <a:ext cx="0" cy="5176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166922" y="3676469"/>
            <a:ext cx="63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6"/>
            <a:endCxn id="8" idx="2"/>
          </p:cNvCxnSpPr>
          <p:nvPr/>
        </p:nvCxnSpPr>
        <p:spPr>
          <a:xfrm>
            <a:off x="2201823" y="2889843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902608" y="2983026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4" idx="5"/>
            <a:endCxn id="7" idx="1"/>
          </p:cNvCxnSpPr>
          <p:nvPr/>
        </p:nvCxnSpPr>
        <p:spPr>
          <a:xfrm>
            <a:off x="2166922" y="2983026"/>
            <a:ext cx="637049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1963503" y="2758061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963503" y="3539239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769070" y="3539239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769070" y="2758061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48379" y="2388729"/>
            <a:ext cx="834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4618765" y="3673202"/>
            <a:ext cx="1112487" cy="840185"/>
          </a:xfrm>
          <a:custGeom>
            <a:avLst/>
            <a:gdLst>
              <a:gd name="connsiteX0" fmla="*/ 631293 w 1112487"/>
              <a:gd name="connsiteY0" fmla="*/ 2883 h 840185"/>
              <a:gd name="connsiteX1" fmla="*/ 318257 w 1112487"/>
              <a:gd name="connsiteY1" fmla="*/ 128102 h 840185"/>
              <a:gd name="connsiteX2" fmla="*/ 139380 w 1112487"/>
              <a:gd name="connsiteY2" fmla="*/ 226489 h 840185"/>
              <a:gd name="connsiteX3" fmla="*/ 32053 w 1112487"/>
              <a:gd name="connsiteY3" fmla="*/ 306987 h 840185"/>
              <a:gd name="connsiteX4" fmla="*/ 5221 w 1112487"/>
              <a:gd name="connsiteY4" fmla="*/ 405374 h 840185"/>
              <a:gd name="connsiteX5" fmla="*/ 201987 w 1112487"/>
              <a:gd name="connsiteY5" fmla="*/ 566370 h 840185"/>
              <a:gd name="connsiteX6" fmla="*/ 318257 w 1112487"/>
              <a:gd name="connsiteY6" fmla="*/ 673701 h 840185"/>
              <a:gd name="connsiteX7" fmla="*/ 461359 w 1112487"/>
              <a:gd name="connsiteY7" fmla="*/ 825753 h 840185"/>
              <a:gd name="connsiteX8" fmla="*/ 658125 w 1112487"/>
              <a:gd name="connsiteY8" fmla="*/ 834698 h 840185"/>
              <a:gd name="connsiteX9" fmla="*/ 935385 w 1112487"/>
              <a:gd name="connsiteY9" fmla="*/ 798921 h 840185"/>
              <a:gd name="connsiteX10" fmla="*/ 1024824 w 1112487"/>
              <a:gd name="connsiteY10" fmla="*/ 763144 h 840185"/>
              <a:gd name="connsiteX11" fmla="*/ 1087431 w 1112487"/>
              <a:gd name="connsiteY11" fmla="*/ 745255 h 840185"/>
              <a:gd name="connsiteX12" fmla="*/ 980104 w 1112487"/>
              <a:gd name="connsiteY12" fmla="*/ 306987 h 840185"/>
              <a:gd name="connsiteX13" fmla="*/ 953273 w 1112487"/>
              <a:gd name="connsiteY13" fmla="*/ 190712 h 840185"/>
              <a:gd name="connsiteX14" fmla="*/ 819114 w 1112487"/>
              <a:gd name="connsiteY14" fmla="*/ 101269 h 840185"/>
              <a:gd name="connsiteX15" fmla="*/ 702844 w 1112487"/>
              <a:gd name="connsiteY15" fmla="*/ 47604 h 840185"/>
              <a:gd name="connsiteX16" fmla="*/ 631293 w 1112487"/>
              <a:gd name="connsiteY16" fmla="*/ 2883 h 840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2487" h="840185">
                <a:moveTo>
                  <a:pt x="631293" y="2883"/>
                </a:moveTo>
                <a:cubicBezTo>
                  <a:pt x="567195" y="16299"/>
                  <a:pt x="517922" y="32425"/>
                  <a:pt x="318257" y="128102"/>
                </a:cubicBezTo>
                <a:cubicBezTo>
                  <a:pt x="256889" y="157509"/>
                  <a:pt x="197085" y="190422"/>
                  <a:pt x="139380" y="226489"/>
                </a:cubicBezTo>
                <a:cubicBezTo>
                  <a:pt x="101458" y="250191"/>
                  <a:pt x="67829" y="280154"/>
                  <a:pt x="32053" y="306987"/>
                </a:cubicBezTo>
                <a:cubicBezTo>
                  <a:pt x="23109" y="339783"/>
                  <a:pt x="-13408" y="376940"/>
                  <a:pt x="5221" y="405374"/>
                </a:cubicBezTo>
                <a:cubicBezTo>
                  <a:pt x="51663" y="476261"/>
                  <a:pt x="137644" y="511217"/>
                  <a:pt x="201987" y="566370"/>
                </a:cubicBezTo>
                <a:cubicBezTo>
                  <a:pt x="242034" y="600697"/>
                  <a:pt x="280961" y="636404"/>
                  <a:pt x="318257" y="673701"/>
                </a:cubicBezTo>
                <a:cubicBezTo>
                  <a:pt x="367471" y="722917"/>
                  <a:pt x="398459" y="795957"/>
                  <a:pt x="461359" y="825753"/>
                </a:cubicBezTo>
                <a:cubicBezTo>
                  <a:pt x="520695" y="853861"/>
                  <a:pt x="592536" y="831716"/>
                  <a:pt x="658125" y="834698"/>
                </a:cubicBezTo>
                <a:cubicBezTo>
                  <a:pt x="750545" y="822772"/>
                  <a:pt x="843924" y="816768"/>
                  <a:pt x="935385" y="798921"/>
                </a:cubicBezTo>
                <a:cubicBezTo>
                  <a:pt x="966900" y="792771"/>
                  <a:pt x="994545" y="773831"/>
                  <a:pt x="1024824" y="763144"/>
                </a:cubicBezTo>
                <a:cubicBezTo>
                  <a:pt x="1045291" y="755920"/>
                  <a:pt x="1066562" y="751218"/>
                  <a:pt x="1087431" y="745255"/>
                </a:cubicBezTo>
                <a:cubicBezTo>
                  <a:pt x="1142435" y="552735"/>
                  <a:pt x="1106977" y="721455"/>
                  <a:pt x="980104" y="306987"/>
                </a:cubicBezTo>
                <a:cubicBezTo>
                  <a:pt x="969163" y="271246"/>
                  <a:pt x="977227" y="223650"/>
                  <a:pt x="953273" y="190712"/>
                </a:cubicBezTo>
                <a:cubicBezTo>
                  <a:pt x="926034" y="153257"/>
                  <a:pt x="854047" y="121819"/>
                  <a:pt x="819114" y="101269"/>
                </a:cubicBezTo>
                <a:cubicBezTo>
                  <a:pt x="726677" y="46892"/>
                  <a:pt x="779464" y="62928"/>
                  <a:pt x="702844" y="47604"/>
                </a:cubicBezTo>
                <a:cubicBezTo>
                  <a:pt x="670465" y="26018"/>
                  <a:pt x="695391" y="-10533"/>
                  <a:pt x="631293" y="2883"/>
                </a:cubicBezTo>
                <a:close/>
              </a:path>
            </a:pathLst>
          </a:custGeom>
          <a:noFill/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278130" y="2097815"/>
            <a:ext cx="1154235" cy="581828"/>
          </a:xfrm>
          <a:custGeom>
            <a:avLst/>
            <a:gdLst>
              <a:gd name="connsiteX0" fmla="*/ 581826 w 1154235"/>
              <a:gd name="connsiteY0" fmla="*/ 18341 h 581828"/>
              <a:gd name="connsiteX1" fmla="*/ 465556 w 1154235"/>
              <a:gd name="connsiteY1" fmla="*/ 45174 h 581828"/>
              <a:gd name="connsiteX2" fmla="*/ 331398 w 1154235"/>
              <a:gd name="connsiteY2" fmla="*/ 72006 h 581828"/>
              <a:gd name="connsiteX3" fmla="*/ 107801 w 1154235"/>
              <a:gd name="connsiteY3" fmla="*/ 143560 h 581828"/>
              <a:gd name="connsiteX4" fmla="*/ 9418 w 1154235"/>
              <a:gd name="connsiteY4" fmla="*/ 197226 h 581828"/>
              <a:gd name="connsiteX5" fmla="*/ 474 w 1154235"/>
              <a:gd name="connsiteY5" fmla="*/ 250891 h 581828"/>
              <a:gd name="connsiteX6" fmla="*/ 89913 w 1154235"/>
              <a:gd name="connsiteY6" fmla="*/ 376111 h 581828"/>
              <a:gd name="connsiteX7" fmla="*/ 268791 w 1154235"/>
              <a:gd name="connsiteY7" fmla="*/ 483442 h 581828"/>
              <a:gd name="connsiteX8" fmla="*/ 304566 w 1154235"/>
              <a:gd name="connsiteY8" fmla="*/ 510274 h 581828"/>
              <a:gd name="connsiteX9" fmla="*/ 590770 w 1154235"/>
              <a:gd name="connsiteY9" fmla="*/ 581828 h 581828"/>
              <a:gd name="connsiteX10" fmla="*/ 1100572 w 1154235"/>
              <a:gd name="connsiteY10" fmla="*/ 554996 h 581828"/>
              <a:gd name="connsiteX11" fmla="*/ 1154235 w 1154235"/>
              <a:gd name="connsiteY11" fmla="*/ 483442 h 581828"/>
              <a:gd name="connsiteX12" fmla="*/ 1100572 w 1154235"/>
              <a:gd name="connsiteY12" fmla="*/ 393999 h 581828"/>
              <a:gd name="connsiteX13" fmla="*/ 1082684 w 1154235"/>
              <a:gd name="connsiteY13" fmla="*/ 331390 h 581828"/>
              <a:gd name="connsiteX14" fmla="*/ 1118459 w 1154235"/>
              <a:gd name="connsiteY14" fmla="*/ 277724 h 581828"/>
              <a:gd name="connsiteX15" fmla="*/ 1136347 w 1154235"/>
              <a:gd name="connsiteY15" fmla="*/ 241947 h 581828"/>
              <a:gd name="connsiteX16" fmla="*/ 1127403 w 1154235"/>
              <a:gd name="connsiteY16" fmla="*/ 152505 h 581828"/>
              <a:gd name="connsiteX17" fmla="*/ 1082684 w 1154235"/>
              <a:gd name="connsiteY17" fmla="*/ 125672 h 581828"/>
              <a:gd name="connsiteX18" fmla="*/ 939582 w 1154235"/>
              <a:gd name="connsiteY18" fmla="*/ 63062 h 581828"/>
              <a:gd name="connsiteX19" fmla="*/ 662321 w 1154235"/>
              <a:gd name="connsiteY19" fmla="*/ 453 h 581828"/>
              <a:gd name="connsiteX20" fmla="*/ 581826 w 1154235"/>
              <a:gd name="connsiteY20" fmla="*/ 18341 h 581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54235" h="581828">
                <a:moveTo>
                  <a:pt x="581826" y="18341"/>
                </a:moveTo>
                <a:lnTo>
                  <a:pt x="465556" y="45174"/>
                </a:lnTo>
                <a:cubicBezTo>
                  <a:pt x="420963" y="54730"/>
                  <a:pt x="375370" y="59913"/>
                  <a:pt x="331398" y="72006"/>
                </a:cubicBezTo>
                <a:cubicBezTo>
                  <a:pt x="255944" y="92757"/>
                  <a:pt x="180735" y="115195"/>
                  <a:pt x="107801" y="143560"/>
                </a:cubicBezTo>
                <a:cubicBezTo>
                  <a:pt x="72985" y="157100"/>
                  <a:pt x="42212" y="179337"/>
                  <a:pt x="9418" y="197226"/>
                </a:cubicBezTo>
                <a:cubicBezTo>
                  <a:pt x="6437" y="215114"/>
                  <a:pt x="-2091" y="232938"/>
                  <a:pt x="474" y="250891"/>
                </a:cubicBezTo>
                <a:cubicBezTo>
                  <a:pt x="9711" y="315550"/>
                  <a:pt x="37366" y="341078"/>
                  <a:pt x="89913" y="376111"/>
                </a:cubicBezTo>
                <a:cubicBezTo>
                  <a:pt x="147770" y="414684"/>
                  <a:pt x="209825" y="446587"/>
                  <a:pt x="268791" y="483442"/>
                </a:cubicBezTo>
                <a:cubicBezTo>
                  <a:pt x="281431" y="491343"/>
                  <a:pt x="290828" y="504489"/>
                  <a:pt x="304566" y="510274"/>
                </a:cubicBezTo>
                <a:cubicBezTo>
                  <a:pt x="421926" y="559691"/>
                  <a:pt x="463947" y="559447"/>
                  <a:pt x="590770" y="581828"/>
                </a:cubicBezTo>
                <a:cubicBezTo>
                  <a:pt x="760704" y="572884"/>
                  <a:pt x="932939" y="584266"/>
                  <a:pt x="1100572" y="554996"/>
                </a:cubicBezTo>
                <a:cubicBezTo>
                  <a:pt x="1129941" y="549868"/>
                  <a:pt x="1154235" y="513256"/>
                  <a:pt x="1154235" y="483442"/>
                </a:cubicBezTo>
                <a:cubicBezTo>
                  <a:pt x="1154235" y="448673"/>
                  <a:pt x="1118460" y="423813"/>
                  <a:pt x="1100572" y="393999"/>
                </a:cubicBezTo>
                <a:cubicBezTo>
                  <a:pt x="1094609" y="373129"/>
                  <a:pt x="1079384" y="352842"/>
                  <a:pt x="1082684" y="331390"/>
                </a:cubicBezTo>
                <a:cubicBezTo>
                  <a:pt x="1085953" y="310141"/>
                  <a:pt x="1107398" y="296160"/>
                  <a:pt x="1118459" y="277724"/>
                </a:cubicBezTo>
                <a:cubicBezTo>
                  <a:pt x="1125319" y="266291"/>
                  <a:pt x="1130384" y="253873"/>
                  <a:pt x="1136347" y="241947"/>
                </a:cubicBezTo>
                <a:cubicBezTo>
                  <a:pt x="1133366" y="212133"/>
                  <a:pt x="1139959" y="179710"/>
                  <a:pt x="1127403" y="152505"/>
                </a:cubicBezTo>
                <a:cubicBezTo>
                  <a:pt x="1120118" y="136721"/>
                  <a:pt x="1098379" y="133146"/>
                  <a:pt x="1082684" y="125672"/>
                </a:cubicBezTo>
                <a:cubicBezTo>
                  <a:pt x="1035676" y="103286"/>
                  <a:pt x="990094" y="75690"/>
                  <a:pt x="939582" y="63062"/>
                </a:cubicBezTo>
                <a:cubicBezTo>
                  <a:pt x="898781" y="52862"/>
                  <a:pt x="728754" y="6230"/>
                  <a:pt x="662321" y="453"/>
                </a:cubicBezTo>
                <a:cubicBezTo>
                  <a:pt x="626680" y="-2646"/>
                  <a:pt x="614620" y="10887"/>
                  <a:pt x="581826" y="18341"/>
                </a:cubicBezTo>
                <a:close/>
              </a:path>
            </a:pathLst>
          </a:custGeom>
          <a:noFill/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707911" y="3854970"/>
            <a:ext cx="1245248" cy="760339"/>
          </a:xfrm>
          <a:custGeom>
            <a:avLst/>
            <a:gdLst>
              <a:gd name="connsiteX0" fmla="*/ 456137 w 1245248"/>
              <a:gd name="connsiteY0" fmla="*/ 35777 h 760339"/>
              <a:gd name="connsiteX1" fmla="*/ 89438 w 1245248"/>
              <a:gd name="connsiteY1" fmla="*/ 71554 h 760339"/>
              <a:gd name="connsiteX2" fmla="*/ 0 w 1245248"/>
              <a:gd name="connsiteY2" fmla="*/ 196773 h 760339"/>
              <a:gd name="connsiteX3" fmla="*/ 62607 w 1245248"/>
              <a:gd name="connsiteY3" fmla="*/ 384602 h 760339"/>
              <a:gd name="connsiteX4" fmla="*/ 250428 w 1245248"/>
              <a:gd name="connsiteY4" fmla="*/ 652930 h 760339"/>
              <a:gd name="connsiteX5" fmla="*/ 313035 w 1245248"/>
              <a:gd name="connsiteY5" fmla="*/ 697651 h 760339"/>
              <a:gd name="connsiteX6" fmla="*/ 563464 w 1245248"/>
              <a:gd name="connsiteY6" fmla="*/ 733428 h 760339"/>
              <a:gd name="connsiteX7" fmla="*/ 796005 w 1245248"/>
              <a:gd name="connsiteY7" fmla="*/ 742372 h 760339"/>
              <a:gd name="connsiteX8" fmla="*/ 1091153 w 1245248"/>
              <a:gd name="connsiteY8" fmla="*/ 733428 h 760339"/>
              <a:gd name="connsiteX9" fmla="*/ 1216367 w 1245248"/>
              <a:gd name="connsiteY9" fmla="*/ 643985 h 760339"/>
              <a:gd name="connsiteX10" fmla="*/ 1243199 w 1245248"/>
              <a:gd name="connsiteY10" fmla="*/ 384602 h 760339"/>
              <a:gd name="connsiteX11" fmla="*/ 1207423 w 1245248"/>
              <a:gd name="connsiteY11" fmla="*/ 268327 h 760339"/>
              <a:gd name="connsiteX12" fmla="*/ 1126928 w 1245248"/>
              <a:gd name="connsiteY12" fmla="*/ 232550 h 760339"/>
              <a:gd name="connsiteX13" fmla="*/ 1082209 w 1245248"/>
              <a:gd name="connsiteY13" fmla="*/ 214662 h 760339"/>
              <a:gd name="connsiteX14" fmla="*/ 1055377 w 1245248"/>
              <a:gd name="connsiteY14" fmla="*/ 196773 h 760339"/>
              <a:gd name="connsiteX15" fmla="*/ 974882 w 1245248"/>
              <a:gd name="connsiteY15" fmla="*/ 187829 h 760339"/>
              <a:gd name="connsiteX16" fmla="*/ 804949 w 1245248"/>
              <a:gd name="connsiteY16" fmla="*/ 178885 h 760339"/>
              <a:gd name="connsiteX17" fmla="*/ 661847 w 1245248"/>
              <a:gd name="connsiteY17" fmla="*/ 143108 h 760339"/>
              <a:gd name="connsiteX18" fmla="*/ 581352 w 1245248"/>
              <a:gd name="connsiteY18" fmla="*/ 134163 h 760339"/>
              <a:gd name="connsiteX19" fmla="*/ 545576 w 1245248"/>
              <a:gd name="connsiteY19" fmla="*/ 98386 h 760339"/>
              <a:gd name="connsiteX20" fmla="*/ 518745 w 1245248"/>
              <a:gd name="connsiteY20" fmla="*/ 35777 h 760339"/>
              <a:gd name="connsiteX21" fmla="*/ 482969 w 1245248"/>
              <a:gd name="connsiteY21" fmla="*/ 17888 h 760339"/>
              <a:gd name="connsiteX22" fmla="*/ 456137 w 1245248"/>
              <a:gd name="connsiteY22" fmla="*/ 0 h 760339"/>
              <a:gd name="connsiteX23" fmla="*/ 456137 w 1245248"/>
              <a:gd name="connsiteY23" fmla="*/ 35777 h 760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245248" h="760339">
                <a:moveTo>
                  <a:pt x="456137" y="35777"/>
                </a:moveTo>
                <a:cubicBezTo>
                  <a:pt x="326972" y="24033"/>
                  <a:pt x="226351" y="6518"/>
                  <a:pt x="89438" y="71554"/>
                </a:cubicBezTo>
                <a:cubicBezTo>
                  <a:pt x="43106" y="93562"/>
                  <a:pt x="29813" y="155033"/>
                  <a:pt x="0" y="196773"/>
                </a:cubicBezTo>
                <a:cubicBezTo>
                  <a:pt x="20869" y="259383"/>
                  <a:pt x="30847" y="326751"/>
                  <a:pt x="62607" y="384602"/>
                </a:cubicBezTo>
                <a:cubicBezTo>
                  <a:pt x="115148" y="480305"/>
                  <a:pt x="161588" y="589471"/>
                  <a:pt x="250428" y="652930"/>
                </a:cubicBezTo>
                <a:cubicBezTo>
                  <a:pt x="271297" y="667837"/>
                  <a:pt x="288197" y="691264"/>
                  <a:pt x="313035" y="697651"/>
                </a:cubicBezTo>
                <a:cubicBezTo>
                  <a:pt x="394702" y="718652"/>
                  <a:pt x="479499" y="725653"/>
                  <a:pt x="563464" y="733428"/>
                </a:cubicBezTo>
                <a:cubicBezTo>
                  <a:pt x="640705" y="740580"/>
                  <a:pt x="718491" y="739391"/>
                  <a:pt x="796005" y="742372"/>
                </a:cubicBezTo>
                <a:cubicBezTo>
                  <a:pt x="901010" y="752873"/>
                  <a:pt x="991800" y="781267"/>
                  <a:pt x="1091153" y="733428"/>
                </a:cubicBezTo>
                <a:cubicBezTo>
                  <a:pt x="1137368" y="711176"/>
                  <a:pt x="1174629" y="673799"/>
                  <a:pt x="1216367" y="643985"/>
                </a:cubicBezTo>
                <a:cubicBezTo>
                  <a:pt x="1231892" y="558596"/>
                  <a:pt x="1251720" y="472653"/>
                  <a:pt x="1243199" y="384602"/>
                </a:cubicBezTo>
                <a:cubicBezTo>
                  <a:pt x="1239293" y="344239"/>
                  <a:pt x="1232055" y="300540"/>
                  <a:pt x="1207423" y="268327"/>
                </a:cubicBezTo>
                <a:cubicBezTo>
                  <a:pt x="1189587" y="245002"/>
                  <a:pt x="1153916" y="244117"/>
                  <a:pt x="1126928" y="232550"/>
                </a:cubicBezTo>
                <a:cubicBezTo>
                  <a:pt x="1112172" y="226226"/>
                  <a:pt x="1096569" y="221842"/>
                  <a:pt x="1082209" y="214662"/>
                </a:cubicBezTo>
                <a:cubicBezTo>
                  <a:pt x="1072594" y="209855"/>
                  <a:pt x="1065806" y="199380"/>
                  <a:pt x="1055377" y="196773"/>
                </a:cubicBezTo>
                <a:cubicBezTo>
                  <a:pt x="1029186" y="190225"/>
                  <a:pt x="1001810" y="189752"/>
                  <a:pt x="974882" y="187829"/>
                </a:cubicBezTo>
                <a:cubicBezTo>
                  <a:pt x="918303" y="183788"/>
                  <a:pt x="861593" y="181866"/>
                  <a:pt x="804949" y="178885"/>
                </a:cubicBezTo>
                <a:cubicBezTo>
                  <a:pt x="757248" y="166959"/>
                  <a:pt x="710061" y="152751"/>
                  <a:pt x="661847" y="143108"/>
                </a:cubicBezTo>
                <a:cubicBezTo>
                  <a:pt x="635374" y="137813"/>
                  <a:pt x="606549" y="143855"/>
                  <a:pt x="581352" y="134163"/>
                </a:cubicBezTo>
                <a:cubicBezTo>
                  <a:pt x="565611" y="128108"/>
                  <a:pt x="557501" y="110312"/>
                  <a:pt x="545576" y="98386"/>
                </a:cubicBezTo>
                <a:cubicBezTo>
                  <a:pt x="539973" y="75975"/>
                  <a:pt x="538249" y="52031"/>
                  <a:pt x="518745" y="35777"/>
                </a:cubicBezTo>
                <a:cubicBezTo>
                  <a:pt x="508502" y="27241"/>
                  <a:pt x="494545" y="24503"/>
                  <a:pt x="482969" y="17888"/>
                </a:cubicBezTo>
                <a:cubicBezTo>
                  <a:pt x="473636" y="12555"/>
                  <a:pt x="465081" y="5963"/>
                  <a:pt x="456137" y="0"/>
                </a:cubicBezTo>
                <a:lnTo>
                  <a:pt x="456137" y="35777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516660" y="2397058"/>
            <a:ext cx="1162807" cy="715539"/>
          </a:xfrm>
          <a:custGeom>
            <a:avLst/>
            <a:gdLst>
              <a:gd name="connsiteX0" fmla="*/ 223597 w 1162807"/>
              <a:gd name="connsiteY0" fmla="*/ 35777 h 715539"/>
              <a:gd name="connsiteX1" fmla="*/ 143102 w 1162807"/>
              <a:gd name="connsiteY1" fmla="*/ 71554 h 715539"/>
              <a:gd name="connsiteX2" fmla="*/ 62607 w 1162807"/>
              <a:gd name="connsiteY2" fmla="*/ 125219 h 715539"/>
              <a:gd name="connsiteX3" fmla="*/ 0 w 1162807"/>
              <a:gd name="connsiteY3" fmla="*/ 205717 h 715539"/>
              <a:gd name="connsiteX4" fmla="*/ 89439 w 1162807"/>
              <a:gd name="connsiteY4" fmla="*/ 366714 h 715539"/>
              <a:gd name="connsiteX5" fmla="*/ 402474 w 1162807"/>
              <a:gd name="connsiteY5" fmla="*/ 590320 h 715539"/>
              <a:gd name="connsiteX6" fmla="*/ 509801 w 1162807"/>
              <a:gd name="connsiteY6" fmla="*/ 643985 h 715539"/>
              <a:gd name="connsiteX7" fmla="*/ 974883 w 1162807"/>
              <a:gd name="connsiteY7" fmla="*/ 715539 h 715539"/>
              <a:gd name="connsiteX8" fmla="*/ 1028546 w 1162807"/>
              <a:gd name="connsiteY8" fmla="*/ 661874 h 715539"/>
              <a:gd name="connsiteX9" fmla="*/ 1055378 w 1162807"/>
              <a:gd name="connsiteY9" fmla="*/ 563487 h 715539"/>
              <a:gd name="connsiteX10" fmla="*/ 1100097 w 1162807"/>
              <a:gd name="connsiteY10" fmla="*/ 465100 h 715539"/>
              <a:gd name="connsiteX11" fmla="*/ 1117985 w 1162807"/>
              <a:gd name="connsiteY11" fmla="*/ 384602 h 715539"/>
              <a:gd name="connsiteX12" fmla="*/ 1162704 w 1162807"/>
              <a:gd name="connsiteY12" fmla="*/ 330937 h 715539"/>
              <a:gd name="connsiteX13" fmla="*/ 974883 w 1162807"/>
              <a:gd name="connsiteY13" fmla="*/ 143108 h 715539"/>
              <a:gd name="connsiteX14" fmla="*/ 670791 w 1162807"/>
              <a:gd name="connsiteY14" fmla="*/ 44721 h 715539"/>
              <a:gd name="connsiteX15" fmla="*/ 590296 w 1162807"/>
              <a:gd name="connsiteY15" fmla="*/ 17888 h 715539"/>
              <a:gd name="connsiteX16" fmla="*/ 465082 w 1162807"/>
              <a:gd name="connsiteY16" fmla="*/ 0 h 715539"/>
              <a:gd name="connsiteX17" fmla="*/ 223597 w 1162807"/>
              <a:gd name="connsiteY17" fmla="*/ 35777 h 715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62807" h="715539">
                <a:moveTo>
                  <a:pt x="223597" y="35777"/>
                </a:moveTo>
                <a:cubicBezTo>
                  <a:pt x="169934" y="47703"/>
                  <a:pt x="166386" y="57225"/>
                  <a:pt x="143102" y="71554"/>
                </a:cubicBezTo>
                <a:cubicBezTo>
                  <a:pt x="115638" y="88456"/>
                  <a:pt x="86133" y="103163"/>
                  <a:pt x="62607" y="125219"/>
                </a:cubicBezTo>
                <a:cubicBezTo>
                  <a:pt x="37808" y="148468"/>
                  <a:pt x="20869" y="178884"/>
                  <a:pt x="0" y="205717"/>
                </a:cubicBezTo>
                <a:cubicBezTo>
                  <a:pt x="29813" y="259383"/>
                  <a:pt x="49722" y="319902"/>
                  <a:pt x="89439" y="366714"/>
                </a:cubicBezTo>
                <a:cubicBezTo>
                  <a:pt x="167367" y="458562"/>
                  <a:pt x="298160" y="532765"/>
                  <a:pt x="402474" y="590320"/>
                </a:cubicBezTo>
                <a:cubicBezTo>
                  <a:pt x="437496" y="609643"/>
                  <a:pt x="471643" y="631992"/>
                  <a:pt x="509801" y="643985"/>
                </a:cubicBezTo>
                <a:cubicBezTo>
                  <a:pt x="666881" y="693355"/>
                  <a:pt x="811153" y="698601"/>
                  <a:pt x="974883" y="715539"/>
                </a:cubicBezTo>
                <a:cubicBezTo>
                  <a:pt x="992771" y="697651"/>
                  <a:pt x="1016710" y="684232"/>
                  <a:pt x="1028546" y="661874"/>
                </a:cubicBezTo>
                <a:cubicBezTo>
                  <a:pt x="1044451" y="631831"/>
                  <a:pt x="1043761" y="595434"/>
                  <a:pt x="1055378" y="563487"/>
                </a:cubicBezTo>
                <a:cubicBezTo>
                  <a:pt x="1067689" y="529631"/>
                  <a:pt x="1085191" y="497896"/>
                  <a:pt x="1100097" y="465100"/>
                </a:cubicBezTo>
                <a:cubicBezTo>
                  <a:pt x="1106060" y="438267"/>
                  <a:pt x="1106361" y="409511"/>
                  <a:pt x="1117985" y="384602"/>
                </a:cubicBezTo>
                <a:cubicBezTo>
                  <a:pt x="1127832" y="363501"/>
                  <a:pt x="1165021" y="354106"/>
                  <a:pt x="1162704" y="330937"/>
                </a:cubicBezTo>
                <a:cubicBezTo>
                  <a:pt x="1150413" y="208022"/>
                  <a:pt x="1070654" y="182545"/>
                  <a:pt x="974883" y="143108"/>
                </a:cubicBezTo>
                <a:cubicBezTo>
                  <a:pt x="834497" y="85300"/>
                  <a:pt x="802145" y="84700"/>
                  <a:pt x="670791" y="44721"/>
                </a:cubicBezTo>
                <a:cubicBezTo>
                  <a:pt x="643733" y="36486"/>
                  <a:pt x="617934" y="23896"/>
                  <a:pt x="590296" y="17888"/>
                </a:cubicBezTo>
                <a:cubicBezTo>
                  <a:pt x="549097" y="8931"/>
                  <a:pt x="506820" y="5963"/>
                  <a:pt x="465082" y="0"/>
                </a:cubicBezTo>
                <a:cubicBezTo>
                  <a:pt x="225894" y="18399"/>
                  <a:pt x="277260" y="23851"/>
                  <a:pt x="223597" y="35777"/>
                </a:cubicBezTo>
                <a:close/>
              </a:path>
            </a:pathLst>
          </a:custGeom>
          <a:noFill/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Curved Connector 38"/>
          <p:cNvCxnSpPr>
            <a:stCxn id="4" idx="0"/>
          </p:cNvCxnSpPr>
          <p:nvPr/>
        </p:nvCxnSpPr>
        <p:spPr>
          <a:xfrm rot="5400000" flipH="1" flipV="1">
            <a:off x="3955173" y="283057"/>
            <a:ext cx="602495" cy="4347515"/>
          </a:xfrm>
          <a:prstGeom prst="curvedConnector2">
            <a:avLst/>
          </a:prstGeom>
          <a:ln w="9525" cmpd="sng"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/>
          <p:nvPr/>
        </p:nvCxnSpPr>
        <p:spPr>
          <a:xfrm flipV="1">
            <a:off x="3007390" y="2788839"/>
            <a:ext cx="1509270" cy="194187"/>
          </a:xfrm>
          <a:prstGeom prst="curvedConnector3">
            <a:avLst/>
          </a:prstGeom>
          <a:ln w="9525" cmpd="sng"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/>
          <p:nvPr/>
        </p:nvCxnSpPr>
        <p:spPr>
          <a:xfrm>
            <a:off x="3121414" y="3802802"/>
            <a:ext cx="1497351" cy="418882"/>
          </a:xfrm>
          <a:prstGeom prst="curvedConnector3">
            <a:avLst/>
          </a:prstGeom>
          <a:ln w="9525" cmpd="sng"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2182307" y="3846025"/>
            <a:ext cx="4641874" cy="1171697"/>
          </a:xfrm>
          <a:custGeom>
            <a:avLst/>
            <a:gdLst>
              <a:gd name="connsiteX0" fmla="*/ 0 w 4641874"/>
              <a:gd name="connsiteY0" fmla="*/ 0 h 1171697"/>
              <a:gd name="connsiteX1" fmla="*/ 321980 w 4641874"/>
              <a:gd name="connsiteY1" fmla="*/ 214662 h 1171697"/>
              <a:gd name="connsiteX2" fmla="*/ 500857 w 4641874"/>
              <a:gd name="connsiteY2" fmla="*/ 357770 h 1171697"/>
              <a:gd name="connsiteX3" fmla="*/ 679735 w 4641874"/>
              <a:gd name="connsiteY3" fmla="*/ 563488 h 1171697"/>
              <a:gd name="connsiteX4" fmla="*/ 983827 w 4641874"/>
              <a:gd name="connsiteY4" fmla="*/ 867592 h 1171697"/>
              <a:gd name="connsiteX5" fmla="*/ 1538347 w 4641874"/>
              <a:gd name="connsiteY5" fmla="*/ 1010700 h 1171697"/>
              <a:gd name="connsiteX6" fmla="*/ 2039205 w 4641874"/>
              <a:gd name="connsiteY6" fmla="*/ 1126975 h 1171697"/>
              <a:gd name="connsiteX7" fmla="*/ 2423792 w 4641874"/>
              <a:gd name="connsiteY7" fmla="*/ 1153808 h 1171697"/>
              <a:gd name="connsiteX8" fmla="*/ 2754715 w 4641874"/>
              <a:gd name="connsiteY8" fmla="*/ 1162752 h 1171697"/>
              <a:gd name="connsiteX9" fmla="*/ 3040919 w 4641874"/>
              <a:gd name="connsiteY9" fmla="*/ 1171697 h 1171697"/>
              <a:gd name="connsiteX10" fmla="*/ 3550721 w 4641874"/>
              <a:gd name="connsiteY10" fmla="*/ 1100143 h 1171697"/>
              <a:gd name="connsiteX11" fmla="*/ 3729598 w 4641874"/>
              <a:gd name="connsiteY11" fmla="*/ 1082254 h 1171697"/>
              <a:gd name="connsiteX12" fmla="*/ 3935307 w 4641874"/>
              <a:gd name="connsiteY12" fmla="*/ 1064366 h 1171697"/>
              <a:gd name="connsiteX13" fmla="*/ 4069466 w 4641874"/>
              <a:gd name="connsiteY13" fmla="*/ 1001756 h 1171697"/>
              <a:gd name="connsiteX14" fmla="*/ 4141017 w 4641874"/>
              <a:gd name="connsiteY14" fmla="*/ 948090 h 1171697"/>
              <a:gd name="connsiteX15" fmla="*/ 4284119 w 4641874"/>
              <a:gd name="connsiteY15" fmla="*/ 876536 h 1171697"/>
              <a:gd name="connsiteX16" fmla="*/ 4436165 w 4641874"/>
              <a:gd name="connsiteY16" fmla="*/ 822871 h 1171697"/>
              <a:gd name="connsiteX17" fmla="*/ 4462996 w 4641874"/>
              <a:gd name="connsiteY17" fmla="*/ 804982 h 1171697"/>
              <a:gd name="connsiteX18" fmla="*/ 4588211 w 4641874"/>
              <a:gd name="connsiteY18" fmla="*/ 760261 h 1171697"/>
              <a:gd name="connsiteX19" fmla="*/ 4641874 w 4641874"/>
              <a:gd name="connsiteY19" fmla="*/ 733429 h 1171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641874" h="1171697">
                <a:moveTo>
                  <a:pt x="0" y="0"/>
                </a:moveTo>
                <a:cubicBezTo>
                  <a:pt x="137870" y="82726"/>
                  <a:pt x="148739" y="86609"/>
                  <a:pt x="321980" y="214662"/>
                </a:cubicBezTo>
                <a:cubicBezTo>
                  <a:pt x="383386" y="260051"/>
                  <a:pt x="446185" y="304462"/>
                  <a:pt x="500857" y="357770"/>
                </a:cubicBezTo>
                <a:cubicBezTo>
                  <a:pt x="565919" y="421208"/>
                  <a:pt x="626171" y="490083"/>
                  <a:pt x="679735" y="563488"/>
                </a:cubicBezTo>
                <a:cubicBezTo>
                  <a:pt x="811911" y="744626"/>
                  <a:pt x="651669" y="733230"/>
                  <a:pt x="983827" y="867592"/>
                </a:cubicBezTo>
                <a:cubicBezTo>
                  <a:pt x="1160793" y="939177"/>
                  <a:pt x="1352968" y="965139"/>
                  <a:pt x="1538347" y="1010700"/>
                </a:cubicBezTo>
                <a:cubicBezTo>
                  <a:pt x="1704786" y="1051606"/>
                  <a:pt x="1870008" y="1099629"/>
                  <a:pt x="2039205" y="1126975"/>
                </a:cubicBezTo>
                <a:cubicBezTo>
                  <a:pt x="2166066" y="1147479"/>
                  <a:pt x="2295445" y="1147390"/>
                  <a:pt x="2423792" y="1153808"/>
                </a:cubicBezTo>
                <a:cubicBezTo>
                  <a:pt x="2534002" y="1159319"/>
                  <a:pt x="2644413" y="1159555"/>
                  <a:pt x="2754715" y="1162752"/>
                </a:cubicBezTo>
                <a:lnTo>
                  <a:pt x="3040919" y="1171697"/>
                </a:lnTo>
                <a:cubicBezTo>
                  <a:pt x="3690979" y="1096686"/>
                  <a:pt x="2807080" y="1202216"/>
                  <a:pt x="3550721" y="1100143"/>
                </a:cubicBezTo>
                <a:cubicBezTo>
                  <a:pt x="3610087" y="1091994"/>
                  <a:pt x="3669933" y="1087805"/>
                  <a:pt x="3729598" y="1082254"/>
                </a:cubicBezTo>
                <a:lnTo>
                  <a:pt x="3935307" y="1064366"/>
                </a:lnTo>
                <a:cubicBezTo>
                  <a:pt x="4000713" y="1042563"/>
                  <a:pt x="4000775" y="1046205"/>
                  <a:pt x="4069466" y="1001756"/>
                </a:cubicBezTo>
                <a:cubicBezTo>
                  <a:pt x="4094496" y="985559"/>
                  <a:pt x="4115265" y="963113"/>
                  <a:pt x="4141017" y="948090"/>
                </a:cubicBezTo>
                <a:cubicBezTo>
                  <a:pt x="4187083" y="921217"/>
                  <a:pt x="4235747" y="898995"/>
                  <a:pt x="4284119" y="876536"/>
                </a:cubicBezTo>
                <a:cubicBezTo>
                  <a:pt x="4383612" y="830341"/>
                  <a:pt x="4362017" y="837701"/>
                  <a:pt x="4436165" y="822871"/>
                </a:cubicBezTo>
                <a:cubicBezTo>
                  <a:pt x="4445109" y="816908"/>
                  <a:pt x="4453236" y="809487"/>
                  <a:pt x="4462996" y="804982"/>
                </a:cubicBezTo>
                <a:cubicBezTo>
                  <a:pt x="4534502" y="771978"/>
                  <a:pt x="4532519" y="774186"/>
                  <a:pt x="4588211" y="760261"/>
                </a:cubicBezTo>
                <a:cubicBezTo>
                  <a:pt x="4628756" y="729851"/>
                  <a:pt x="4609080" y="733429"/>
                  <a:pt x="4641874" y="733429"/>
                </a:cubicBezTo>
              </a:path>
            </a:pathLst>
          </a:custGeom>
          <a:ln w="9525" cmpd="sng"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006385" y="1726240"/>
            <a:ext cx="4428256" cy="3711861"/>
          </a:xfrm>
          <a:custGeom>
            <a:avLst/>
            <a:gdLst>
              <a:gd name="connsiteX0" fmla="*/ 627107 w 4428256"/>
              <a:gd name="connsiteY0" fmla="*/ 89442 h 4015966"/>
              <a:gd name="connsiteX1" fmla="*/ 296183 w 4428256"/>
              <a:gd name="connsiteY1" fmla="*/ 169940 h 4015966"/>
              <a:gd name="connsiteX2" fmla="*/ 188856 w 4428256"/>
              <a:gd name="connsiteY2" fmla="*/ 241494 h 4015966"/>
              <a:gd name="connsiteX3" fmla="*/ 117305 w 4428256"/>
              <a:gd name="connsiteY3" fmla="*/ 339881 h 4015966"/>
              <a:gd name="connsiteX4" fmla="*/ 63642 w 4428256"/>
              <a:gd name="connsiteY4" fmla="*/ 903368 h 4015966"/>
              <a:gd name="connsiteX5" fmla="*/ 18923 w 4428256"/>
              <a:gd name="connsiteY5" fmla="*/ 1153807 h 4015966"/>
              <a:gd name="connsiteX6" fmla="*/ 18923 w 4428256"/>
              <a:gd name="connsiteY6" fmla="*/ 1681518 h 4015966"/>
              <a:gd name="connsiteX7" fmla="*/ 81530 w 4428256"/>
              <a:gd name="connsiteY7" fmla="*/ 1914068 h 4015966"/>
              <a:gd name="connsiteX8" fmla="*/ 135193 w 4428256"/>
              <a:gd name="connsiteY8" fmla="*/ 2155563 h 4015966"/>
              <a:gd name="connsiteX9" fmla="*/ 144137 w 4428256"/>
              <a:gd name="connsiteY9" fmla="*/ 2406002 h 4015966"/>
              <a:gd name="connsiteX10" fmla="*/ 81530 w 4428256"/>
              <a:gd name="connsiteY10" fmla="*/ 2540165 h 4015966"/>
              <a:gd name="connsiteX11" fmla="*/ 36810 w 4428256"/>
              <a:gd name="connsiteY11" fmla="*/ 2763771 h 4015966"/>
              <a:gd name="connsiteX12" fmla="*/ 27867 w 4428256"/>
              <a:gd name="connsiteY12" fmla="*/ 2996322 h 4015966"/>
              <a:gd name="connsiteX13" fmla="*/ 519780 w 4428256"/>
              <a:gd name="connsiteY13" fmla="*/ 3532976 h 4015966"/>
              <a:gd name="connsiteX14" fmla="*/ 877535 w 4428256"/>
              <a:gd name="connsiteY14" fmla="*/ 3711861 h 4015966"/>
              <a:gd name="connsiteX15" fmla="*/ 2219117 w 4428256"/>
              <a:gd name="connsiteY15" fmla="*/ 4015966 h 4015966"/>
              <a:gd name="connsiteX16" fmla="*/ 3292383 w 4428256"/>
              <a:gd name="connsiteY16" fmla="*/ 3944412 h 4015966"/>
              <a:gd name="connsiteX17" fmla="*/ 4195715 w 4428256"/>
              <a:gd name="connsiteY17" fmla="*/ 3649252 h 4015966"/>
              <a:gd name="connsiteX18" fmla="*/ 4338817 w 4428256"/>
              <a:gd name="connsiteY18" fmla="*/ 3497199 h 4015966"/>
              <a:gd name="connsiteX19" fmla="*/ 4428256 w 4428256"/>
              <a:gd name="connsiteY19" fmla="*/ 2915823 h 4015966"/>
              <a:gd name="connsiteX20" fmla="*/ 4347761 w 4428256"/>
              <a:gd name="connsiteY20" fmla="*/ 2522277 h 4015966"/>
              <a:gd name="connsiteX21" fmla="*/ 4338817 w 4428256"/>
              <a:gd name="connsiteY21" fmla="*/ 1914068 h 4015966"/>
              <a:gd name="connsiteX22" fmla="*/ 4401424 w 4428256"/>
              <a:gd name="connsiteY22" fmla="*/ 1645741 h 4015966"/>
              <a:gd name="connsiteX23" fmla="*/ 4410368 w 4428256"/>
              <a:gd name="connsiteY23" fmla="*/ 1413190 h 4015966"/>
              <a:gd name="connsiteX24" fmla="*/ 4294098 w 4428256"/>
              <a:gd name="connsiteY24" fmla="*/ 885480 h 4015966"/>
              <a:gd name="connsiteX25" fmla="*/ 3882679 w 4428256"/>
              <a:gd name="connsiteY25" fmla="*/ 277271 h 4015966"/>
              <a:gd name="connsiteX26" fmla="*/ 3659082 w 4428256"/>
              <a:gd name="connsiteY26" fmla="*/ 44721 h 4015966"/>
              <a:gd name="connsiteX27" fmla="*/ 3498092 w 4428256"/>
              <a:gd name="connsiteY27" fmla="*/ 0 h 4015966"/>
              <a:gd name="connsiteX28" fmla="*/ 2952516 w 4428256"/>
              <a:gd name="connsiteY28" fmla="*/ 17888 h 4015966"/>
              <a:gd name="connsiteX29" fmla="*/ 2711031 w 4428256"/>
              <a:gd name="connsiteY29" fmla="*/ 80498 h 4015966"/>
              <a:gd name="connsiteX30" fmla="*/ 2219117 w 4428256"/>
              <a:gd name="connsiteY30" fmla="*/ 134163 h 4015966"/>
              <a:gd name="connsiteX31" fmla="*/ 1628821 w 4428256"/>
              <a:gd name="connsiteY31" fmla="*/ 125219 h 4015966"/>
              <a:gd name="connsiteX32" fmla="*/ 1360505 w 4428256"/>
              <a:gd name="connsiteY32" fmla="*/ 98386 h 4015966"/>
              <a:gd name="connsiteX33" fmla="*/ 1190571 w 4428256"/>
              <a:gd name="connsiteY33" fmla="*/ 89442 h 4015966"/>
              <a:gd name="connsiteX34" fmla="*/ 1083245 w 4428256"/>
              <a:gd name="connsiteY34" fmla="*/ 80498 h 4015966"/>
              <a:gd name="connsiteX35" fmla="*/ 832816 w 4428256"/>
              <a:gd name="connsiteY35" fmla="*/ 62609 h 4015966"/>
              <a:gd name="connsiteX36" fmla="*/ 537668 w 4428256"/>
              <a:gd name="connsiteY36" fmla="*/ 89442 h 4015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428256" h="4015966">
                <a:moveTo>
                  <a:pt x="627107" y="89442"/>
                </a:moveTo>
                <a:cubicBezTo>
                  <a:pt x="476760" y="110921"/>
                  <a:pt x="427689" y="104185"/>
                  <a:pt x="296183" y="169940"/>
                </a:cubicBezTo>
                <a:cubicBezTo>
                  <a:pt x="257725" y="189170"/>
                  <a:pt x="224632" y="217643"/>
                  <a:pt x="188856" y="241494"/>
                </a:cubicBezTo>
                <a:cubicBezTo>
                  <a:pt x="165006" y="274290"/>
                  <a:pt x="134298" y="303062"/>
                  <a:pt x="117305" y="339881"/>
                </a:cubicBezTo>
                <a:cubicBezTo>
                  <a:pt x="48185" y="489648"/>
                  <a:pt x="72444" y="807802"/>
                  <a:pt x="63642" y="903368"/>
                </a:cubicBezTo>
                <a:cubicBezTo>
                  <a:pt x="55865" y="987811"/>
                  <a:pt x="33829" y="1070327"/>
                  <a:pt x="18923" y="1153807"/>
                </a:cubicBezTo>
                <a:cubicBezTo>
                  <a:pt x="3919" y="1363872"/>
                  <a:pt x="-14846" y="1467637"/>
                  <a:pt x="18923" y="1681518"/>
                </a:cubicBezTo>
                <a:cubicBezTo>
                  <a:pt x="31443" y="1760812"/>
                  <a:pt x="62407" y="1836102"/>
                  <a:pt x="81530" y="1914068"/>
                </a:cubicBezTo>
                <a:cubicBezTo>
                  <a:pt x="101173" y="1994156"/>
                  <a:pt x="117305" y="2075065"/>
                  <a:pt x="135193" y="2155563"/>
                </a:cubicBezTo>
                <a:cubicBezTo>
                  <a:pt x="138174" y="2239043"/>
                  <a:pt x="155680" y="2323271"/>
                  <a:pt x="144137" y="2406002"/>
                </a:cubicBezTo>
                <a:cubicBezTo>
                  <a:pt x="137317" y="2454879"/>
                  <a:pt x="95710" y="2492896"/>
                  <a:pt x="81530" y="2540165"/>
                </a:cubicBezTo>
                <a:cubicBezTo>
                  <a:pt x="59689" y="2612971"/>
                  <a:pt x="51717" y="2689236"/>
                  <a:pt x="36810" y="2763771"/>
                </a:cubicBezTo>
                <a:cubicBezTo>
                  <a:pt x="33829" y="2841288"/>
                  <a:pt x="4508" y="2922348"/>
                  <a:pt x="27867" y="2996322"/>
                </a:cubicBezTo>
                <a:cubicBezTo>
                  <a:pt x="102161" y="3231595"/>
                  <a:pt x="326543" y="3408384"/>
                  <a:pt x="519780" y="3532976"/>
                </a:cubicBezTo>
                <a:cubicBezTo>
                  <a:pt x="631836" y="3605225"/>
                  <a:pt x="751144" y="3669414"/>
                  <a:pt x="877535" y="3711861"/>
                </a:cubicBezTo>
                <a:cubicBezTo>
                  <a:pt x="1481041" y="3914539"/>
                  <a:pt x="1665566" y="3926998"/>
                  <a:pt x="2219117" y="4015966"/>
                </a:cubicBezTo>
                <a:cubicBezTo>
                  <a:pt x="2510715" y="4005910"/>
                  <a:pt x="3008653" y="3999466"/>
                  <a:pt x="3292383" y="3944412"/>
                </a:cubicBezTo>
                <a:cubicBezTo>
                  <a:pt x="3785441" y="3848740"/>
                  <a:pt x="3836057" y="3810484"/>
                  <a:pt x="4195715" y="3649252"/>
                </a:cubicBezTo>
                <a:cubicBezTo>
                  <a:pt x="4243416" y="3598568"/>
                  <a:pt x="4307187" y="3559197"/>
                  <a:pt x="4338817" y="3497199"/>
                </a:cubicBezTo>
                <a:cubicBezTo>
                  <a:pt x="4440454" y="3297983"/>
                  <a:pt x="4421780" y="3129526"/>
                  <a:pt x="4428256" y="2915823"/>
                </a:cubicBezTo>
                <a:cubicBezTo>
                  <a:pt x="4401424" y="2784641"/>
                  <a:pt x="4368120" y="2654618"/>
                  <a:pt x="4347761" y="2522277"/>
                </a:cubicBezTo>
                <a:cubicBezTo>
                  <a:pt x="4316682" y="2320255"/>
                  <a:pt x="4310286" y="2116963"/>
                  <a:pt x="4338817" y="1914068"/>
                </a:cubicBezTo>
                <a:cubicBezTo>
                  <a:pt x="4351606" y="1823118"/>
                  <a:pt x="4380555" y="1735183"/>
                  <a:pt x="4401424" y="1645741"/>
                </a:cubicBezTo>
                <a:cubicBezTo>
                  <a:pt x="4404405" y="1568224"/>
                  <a:pt x="4421212" y="1490003"/>
                  <a:pt x="4410368" y="1413190"/>
                </a:cubicBezTo>
                <a:cubicBezTo>
                  <a:pt x="4385190" y="1234836"/>
                  <a:pt x="4348626" y="1057150"/>
                  <a:pt x="4294098" y="885480"/>
                </a:cubicBezTo>
                <a:cubicBezTo>
                  <a:pt x="4234680" y="698417"/>
                  <a:pt x="3971142" y="393788"/>
                  <a:pt x="3882679" y="277271"/>
                </a:cubicBezTo>
                <a:cubicBezTo>
                  <a:pt x="3813615" y="186305"/>
                  <a:pt x="3765737" y="104325"/>
                  <a:pt x="3659082" y="44721"/>
                </a:cubicBezTo>
                <a:cubicBezTo>
                  <a:pt x="3610464" y="17551"/>
                  <a:pt x="3551755" y="14907"/>
                  <a:pt x="3498092" y="0"/>
                </a:cubicBezTo>
                <a:cubicBezTo>
                  <a:pt x="3316233" y="5963"/>
                  <a:pt x="3133528" y="-625"/>
                  <a:pt x="2952516" y="17888"/>
                </a:cubicBezTo>
                <a:cubicBezTo>
                  <a:pt x="2869791" y="26349"/>
                  <a:pt x="2792404" y="63366"/>
                  <a:pt x="2711031" y="80498"/>
                </a:cubicBezTo>
                <a:cubicBezTo>
                  <a:pt x="2457074" y="133965"/>
                  <a:pt x="2460973" y="124489"/>
                  <a:pt x="2219117" y="134163"/>
                </a:cubicBezTo>
                <a:lnTo>
                  <a:pt x="1628821" y="125219"/>
                </a:lnTo>
                <a:cubicBezTo>
                  <a:pt x="1442083" y="120608"/>
                  <a:pt x="1546703" y="114816"/>
                  <a:pt x="1360505" y="98386"/>
                </a:cubicBezTo>
                <a:cubicBezTo>
                  <a:pt x="1304001" y="93400"/>
                  <a:pt x="1247176" y="93094"/>
                  <a:pt x="1190571" y="89442"/>
                </a:cubicBezTo>
                <a:cubicBezTo>
                  <a:pt x="1154746" y="87131"/>
                  <a:pt x="1119044" y="83183"/>
                  <a:pt x="1083245" y="80498"/>
                </a:cubicBezTo>
                <a:lnTo>
                  <a:pt x="832816" y="62609"/>
                </a:lnTo>
                <a:lnTo>
                  <a:pt x="537668" y="89442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422096" y="1696287"/>
            <a:ext cx="834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G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4928066" y="3014211"/>
            <a:ext cx="82194" cy="742372"/>
          </a:xfrm>
          <a:custGeom>
            <a:avLst/>
            <a:gdLst>
              <a:gd name="connsiteX0" fmla="*/ 12 w 82194"/>
              <a:gd name="connsiteY0" fmla="*/ 0 h 742372"/>
              <a:gd name="connsiteX1" fmla="*/ 17900 w 82194"/>
              <a:gd name="connsiteY1" fmla="*/ 53665 h 742372"/>
              <a:gd name="connsiteX2" fmla="*/ 80507 w 82194"/>
              <a:gd name="connsiteY2" fmla="*/ 107331 h 742372"/>
              <a:gd name="connsiteX3" fmla="*/ 8956 w 82194"/>
              <a:gd name="connsiteY3" fmla="*/ 241494 h 742372"/>
              <a:gd name="connsiteX4" fmla="*/ 35788 w 82194"/>
              <a:gd name="connsiteY4" fmla="*/ 393546 h 742372"/>
              <a:gd name="connsiteX5" fmla="*/ 44732 w 82194"/>
              <a:gd name="connsiteY5" fmla="*/ 447212 h 742372"/>
              <a:gd name="connsiteX6" fmla="*/ 53676 w 82194"/>
              <a:gd name="connsiteY6" fmla="*/ 491933 h 742372"/>
              <a:gd name="connsiteX7" fmla="*/ 35788 w 82194"/>
              <a:gd name="connsiteY7" fmla="*/ 545599 h 742372"/>
              <a:gd name="connsiteX8" fmla="*/ 53676 w 82194"/>
              <a:gd name="connsiteY8" fmla="*/ 652930 h 742372"/>
              <a:gd name="connsiteX9" fmla="*/ 80507 w 82194"/>
              <a:gd name="connsiteY9" fmla="*/ 733428 h 742372"/>
              <a:gd name="connsiteX10" fmla="*/ 80507 w 82194"/>
              <a:gd name="connsiteY10" fmla="*/ 742372 h 74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194" h="742372">
                <a:moveTo>
                  <a:pt x="12" y="0"/>
                </a:moveTo>
                <a:cubicBezTo>
                  <a:pt x="5975" y="17888"/>
                  <a:pt x="6587" y="38580"/>
                  <a:pt x="17900" y="53665"/>
                </a:cubicBezTo>
                <a:cubicBezTo>
                  <a:pt x="34392" y="75655"/>
                  <a:pt x="73425" y="80772"/>
                  <a:pt x="80507" y="107331"/>
                </a:cubicBezTo>
                <a:cubicBezTo>
                  <a:pt x="92942" y="153964"/>
                  <a:pt x="33395" y="212167"/>
                  <a:pt x="8956" y="241494"/>
                </a:cubicBezTo>
                <a:cubicBezTo>
                  <a:pt x="-7233" y="338632"/>
                  <a:pt x="-3283" y="260701"/>
                  <a:pt x="35788" y="393546"/>
                </a:cubicBezTo>
                <a:cubicBezTo>
                  <a:pt x="40905" y="410945"/>
                  <a:pt x="41488" y="429369"/>
                  <a:pt x="44732" y="447212"/>
                </a:cubicBezTo>
                <a:cubicBezTo>
                  <a:pt x="47451" y="462169"/>
                  <a:pt x="50695" y="477026"/>
                  <a:pt x="53676" y="491933"/>
                </a:cubicBezTo>
                <a:cubicBezTo>
                  <a:pt x="47713" y="509822"/>
                  <a:pt x="37131" y="526791"/>
                  <a:pt x="35788" y="545599"/>
                </a:cubicBezTo>
                <a:cubicBezTo>
                  <a:pt x="34408" y="564917"/>
                  <a:pt x="44962" y="626786"/>
                  <a:pt x="53676" y="652930"/>
                </a:cubicBezTo>
                <a:cubicBezTo>
                  <a:pt x="73357" y="711978"/>
                  <a:pt x="69791" y="679845"/>
                  <a:pt x="80507" y="733428"/>
                </a:cubicBezTo>
                <a:cubicBezTo>
                  <a:pt x="81092" y="736351"/>
                  <a:pt x="80507" y="739391"/>
                  <a:pt x="80507" y="742372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4704481" y="3407757"/>
            <a:ext cx="2137588" cy="992812"/>
          </a:xfrm>
          <a:custGeom>
            <a:avLst/>
            <a:gdLst>
              <a:gd name="connsiteX0" fmla="*/ 2137588 w 2137588"/>
              <a:gd name="connsiteY0" fmla="*/ 992812 h 992812"/>
              <a:gd name="connsiteX1" fmla="*/ 2074981 w 2137588"/>
              <a:gd name="connsiteY1" fmla="*/ 849704 h 992812"/>
              <a:gd name="connsiteX2" fmla="*/ 2021317 w 2137588"/>
              <a:gd name="connsiteY2" fmla="*/ 796038 h 992812"/>
              <a:gd name="connsiteX3" fmla="*/ 1967654 w 2137588"/>
              <a:gd name="connsiteY3" fmla="*/ 733429 h 992812"/>
              <a:gd name="connsiteX4" fmla="*/ 1797720 w 2137588"/>
              <a:gd name="connsiteY4" fmla="*/ 581376 h 992812"/>
              <a:gd name="connsiteX5" fmla="*/ 1583067 w 2137588"/>
              <a:gd name="connsiteY5" fmla="*/ 321993 h 992812"/>
              <a:gd name="connsiteX6" fmla="*/ 1484684 w 2137588"/>
              <a:gd name="connsiteY6" fmla="*/ 241495 h 992812"/>
              <a:gd name="connsiteX7" fmla="*/ 1413133 w 2137588"/>
              <a:gd name="connsiteY7" fmla="*/ 160997 h 992812"/>
              <a:gd name="connsiteX8" fmla="*/ 1323695 w 2137588"/>
              <a:gd name="connsiteY8" fmla="*/ 98387 h 992812"/>
              <a:gd name="connsiteX9" fmla="*/ 1135873 w 2137588"/>
              <a:gd name="connsiteY9" fmla="*/ 17889 h 992812"/>
              <a:gd name="connsiteX10" fmla="*/ 1037490 w 2137588"/>
              <a:gd name="connsiteY10" fmla="*/ 0 h 992812"/>
              <a:gd name="connsiteX11" fmla="*/ 491914 w 2137588"/>
              <a:gd name="connsiteY11" fmla="*/ 8945 h 992812"/>
              <a:gd name="connsiteX12" fmla="*/ 44720 w 2137588"/>
              <a:gd name="connsiteY12" fmla="*/ 35777 h 992812"/>
              <a:gd name="connsiteX13" fmla="*/ 35776 w 2137588"/>
              <a:gd name="connsiteY13" fmla="*/ 62610 h 992812"/>
              <a:gd name="connsiteX14" fmla="*/ 8944 w 2137588"/>
              <a:gd name="connsiteY14" fmla="*/ 107331 h 992812"/>
              <a:gd name="connsiteX15" fmla="*/ 0 w 2137588"/>
              <a:gd name="connsiteY15" fmla="*/ 169941 h 992812"/>
              <a:gd name="connsiteX16" fmla="*/ 8944 w 2137588"/>
              <a:gd name="connsiteY16" fmla="*/ 304105 h 992812"/>
              <a:gd name="connsiteX17" fmla="*/ 17888 w 2137588"/>
              <a:gd name="connsiteY17" fmla="*/ 330937 h 992812"/>
              <a:gd name="connsiteX18" fmla="*/ 35776 w 2137588"/>
              <a:gd name="connsiteY18" fmla="*/ 420380 h 992812"/>
              <a:gd name="connsiteX19" fmla="*/ 53664 w 2137588"/>
              <a:gd name="connsiteY19" fmla="*/ 482990 h 99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137588" h="992812">
                <a:moveTo>
                  <a:pt x="2137588" y="992812"/>
                </a:moveTo>
                <a:cubicBezTo>
                  <a:pt x="2116719" y="945109"/>
                  <a:pt x="2101469" y="894531"/>
                  <a:pt x="2074981" y="849704"/>
                </a:cubicBezTo>
                <a:cubicBezTo>
                  <a:pt x="2062112" y="827924"/>
                  <a:pt x="2038476" y="814627"/>
                  <a:pt x="2021317" y="796038"/>
                </a:cubicBezTo>
                <a:cubicBezTo>
                  <a:pt x="2002674" y="775840"/>
                  <a:pt x="1987482" y="752465"/>
                  <a:pt x="1967654" y="733429"/>
                </a:cubicBezTo>
                <a:cubicBezTo>
                  <a:pt x="1912822" y="680789"/>
                  <a:pt x="1850633" y="635945"/>
                  <a:pt x="1797720" y="581376"/>
                </a:cubicBezTo>
                <a:cubicBezTo>
                  <a:pt x="1795861" y="579459"/>
                  <a:pt x="1600196" y="336008"/>
                  <a:pt x="1583067" y="321993"/>
                </a:cubicBezTo>
                <a:cubicBezTo>
                  <a:pt x="1550273" y="295160"/>
                  <a:pt x="1515444" y="270637"/>
                  <a:pt x="1484684" y="241495"/>
                </a:cubicBezTo>
                <a:cubicBezTo>
                  <a:pt x="1458623" y="216804"/>
                  <a:pt x="1439965" y="184848"/>
                  <a:pt x="1413133" y="160997"/>
                </a:cubicBezTo>
                <a:cubicBezTo>
                  <a:pt x="1385934" y="136819"/>
                  <a:pt x="1355025" y="116901"/>
                  <a:pt x="1323695" y="98387"/>
                </a:cubicBezTo>
                <a:cubicBezTo>
                  <a:pt x="1267385" y="65112"/>
                  <a:pt x="1200352" y="34010"/>
                  <a:pt x="1135873" y="17889"/>
                </a:cubicBezTo>
                <a:cubicBezTo>
                  <a:pt x="1103536" y="9804"/>
                  <a:pt x="1070284" y="5963"/>
                  <a:pt x="1037490" y="0"/>
                </a:cubicBezTo>
                <a:lnTo>
                  <a:pt x="491914" y="8945"/>
                </a:lnTo>
                <a:cubicBezTo>
                  <a:pt x="97687" y="19999"/>
                  <a:pt x="211026" y="-5801"/>
                  <a:pt x="44720" y="35777"/>
                </a:cubicBezTo>
                <a:cubicBezTo>
                  <a:pt x="41739" y="44721"/>
                  <a:pt x="39992" y="54177"/>
                  <a:pt x="35776" y="62610"/>
                </a:cubicBezTo>
                <a:cubicBezTo>
                  <a:pt x="28002" y="78159"/>
                  <a:pt x="14441" y="90839"/>
                  <a:pt x="8944" y="107331"/>
                </a:cubicBezTo>
                <a:cubicBezTo>
                  <a:pt x="2277" y="127331"/>
                  <a:pt x="2981" y="149071"/>
                  <a:pt x="0" y="169941"/>
                </a:cubicBezTo>
                <a:cubicBezTo>
                  <a:pt x="2981" y="214662"/>
                  <a:pt x="3995" y="259559"/>
                  <a:pt x="8944" y="304105"/>
                </a:cubicBezTo>
                <a:cubicBezTo>
                  <a:pt x="9985" y="313475"/>
                  <a:pt x="15768" y="321751"/>
                  <a:pt x="17888" y="330937"/>
                </a:cubicBezTo>
                <a:cubicBezTo>
                  <a:pt x="24725" y="360563"/>
                  <a:pt x="28402" y="390883"/>
                  <a:pt x="35776" y="420380"/>
                </a:cubicBezTo>
                <a:cubicBezTo>
                  <a:pt x="54607" y="495706"/>
                  <a:pt x="53664" y="452211"/>
                  <a:pt x="53664" y="48299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616757" y="2566998"/>
            <a:ext cx="956995" cy="80597"/>
          </a:xfrm>
          <a:custGeom>
            <a:avLst/>
            <a:gdLst>
              <a:gd name="connsiteX0" fmla="*/ 0 w 956995"/>
              <a:gd name="connsiteY0" fmla="*/ 53666 h 80597"/>
              <a:gd name="connsiteX1" fmla="*/ 384587 w 956995"/>
              <a:gd name="connsiteY1" fmla="*/ 71554 h 80597"/>
              <a:gd name="connsiteX2" fmla="*/ 536633 w 956995"/>
              <a:gd name="connsiteY2" fmla="*/ 80499 h 80597"/>
              <a:gd name="connsiteX3" fmla="*/ 822837 w 956995"/>
              <a:gd name="connsiteY3" fmla="*/ 62610 h 80597"/>
              <a:gd name="connsiteX4" fmla="*/ 876500 w 956995"/>
              <a:gd name="connsiteY4" fmla="*/ 44722 h 80597"/>
              <a:gd name="connsiteX5" fmla="*/ 903332 w 956995"/>
              <a:gd name="connsiteY5" fmla="*/ 17889 h 80597"/>
              <a:gd name="connsiteX6" fmla="*/ 956995 w 956995"/>
              <a:gd name="connsiteY6" fmla="*/ 0 h 8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6995" h="80597">
                <a:moveTo>
                  <a:pt x="0" y="53666"/>
                </a:moveTo>
                <a:lnTo>
                  <a:pt x="384587" y="71554"/>
                </a:lnTo>
                <a:cubicBezTo>
                  <a:pt x="435293" y="74089"/>
                  <a:pt x="485874" y="81535"/>
                  <a:pt x="536633" y="80499"/>
                </a:cubicBezTo>
                <a:cubicBezTo>
                  <a:pt x="632201" y="78549"/>
                  <a:pt x="727436" y="68573"/>
                  <a:pt x="822837" y="62610"/>
                </a:cubicBezTo>
                <a:cubicBezTo>
                  <a:pt x="840725" y="56647"/>
                  <a:pt x="860018" y="53879"/>
                  <a:pt x="876500" y="44722"/>
                </a:cubicBezTo>
                <a:cubicBezTo>
                  <a:pt x="887557" y="38579"/>
                  <a:pt x="892019" y="23546"/>
                  <a:pt x="903332" y="17889"/>
                </a:cubicBezTo>
                <a:cubicBezTo>
                  <a:pt x="981494" y="-21194"/>
                  <a:pt x="929173" y="27825"/>
                  <a:pt x="956995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128273" y="2701162"/>
            <a:ext cx="277402" cy="1162752"/>
          </a:xfrm>
          <a:custGeom>
            <a:avLst/>
            <a:gdLst>
              <a:gd name="connsiteX0" fmla="*/ 0 w 277402"/>
              <a:gd name="connsiteY0" fmla="*/ 0 h 1162752"/>
              <a:gd name="connsiteX1" fmla="*/ 196765 w 277402"/>
              <a:gd name="connsiteY1" fmla="*/ 160996 h 1162752"/>
              <a:gd name="connsiteX2" fmla="*/ 250429 w 277402"/>
              <a:gd name="connsiteY2" fmla="*/ 232550 h 1162752"/>
              <a:gd name="connsiteX3" fmla="*/ 277260 w 277402"/>
              <a:gd name="connsiteY3" fmla="*/ 304104 h 1162752"/>
              <a:gd name="connsiteX4" fmla="*/ 259372 w 277402"/>
              <a:gd name="connsiteY4" fmla="*/ 357770 h 1162752"/>
              <a:gd name="connsiteX5" fmla="*/ 125214 w 277402"/>
              <a:gd name="connsiteY5" fmla="*/ 518766 h 1162752"/>
              <a:gd name="connsiteX6" fmla="*/ 98383 w 277402"/>
              <a:gd name="connsiteY6" fmla="*/ 563487 h 1162752"/>
              <a:gd name="connsiteX7" fmla="*/ 160990 w 277402"/>
              <a:gd name="connsiteY7" fmla="*/ 849703 h 1162752"/>
              <a:gd name="connsiteX8" fmla="*/ 178878 w 277402"/>
              <a:gd name="connsiteY8" fmla="*/ 948090 h 1162752"/>
              <a:gd name="connsiteX9" fmla="*/ 89439 w 277402"/>
              <a:gd name="connsiteY9" fmla="*/ 1109086 h 1162752"/>
              <a:gd name="connsiteX10" fmla="*/ 71551 w 277402"/>
              <a:gd name="connsiteY10" fmla="*/ 1126975 h 1162752"/>
              <a:gd name="connsiteX11" fmla="*/ 35775 w 277402"/>
              <a:gd name="connsiteY11" fmla="*/ 1162752 h 1162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7402" h="1162752">
                <a:moveTo>
                  <a:pt x="0" y="0"/>
                </a:moveTo>
                <a:cubicBezTo>
                  <a:pt x="86455" y="129691"/>
                  <a:pt x="-26829" y="-25339"/>
                  <a:pt x="196765" y="160996"/>
                </a:cubicBezTo>
                <a:cubicBezTo>
                  <a:pt x="219668" y="180083"/>
                  <a:pt x="232541" y="208699"/>
                  <a:pt x="250429" y="232550"/>
                </a:cubicBezTo>
                <a:cubicBezTo>
                  <a:pt x="259373" y="256401"/>
                  <a:pt x="275445" y="278696"/>
                  <a:pt x="277260" y="304104"/>
                </a:cubicBezTo>
                <a:cubicBezTo>
                  <a:pt x="278603" y="322912"/>
                  <a:pt x="270271" y="342383"/>
                  <a:pt x="259372" y="357770"/>
                </a:cubicBezTo>
                <a:cubicBezTo>
                  <a:pt x="218995" y="414775"/>
                  <a:pt x="161153" y="458864"/>
                  <a:pt x="125214" y="518766"/>
                </a:cubicBezTo>
                <a:lnTo>
                  <a:pt x="98383" y="563487"/>
                </a:lnTo>
                <a:cubicBezTo>
                  <a:pt x="119252" y="658892"/>
                  <a:pt x="140984" y="754113"/>
                  <a:pt x="160990" y="849703"/>
                </a:cubicBezTo>
                <a:cubicBezTo>
                  <a:pt x="167818" y="882329"/>
                  <a:pt x="180392" y="914791"/>
                  <a:pt x="178878" y="948090"/>
                </a:cubicBezTo>
                <a:cubicBezTo>
                  <a:pt x="174485" y="1044746"/>
                  <a:pt x="149859" y="1048664"/>
                  <a:pt x="89439" y="1109086"/>
                </a:cubicBezTo>
                <a:lnTo>
                  <a:pt x="71551" y="1126975"/>
                </a:lnTo>
                <a:lnTo>
                  <a:pt x="35775" y="1162752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5616757" y="2683274"/>
            <a:ext cx="1091154" cy="1333420"/>
          </a:xfrm>
          <a:custGeom>
            <a:avLst/>
            <a:gdLst>
              <a:gd name="connsiteX0" fmla="*/ 1091154 w 1091154"/>
              <a:gd name="connsiteY0" fmla="*/ 0 h 1333420"/>
              <a:gd name="connsiteX1" fmla="*/ 1046434 w 1091154"/>
              <a:gd name="connsiteY1" fmla="*/ 125219 h 1333420"/>
              <a:gd name="connsiteX2" fmla="*/ 1019602 w 1091154"/>
              <a:gd name="connsiteY2" fmla="*/ 232550 h 1333420"/>
              <a:gd name="connsiteX3" fmla="*/ 751286 w 1091154"/>
              <a:gd name="connsiteY3" fmla="*/ 581375 h 1333420"/>
              <a:gd name="connsiteX4" fmla="*/ 438250 w 1091154"/>
              <a:gd name="connsiteY4" fmla="*/ 742372 h 1333420"/>
              <a:gd name="connsiteX5" fmla="*/ 178878 w 1091154"/>
              <a:gd name="connsiteY5" fmla="*/ 858647 h 1333420"/>
              <a:gd name="connsiteX6" fmla="*/ 125214 w 1091154"/>
              <a:gd name="connsiteY6" fmla="*/ 921257 h 1333420"/>
              <a:gd name="connsiteX7" fmla="*/ 116271 w 1091154"/>
              <a:gd name="connsiteY7" fmla="*/ 1126974 h 1333420"/>
              <a:gd name="connsiteX8" fmla="*/ 62607 w 1091154"/>
              <a:gd name="connsiteY8" fmla="*/ 1314804 h 1333420"/>
              <a:gd name="connsiteX9" fmla="*/ 17888 w 1091154"/>
              <a:gd name="connsiteY9" fmla="*/ 1332692 h 1333420"/>
              <a:gd name="connsiteX10" fmla="*/ 0 w 1091154"/>
              <a:gd name="connsiteY10" fmla="*/ 1332692 h 133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91154" h="1333420">
                <a:moveTo>
                  <a:pt x="1091154" y="0"/>
                </a:moveTo>
                <a:cubicBezTo>
                  <a:pt x="1068307" y="114238"/>
                  <a:pt x="1104116" y="-47830"/>
                  <a:pt x="1046434" y="125219"/>
                </a:cubicBezTo>
                <a:cubicBezTo>
                  <a:pt x="1034772" y="160205"/>
                  <a:pt x="1032914" y="198159"/>
                  <a:pt x="1019602" y="232550"/>
                </a:cubicBezTo>
                <a:cubicBezTo>
                  <a:pt x="955531" y="398074"/>
                  <a:pt x="910792" y="473135"/>
                  <a:pt x="751286" y="581375"/>
                </a:cubicBezTo>
                <a:cubicBezTo>
                  <a:pt x="654194" y="647262"/>
                  <a:pt x="543850" y="691220"/>
                  <a:pt x="438250" y="742372"/>
                </a:cubicBezTo>
                <a:cubicBezTo>
                  <a:pt x="352980" y="783677"/>
                  <a:pt x="178878" y="858647"/>
                  <a:pt x="178878" y="858647"/>
                </a:cubicBezTo>
                <a:cubicBezTo>
                  <a:pt x="160990" y="879517"/>
                  <a:pt x="135880" y="895924"/>
                  <a:pt x="125214" y="921257"/>
                </a:cubicBezTo>
                <a:cubicBezTo>
                  <a:pt x="95598" y="991598"/>
                  <a:pt x="109777" y="1055542"/>
                  <a:pt x="116271" y="1126974"/>
                </a:cubicBezTo>
                <a:cubicBezTo>
                  <a:pt x="109446" y="1208871"/>
                  <a:pt x="120770" y="1250822"/>
                  <a:pt x="62607" y="1314804"/>
                </a:cubicBezTo>
                <a:cubicBezTo>
                  <a:pt x="51808" y="1326684"/>
                  <a:pt x="33325" y="1328281"/>
                  <a:pt x="17888" y="1332692"/>
                </a:cubicBezTo>
                <a:cubicBezTo>
                  <a:pt x="12155" y="1334330"/>
                  <a:pt x="5963" y="1332692"/>
                  <a:pt x="0" y="1332692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16951" y="5005614"/>
            <a:ext cx="352729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vertices of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mapped to connected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subgraphs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edges of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mapped to paths in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632930" y="5568557"/>
            <a:ext cx="388164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congestion defined by overlap of paths/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subgraphs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18755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Treewidth</a:t>
            </a:r>
            <a:r>
              <a:rPr lang="en-US" dirty="0" smtClean="0"/>
              <a:t>  and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Bottom line: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can route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OPT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LP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polylog</a:t>
            </a:r>
            <a:r>
              <a:rPr lang="en-US" dirty="0" smtClean="0">
                <a:solidFill>
                  <a:srgbClr val="FF0000"/>
                </a:solidFill>
              </a:rPr>
              <a:t>(k)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pairs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congestion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polynomial-time algorithm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Resolves a long standing open problem by understanding the structure of “large”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treewidth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graphs</a:t>
            </a: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751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Treewidth</a:t>
            </a:r>
            <a:r>
              <a:rPr lang="en-US" dirty="0" smtClean="0"/>
              <a:t>  and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Routing work motivated graph theoretic question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Needed very good quantitative parameters in some sense (size of routing structure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vs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treewidth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) 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But could relax requirements in another sense (congestion)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Led to several other improvements including the grid-minor theorem</a:t>
            </a:r>
          </a:p>
          <a:p>
            <a:pPr marL="0" indent="0"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167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Last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873894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SAT</a:t>
            </a:r>
            <a:r>
              <a:rPr lang="en-US" dirty="0" smtClean="0"/>
              <a:t>: a fundamental problem in theory and practice</a:t>
            </a:r>
          </a:p>
          <a:p>
            <a:pPr marL="0" indent="0">
              <a:buNone/>
            </a:pPr>
            <a:r>
              <a:rPr lang="en-US" dirty="0" smtClean="0"/>
              <a:t>Canonical </a:t>
            </a:r>
            <a:r>
              <a:rPr lang="en-US" b="1" dirty="0" smtClean="0"/>
              <a:t>hard</a:t>
            </a:r>
            <a:r>
              <a:rPr lang="en-US" dirty="0" smtClean="0"/>
              <a:t> problem in theory</a:t>
            </a:r>
          </a:p>
          <a:p>
            <a:pPr marL="0" indent="0">
              <a:buNone/>
            </a:pPr>
            <a:r>
              <a:rPr lang="en-US" b="1" dirty="0" smtClean="0"/>
              <a:t>SAT Solvers: </a:t>
            </a:r>
            <a:r>
              <a:rPr lang="en-US" dirty="0" smtClean="0"/>
              <a:t>can solve many extremely large instances</a:t>
            </a:r>
          </a:p>
          <a:p>
            <a:pPr marL="0" indent="0">
              <a:buNone/>
            </a:pPr>
            <a:r>
              <a:rPr lang="en-US" b="1" dirty="0" smtClean="0"/>
              <a:t>Explanation?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7496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Recursive Decomposition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000502" y="2059215"/>
            <a:ext cx="1315357" cy="544286"/>
          </a:xfrm>
          <a:prstGeom prst="ellipse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00113" y="3302000"/>
            <a:ext cx="1986643" cy="100692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99543" y="3302000"/>
            <a:ext cx="1986643" cy="1006929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38044" y="3302000"/>
            <a:ext cx="1471385" cy="1006929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79142" y="2059215"/>
            <a:ext cx="1358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separator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92071" y="4889500"/>
            <a:ext cx="2449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components of </a:t>
            </a:r>
            <a:r>
              <a:rPr lang="en-US" dirty="0" smtClean="0">
                <a:solidFill>
                  <a:srgbClr val="FF0000"/>
                </a:solidFill>
              </a:rPr>
              <a:t>G - 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49714" y="3020786"/>
            <a:ext cx="526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endParaRPr lang="en-US" baseline="-25000" dirty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00502" y="2950811"/>
            <a:ext cx="526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endParaRPr lang="en-US" baseline="-25000" dirty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40500" y="3039711"/>
            <a:ext cx="526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  <a:endParaRPr lang="en-US" baseline="-25000" dirty="0">
              <a:solidFill>
                <a:srgbClr val="FF0000"/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946009475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Cases of 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Several easy cases of SAT</a:t>
            </a:r>
          </a:p>
          <a:p>
            <a:r>
              <a:rPr lang="en-US" dirty="0" smtClean="0"/>
              <a:t>From Schaefer’s dichotomy theorem (2-SAT, Horn-SAT ...)</a:t>
            </a:r>
          </a:p>
          <a:p>
            <a:r>
              <a:rPr lang="en-US" dirty="0" smtClean="0"/>
              <a:t>Bounded </a:t>
            </a:r>
            <a:r>
              <a:rPr lang="en-US" dirty="0" err="1" smtClean="0"/>
              <a:t>treewidth</a:t>
            </a:r>
            <a:r>
              <a:rPr lang="en-US" dirty="0" smtClean="0"/>
              <a:t> instances</a:t>
            </a:r>
          </a:p>
          <a:p>
            <a:pPr marL="0" indent="0">
              <a:buNone/>
            </a:pPr>
            <a:r>
              <a:rPr lang="en-US" dirty="0" smtClean="0"/>
              <a:t>Can a SAT instance be “reduced” to a known easy class?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911779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Backdoors to 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[</a:t>
            </a:r>
            <a:r>
              <a:rPr lang="en-US" dirty="0" smtClean="0">
                <a:solidFill>
                  <a:srgbClr val="008000"/>
                </a:solidFill>
              </a:rPr>
              <a:t>Williams-Gomes-Selman’03]</a:t>
            </a:r>
          </a:p>
          <a:p>
            <a:pPr marL="0" indent="0">
              <a:buNone/>
            </a:pPr>
            <a:r>
              <a:rPr lang="en-US" dirty="0" smtClean="0"/>
              <a:t>A SAT formula </a:t>
            </a:r>
            <a:r>
              <a:rPr lang="en-US" dirty="0" err="1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dirty="0" smtClean="0"/>
              <a:t> has a “backdoor” if it has a “small” set of </a:t>
            </a:r>
            <a:r>
              <a:rPr lang="en-US" i="1" dirty="0" smtClean="0"/>
              <a:t>variables</a:t>
            </a:r>
            <a:r>
              <a:rPr lang="en-US" dirty="0" smtClean="0"/>
              <a:t> that make it easy to solve</a:t>
            </a:r>
          </a:p>
          <a:p>
            <a:pPr marL="0" indent="0">
              <a:buNone/>
            </a:pPr>
            <a:r>
              <a:rPr lang="en-US" b="1" dirty="0" smtClean="0"/>
              <a:t>Strong backdoor: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is a strong backdoor if for </a:t>
            </a:r>
            <a:r>
              <a:rPr lang="en-US" i="1" dirty="0" smtClean="0"/>
              <a:t>every</a:t>
            </a:r>
            <a:r>
              <a:rPr lang="en-US" dirty="0" smtClean="0"/>
              <a:t> assignment </a:t>
            </a:r>
            <a:r>
              <a:rPr lang="en-US" b="1" dirty="0" smtClean="0">
                <a:solidFill>
                  <a:srgbClr val="FF0000"/>
                </a:solidFill>
              </a:rPr>
              <a:t>a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smtClean="0"/>
              <a:t>the formula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baseline="-25000" dirty="0" smtClean="0">
                <a:solidFill>
                  <a:srgbClr val="FF0000"/>
                </a:solidFill>
              </a:rPr>
              <a:t>S </a:t>
            </a:r>
            <a:r>
              <a:rPr lang="en-US" baseline="-25000" dirty="0" err="1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Ã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baseline="-25000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easy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baseline="-25000" dirty="0">
                <a:solidFill>
                  <a:srgbClr val="FF0000"/>
                </a:solidFill>
              </a:rPr>
              <a:t>S </a:t>
            </a:r>
            <a:r>
              <a:rPr lang="en-US" baseline="-25000" dirty="0" err="1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Ã</a:t>
            </a:r>
            <a:r>
              <a:rPr lang="en-US" baseline="-25000" dirty="0">
                <a:solidFill>
                  <a:srgbClr val="FF0000"/>
                </a:solidFill>
              </a:rPr>
              <a:t> a</a:t>
            </a:r>
            <a:r>
              <a:rPr lang="en-US" dirty="0"/>
              <a:t> </a:t>
            </a:r>
            <a:r>
              <a:rPr lang="en-US" dirty="0" smtClean="0"/>
              <a:t>obtained by assigning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in </a:t>
            </a:r>
            <a:r>
              <a:rPr lang="en-US" dirty="0" err="1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 </a:t>
            </a:r>
            <a:r>
              <a:rPr lang="en-US" dirty="0" smtClean="0"/>
              <a:t>and simplifying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34985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Backdoors to 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Question: </a:t>
            </a:r>
            <a:r>
              <a:rPr lang="en-US" dirty="0"/>
              <a:t>Given </a:t>
            </a:r>
            <a:r>
              <a:rPr lang="en-US" dirty="0" err="1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k</a:t>
            </a:r>
            <a:r>
              <a:rPr lang="en-US" dirty="0"/>
              <a:t> can we check if </a:t>
            </a:r>
            <a:r>
              <a:rPr lang="en-US" dirty="0" err="1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dirty="0"/>
              <a:t> has </a:t>
            </a:r>
            <a:r>
              <a:rPr lang="en-US" dirty="0" smtClean="0"/>
              <a:t>a strong </a:t>
            </a:r>
            <a:r>
              <a:rPr lang="en-US" dirty="0"/>
              <a:t>backdoor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 such that </a:t>
            </a:r>
            <a:r>
              <a:rPr lang="en-US" dirty="0">
                <a:solidFill>
                  <a:srgbClr val="FF0000"/>
                </a:solidFill>
              </a:rPr>
              <a:t>|S|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>
                <a:solidFill>
                  <a:srgbClr val="FF0000"/>
                </a:solidFill>
              </a:rPr>
              <a:t> k </a:t>
            </a:r>
            <a:r>
              <a:rPr lang="en-US" dirty="0"/>
              <a:t>?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22045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Backdoors to 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Question</a:t>
            </a:r>
            <a:r>
              <a:rPr lang="en-US" b="1" dirty="0"/>
              <a:t>: </a:t>
            </a:r>
            <a:r>
              <a:rPr lang="en-US" dirty="0"/>
              <a:t>Given </a:t>
            </a:r>
            <a:r>
              <a:rPr lang="en-US" dirty="0" err="1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k</a:t>
            </a:r>
            <a:r>
              <a:rPr lang="en-US" dirty="0"/>
              <a:t> can we check if </a:t>
            </a:r>
            <a:r>
              <a:rPr lang="en-US" dirty="0" err="1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dirty="0"/>
              <a:t> has </a:t>
            </a:r>
            <a:r>
              <a:rPr lang="en-US" dirty="0" smtClean="0"/>
              <a:t>a strong </a:t>
            </a:r>
            <a:r>
              <a:rPr lang="en-US" dirty="0"/>
              <a:t>backdoor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 such that </a:t>
            </a:r>
            <a:r>
              <a:rPr lang="en-US" dirty="0">
                <a:solidFill>
                  <a:srgbClr val="FF0000"/>
                </a:solidFill>
              </a:rPr>
              <a:t>|S|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>
                <a:solidFill>
                  <a:srgbClr val="FF0000"/>
                </a:solidFill>
              </a:rPr>
              <a:t> k 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b="1" dirty="0" smtClean="0"/>
              <a:t>Suppose </a:t>
            </a:r>
            <a:r>
              <a:rPr lang="en-US" dirty="0" smtClean="0"/>
              <a:t>we could do above efficiently. Then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Algorithm for SAT:</a:t>
            </a:r>
          </a:p>
          <a:p>
            <a:r>
              <a:rPr lang="en-US" dirty="0" smtClean="0"/>
              <a:t>Find strong backdoor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US" dirty="0" smtClean="0"/>
              <a:t>For each assignment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to variables in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use known algorithm for “easy” formula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baseline="-25000" dirty="0" smtClean="0">
                <a:solidFill>
                  <a:srgbClr val="FF0000"/>
                </a:solidFill>
              </a:rPr>
              <a:t>S </a:t>
            </a:r>
            <a:r>
              <a:rPr lang="en-US" baseline="-25000" dirty="0" err="1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Ã</a:t>
            </a:r>
            <a:r>
              <a:rPr lang="en-US" baseline="-25000" dirty="0" smtClean="0">
                <a:solidFill>
                  <a:srgbClr val="FF0000"/>
                </a:solidFill>
              </a:rPr>
              <a:t> a</a:t>
            </a:r>
            <a:endParaRPr lang="en-US" baseline="-25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9403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Backdoors to 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Question: </a:t>
            </a:r>
            <a:r>
              <a:rPr lang="en-US" dirty="0"/>
              <a:t>Given </a:t>
            </a:r>
            <a:r>
              <a:rPr lang="en-US" dirty="0" err="1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k</a:t>
            </a:r>
            <a:r>
              <a:rPr lang="en-US" dirty="0"/>
              <a:t> can we check if </a:t>
            </a:r>
            <a:r>
              <a:rPr lang="en-US" dirty="0" err="1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dirty="0"/>
              <a:t> has </a:t>
            </a:r>
            <a:r>
              <a:rPr lang="en-US" dirty="0" smtClean="0"/>
              <a:t>strong </a:t>
            </a:r>
            <a:r>
              <a:rPr lang="en-US" dirty="0"/>
              <a:t>backdoor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 such that </a:t>
            </a:r>
            <a:r>
              <a:rPr lang="en-US" dirty="0">
                <a:solidFill>
                  <a:srgbClr val="FF0000"/>
                </a:solidFill>
              </a:rPr>
              <a:t>|S|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>
                <a:solidFill>
                  <a:srgbClr val="FF0000"/>
                </a:solidFill>
              </a:rPr>
              <a:t> k </a:t>
            </a:r>
            <a:r>
              <a:rPr lang="en-US" dirty="0"/>
              <a:t>?</a:t>
            </a:r>
            <a:endParaRPr lang="en-US" b="1" dirty="0"/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[Gaspers-Szeider’12,’13, </a:t>
            </a:r>
            <a:r>
              <a:rPr lang="en-US" dirty="0" err="1" smtClean="0">
                <a:solidFill>
                  <a:srgbClr val="008000"/>
                </a:solidFill>
              </a:rPr>
              <a:t>Fomin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etal</a:t>
            </a:r>
            <a:r>
              <a:rPr lang="en-US" dirty="0" smtClean="0">
                <a:solidFill>
                  <a:srgbClr val="008000"/>
                </a:solidFill>
              </a:rPr>
              <a:t> ‘14]</a:t>
            </a:r>
          </a:p>
          <a:p>
            <a:pPr marL="0" indent="0">
              <a:buNone/>
            </a:pPr>
            <a:r>
              <a:rPr lang="en-US" dirty="0" smtClean="0"/>
              <a:t>Algorithm with run-time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f(k, t) |</a:t>
            </a:r>
            <a:r>
              <a:rPr lang="en-US" dirty="0" err="1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dirty="0" smtClean="0">
                <a:solidFill>
                  <a:srgbClr val="FF0000"/>
                </a:solidFill>
              </a:rPr>
              <a:t>| </a:t>
            </a:r>
          </a:p>
          <a:p>
            <a:pPr marL="0" indent="0">
              <a:buNone/>
            </a:pPr>
            <a:r>
              <a:rPr lang="en-US" dirty="0" smtClean="0"/>
              <a:t>to test if </a:t>
            </a:r>
            <a:r>
              <a:rPr lang="en-US" dirty="0" err="1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dirty="0" smtClean="0"/>
              <a:t> has strong backdoor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of size at most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 err="1" smtClean="0"/>
              <a:t>s.t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baseline="-25000" dirty="0">
                <a:solidFill>
                  <a:srgbClr val="FF0000"/>
                </a:solidFill>
              </a:rPr>
              <a:t>S </a:t>
            </a:r>
            <a:r>
              <a:rPr lang="en-US" baseline="-25000" dirty="0" err="1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Ã</a:t>
            </a:r>
            <a:r>
              <a:rPr lang="en-US" baseline="-25000" dirty="0">
                <a:solidFill>
                  <a:srgbClr val="FF0000"/>
                </a:solidFill>
              </a:rPr>
              <a:t> a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has </a:t>
            </a:r>
            <a:r>
              <a:rPr lang="en-US" dirty="0" err="1" smtClean="0"/>
              <a:t>treewidth</a:t>
            </a:r>
            <a:r>
              <a:rPr lang="en-US" dirty="0" smtClean="0"/>
              <a:t> at most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922760444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Treewidth</a:t>
            </a:r>
            <a:r>
              <a:rPr lang="en-US" dirty="0"/>
              <a:t> </a:t>
            </a:r>
            <a:r>
              <a:rPr lang="en-US" dirty="0" smtClean="0"/>
              <a:t>&amp; tree decomposition are a powerful way to understand graphs and related structures</a:t>
            </a:r>
          </a:p>
          <a:p>
            <a:r>
              <a:rPr lang="en-US" dirty="0" smtClean="0"/>
              <a:t>Closely connected to separators and recursive decomposability</a:t>
            </a:r>
          </a:p>
          <a:p>
            <a:r>
              <a:rPr lang="en-US" dirty="0" smtClean="0"/>
              <a:t>Many theoretical and conceptual applications</a:t>
            </a:r>
          </a:p>
          <a:p>
            <a:r>
              <a:rPr lang="en-US" dirty="0" smtClean="0"/>
              <a:t>Some practical successes</a:t>
            </a:r>
          </a:p>
          <a:p>
            <a:r>
              <a:rPr lang="en-US" dirty="0" smtClean="0"/>
              <a:t>Hope for more in the future </a:t>
            </a:r>
          </a:p>
          <a:p>
            <a:endParaRPr lang="en-US" dirty="0"/>
          </a:p>
          <a:p>
            <a:pPr marL="3508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237230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62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Recursive Decomposition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000502" y="2059215"/>
            <a:ext cx="1315357" cy="544286"/>
          </a:xfrm>
          <a:prstGeom prst="ellipse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79142" y="2059215"/>
            <a:ext cx="1358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separator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13759" y="3554186"/>
            <a:ext cx="1090384" cy="464457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00502" y="3474357"/>
            <a:ext cx="1162955" cy="544286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838043" y="3474357"/>
            <a:ext cx="918027" cy="464457"/>
          </a:xfrm>
          <a:prstGeom prst="ellipse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49714" y="3020786"/>
            <a:ext cx="526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endParaRPr lang="en-US" baseline="-25000" dirty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00502" y="2950811"/>
            <a:ext cx="526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endParaRPr lang="en-US" baseline="-25000" dirty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40500" y="3039711"/>
            <a:ext cx="526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  <a:endParaRPr lang="en-US" baseline="-25000" dirty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2" name="Oval 1"/>
          <p:cNvSpPr/>
          <p:nvPr/>
        </p:nvSpPr>
        <p:spPr>
          <a:xfrm>
            <a:off x="283256" y="4971143"/>
            <a:ext cx="1404030" cy="9144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839686" y="4971143"/>
            <a:ext cx="1404030" cy="9144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14284" y="4887685"/>
            <a:ext cx="1404030" cy="914400"/>
          </a:xfrm>
          <a:prstGeom prst="ellipse">
            <a:avLst/>
          </a:prstGeom>
          <a:solidFill>
            <a:srgbClr val="435AA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15859" y="4957535"/>
            <a:ext cx="800100" cy="789214"/>
          </a:xfrm>
          <a:prstGeom prst="ellipse">
            <a:avLst/>
          </a:prstGeom>
          <a:solidFill>
            <a:srgbClr val="435AA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607629" y="4887685"/>
            <a:ext cx="918027" cy="464457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806869" y="4887685"/>
            <a:ext cx="918027" cy="464457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249714" y="2428547"/>
            <a:ext cx="1750788" cy="11256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26645" y="2671704"/>
            <a:ext cx="0" cy="7373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63457" y="2603501"/>
            <a:ext cx="1674586" cy="9506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00113" y="4101630"/>
            <a:ext cx="605072" cy="7860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839686" y="4101630"/>
            <a:ext cx="540388" cy="7860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000502" y="4101630"/>
            <a:ext cx="392757" cy="6585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797778" y="4101630"/>
            <a:ext cx="681364" cy="7860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7066643" y="4101630"/>
            <a:ext cx="158246" cy="6585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525656" y="4101630"/>
            <a:ext cx="719819" cy="6585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822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Planar Separator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[Lipton-Tarjan’79]</a:t>
            </a:r>
          </a:p>
          <a:p>
            <a:pPr marL="0" indent="0">
              <a:buNone/>
            </a:pPr>
            <a:r>
              <a:rPr lang="en-US" dirty="0" smtClean="0"/>
              <a:t>Every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vertex </a:t>
            </a:r>
            <a:r>
              <a:rPr lang="en-US" i="1" dirty="0" smtClean="0"/>
              <a:t>planar graph </a:t>
            </a:r>
            <a:r>
              <a:rPr lang="en-US" dirty="0" smtClean="0"/>
              <a:t>has a balance separator of size </a:t>
            </a:r>
            <a:r>
              <a:rPr lang="en-US" dirty="0" smtClean="0">
                <a:solidFill>
                  <a:srgbClr val="FF0000"/>
                </a:solidFill>
              </a:rPr>
              <a:t>O(√n)</a:t>
            </a:r>
          </a:p>
          <a:p>
            <a:pPr marL="0" indent="0">
              <a:buNone/>
            </a:pPr>
            <a:r>
              <a:rPr lang="en-US" dirty="0" smtClean="0"/>
              <a:t>Many applications via recursive decomposition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274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Informal:</a:t>
            </a:r>
            <a:r>
              <a:rPr lang="en-US" b="1" dirty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treewidth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G)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>
                <a:solidFill>
                  <a:srgbClr val="FF0000"/>
                </a:solidFill>
              </a:rPr>
              <a:t> k </a:t>
            </a:r>
            <a:r>
              <a:rPr lang="en-US" dirty="0">
                <a:solidFill>
                  <a:srgbClr val="384348"/>
                </a:solidFill>
              </a:rPr>
              <a:t>implies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can be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recursively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decomposed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via “balanced” separators of size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(A measure tailored for a given graph)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Formal</a:t>
            </a:r>
            <a:r>
              <a:rPr lang="en-US" dirty="0" smtClean="0"/>
              <a:t> definition a bit technical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326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>
            <a:off x="485676" y="2169790"/>
            <a:ext cx="3020903" cy="2625558"/>
            <a:chOff x="485676" y="2169790"/>
            <a:chExt cx="3020903" cy="2625558"/>
          </a:xfrm>
        </p:grpSpPr>
        <p:sp>
          <p:nvSpPr>
            <p:cNvPr id="5" name="Oval 4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100772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100772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922723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6179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78906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4" name="Straight Connector 13"/>
            <p:cNvCxnSpPr>
              <a:stCxn id="6" idx="7"/>
              <a:endCxn id="5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5"/>
              <a:endCxn id="7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5" idx="4"/>
              <a:endCxn id="7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498624" y="3488308"/>
              <a:ext cx="6370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5" idx="6"/>
              <a:endCxn id="9" idx="2"/>
            </p:cNvCxnSpPr>
            <p:nvPr/>
          </p:nvCxnSpPr>
          <p:spPr>
            <a:xfrm>
              <a:off x="1533525" y="2701682"/>
              <a:ext cx="56724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234310" y="2794865"/>
              <a:ext cx="0" cy="5948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9" idx="6"/>
              <a:endCxn id="10" idx="2"/>
            </p:cNvCxnSpPr>
            <p:nvPr/>
          </p:nvCxnSpPr>
          <p:spPr>
            <a:xfrm>
              <a:off x="2339092" y="2701682"/>
              <a:ext cx="58363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11" idx="7"/>
              <a:endCxn id="7" idx="3"/>
            </p:cNvCxnSpPr>
            <p:nvPr/>
          </p:nvCxnSpPr>
          <p:spPr>
            <a:xfrm flipV="1">
              <a:off x="865212" y="3576043"/>
              <a:ext cx="464894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1" idx="6"/>
              <a:endCxn id="12" idx="2"/>
            </p:cNvCxnSpPr>
            <p:nvPr/>
          </p:nvCxnSpPr>
          <p:spPr>
            <a:xfrm>
              <a:off x="900113" y="4201980"/>
              <a:ext cx="8889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7" idx="5"/>
              <a:endCxn id="12" idx="1"/>
            </p:cNvCxnSpPr>
            <p:nvPr/>
          </p:nvCxnSpPr>
          <p:spPr>
            <a:xfrm>
              <a:off x="1498624" y="3576043"/>
              <a:ext cx="325340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8609" y="43952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803444" y="4387417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300603" y="349264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135673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058701" y="226477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sp>
        <p:nvSpPr>
          <p:cNvPr id="40" name="Oval 39"/>
          <p:cNvSpPr/>
          <p:nvPr/>
        </p:nvSpPr>
        <p:spPr>
          <a:xfrm>
            <a:off x="4184819" y="2743958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261946" y="2746017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6369239" y="2738833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7523178" y="2738833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261946" y="3727702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48" name="Straight Connector 47"/>
          <p:cNvCxnSpPr>
            <a:stCxn id="40" idx="6"/>
            <a:endCxn id="42" idx="2"/>
          </p:cNvCxnSpPr>
          <p:nvPr/>
        </p:nvCxnSpPr>
        <p:spPr>
          <a:xfrm>
            <a:off x="4824899" y="3063998"/>
            <a:ext cx="437047" cy="20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2" idx="6"/>
            <a:endCxn id="44" idx="2"/>
          </p:cNvCxnSpPr>
          <p:nvPr/>
        </p:nvCxnSpPr>
        <p:spPr>
          <a:xfrm flipV="1">
            <a:off x="5902026" y="3058873"/>
            <a:ext cx="467213" cy="71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4" idx="6"/>
            <a:endCxn id="45" idx="2"/>
          </p:cNvCxnSpPr>
          <p:nvPr/>
        </p:nvCxnSpPr>
        <p:spPr>
          <a:xfrm>
            <a:off x="7009319" y="3058873"/>
            <a:ext cx="5138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2" idx="4"/>
            <a:endCxn id="46" idx="0"/>
          </p:cNvCxnSpPr>
          <p:nvPr/>
        </p:nvCxnSpPr>
        <p:spPr>
          <a:xfrm>
            <a:off x="5581986" y="3386097"/>
            <a:ext cx="0" cy="3416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184820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b c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5261946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c f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5261946" y="3810111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 e c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6369239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g f</a:t>
            </a:r>
            <a:endParaRPr lang="en-US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7572401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 h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857941" y="1800458"/>
            <a:ext cx="1114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G=(V,E)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320700" y="1802268"/>
            <a:ext cx="14015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T=(V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, E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) 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5906943" y="3924130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6375589" y="3924583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{</a:t>
            </a:r>
            <a:r>
              <a:rPr lang="en-US" dirty="0" err="1" smtClean="0">
                <a:solidFill>
                  <a:srgbClr val="FF0000"/>
                </a:solidFill>
              </a:rPr>
              <a:t>d,e,c</a:t>
            </a:r>
            <a:r>
              <a:rPr lang="en-US" dirty="0" smtClean="0">
                <a:solidFill>
                  <a:srgbClr val="FF0000"/>
                </a:solidFill>
              </a:rPr>
              <a:t>}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97015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>
            <a:off x="485676" y="2169790"/>
            <a:ext cx="3020903" cy="2625558"/>
            <a:chOff x="485676" y="2169790"/>
            <a:chExt cx="3020903" cy="2625558"/>
          </a:xfrm>
        </p:grpSpPr>
        <p:sp>
          <p:nvSpPr>
            <p:cNvPr id="5" name="Oval 4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100772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100772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922723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6179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78906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4" name="Straight Connector 13"/>
            <p:cNvCxnSpPr>
              <a:stCxn id="6" idx="7"/>
              <a:endCxn id="5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5"/>
              <a:endCxn id="7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5" idx="4"/>
              <a:endCxn id="7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498624" y="3488308"/>
              <a:ext cx="6370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5" idx="6"/>
              <a:endCxn id="9" idx="2"/>
            </p:cNvCxnSpPr>
            <p:nvPr/>
          </p:nvCxnSpPr>
          <p:spPr>
            <a:xfrm>
              <a:off x="1533525" y="2701682"/>
              <a:ext cx="56724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234310" y="2794865"/>
              <a:ext cx="0" cy="5948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9" idx="6"/>
              <a:endCxn id="10" idx="2"/>
            </p:cNvCxnSpPr>
            <p:nvPr/>
          </p:nvCxnSpPr>
          <p:spPr>
            <a:xfrm>
              <a:off x="2339092" y="2701682"/>
              <a:ext cx="58363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11" idx="7"/>
              <a:endCxn id="7" idx="3"/>
            </p:cNvCxnSpPr>
            <p:nvPr/>
          </p:nvCxnSpPr>
          <p:spPr>
            <a:xfrm flipV="1">
              <a:off x="865212" y="3576043"/>
              <a:ext cx="464894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1" idx="6"/>
              <a:endCxn id="12" idx="2"/>
            </p:cNvCxnSpPr>
            <p:nvPr/>
          </p:nvCxnSpPr>
          <p:spPr>
            <a:xfrm>
              <a:off x="900113" y="4201980"/>
              <a:ext cx="8889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7" idx="5"/>
              <a:endCxn id="12" idx="1"/>
            </p:cNvCxnSpPr>
            <p:nvPr/>
          </p:nvCxnSpPr>
          <p:spPr>
            <a:xfrm>
              <a:off x="1498624" y="3576043"/>
              <a:ext cx="325340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8609" y="43952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803444" y="4387417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300603" y="349264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135673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058701" y="226477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857941" y="1800458"/>
            <a:ext cx="1114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G=(V,E)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320700" y="1802268"/>
            <a:ext cx="14015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T=(V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, E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) </a:t>
            </a:r>
            <a:endParaRPr lang="en-US" sz="20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4184819" y="2738833"/>
            <a:ext cx="4163384" cy="1628949"/>
            <a:chOff x="4184819" y="2738833"/>
            <a:chExt cx="4163384" cy="1628949"/>
          </a:xfrm>
        </p:grpSpPr>
        <p:sp>
          <p:nvSpPr>
            <p:cNvPr id="40" name="Oval 39"/>
            <p:cNvSpPr/>
            <p:nvPr/>
          </p:nvSpPr>
          <p:spPr>
            <a:xfrm>
              <a:off x="4184819" y="2743958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5261946" y="2746017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6369239" y="2738833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7523178" y="2738833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5261946" y="3727702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48" name="Straight Connector 47"/>
            <p:cNvCxnSpPr>
              <a:stCxn id="40" idx="6"/>
              <a:endCxn id="42" idx="2"/>
            </p:cNvCxnSpPr>
            <p:nvPr/>
          </p:nvCxnSpPr>
          <p:spPr>
            <a:xfrm>
              <a:off x="4824899" y="3063998"/>
              <a:ext cx="437047" cy="205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42" idx="6"/>
              <a:endCxn id="44" idx="2"/>
            </p:cNvCxnSpPr>
            <p:nvPr/>
          </p:nvCxnSpPr>
          <p:spPr>
            <a:xfrm flipV="1">
              <a:off x="5902026" y="3058873"/>
              <a:ext cx="467213" cy="718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4" idx="6"/>
              <a:endCxn id="45" idx="2"/>
            </p:cNvCxnSpPr>
            <p:nvPr/>
          </p:nvCxnSpPr>
          <p:spPr>
            <a:xfrm>
              <a:off x="7009319" y="3058873"/>
              <a:ext cx="5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2" idx="4"/>
              <a:endCxn id="46" idx="0"/>
            </p:cNvCxnSpPr>
            <p:nvPr/>
          </p:nvCxnSpPr>
          <p:spPr>
            <a:xfrm>
              <a:off x="5581986" y="3386097"/>
              <a:ext cx="0" cy="34160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4184820" y="2815963"/>
              <a:ext cx="7758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 b c</a:t>
              </a:r>
              <a:endParaRPr lang="en-US" sz="20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261946" y="2815963"/>
              <a:ext cx="7758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 c f</a:t>
              </a:r>
              <a:endParaRPr lang="en-US" sz="2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261946" y="3810111"/>
              <a:ext cx="7758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 e c</a:t>
              </a:r>
              <a:endParaRPr lang="en-US" sz="2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369239" y="2815963"/>
              <a:ext cx="7758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 g f</a:t>
              </a:r>
              <a:endParaRPr lang="en-US" sz="2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572401" y="2815963"/>
              <a:ext cx="7758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 h</a:t>
              </a:r>
              <a:endParaRPr lang="en-US" sz="20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375589" y="3924583"/>
              <a:ext cx="181331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</a:rPr>
                <a:t>X</a:t>
              </a:r>
              <a:r>
                <a:rPr lang="en-US" baseline="-25000" dirty="0" err="1">
                  <a:solidFill>
                    <a:srgbClr val="FF0000"/>
                  </a:solidFill>
                </a:rPr>
                <a:t>t</a:t>
              </a:r>
              <a:r>
                <a:rPr lang="en-US" dirty="0">
                  <a:solidFill>
                    <a:srgbClr val="FF0000"/>
                  </a:solidFill>
                </a:rPr>
                <a:t> </a:t>
              </a:r>
              <a:r>
                <a:rPr lang="en-US" dirty="0" smtClean="0">
                  <a:solidFill>
                    <a:srgbClr val="FF0000"/>
                  </a:solidFill>
                </a:rPr>
                <a:t>= {</a:t>
              </a:r>
              <a:r>
                <a:rPr lang="en-US" dirty="0" err="1" smtClean="0">
                  <a:solidFill>
                    <a:srgbClr val="FF0000"/>
                  </a:solidFill>
                </a:rPr>
                <a:t>d,e,c</a:t>
              </a:r>
              <a:r>
                <a:rPr lang="en-US" dirty="0" smtClean="0">
                  <a:solidFill>
                    <a:srgbClr val="FF0000"/>
                  </a:solidFill>
                </a:rPr>
                <a:t>} </a:t>
              </a:r>
              <a:r>
                <a:rPr lang="en-US" dirty="0" smtClean="0">
                  <a:solidFill>
                    <a:srgbClr val="FF0000"/>
                  </a:solidFill>
                  <a:latin typeface="cmsy10"/>
                  <a:ea typeface="cmsy10"/>
                  <a:cs typeface="cmsy10"/>
                </a:rPr>
                <a:t>µ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r>
                <a:rPr lang="en-US" dirty="0">
                  <a:solidFill>
                    <a:srgbClr val="FF0000"/>
                  </a:solidFill>
                </a:rPr>
                <a:t>V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06943" y="3924130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t</a:t>
              </a:r>
              <a:endParaRPr lang="en-US" dirty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857941" y="4847280"/>
            <a:ext cx="7735609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 </a:t>
            </a:r>
            <a:r>
              <a:rPr lang="en-US" sz="2800" i="1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[</a:t>
            </a:r>
            <a:r>
              <a:rPr lang="en-US" sz="2800" i="1" baseline="-25000" dirty="0">
                <a:solidFill>
                  <a:srgbClr val="FF0000"/>
                </a:solidFill>
              </a:rPr>
              <a:t>t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X</a:t>
            </a:r>
            <a:r>
              <a:rPr lang="en-US" sz="2800" i="1" baseline="-25000" dirty="0" err="1">
                <a:solidFill>
                  <a:srgbClr val="FF0000"/>
                </a:solidFill>
              </a:rPr>
              <a:t>t</a:t>
            </a:r>
            <a:r>
              <a:rPr lang="en-US" sz="2800" i="1" dirty="0">
                <a:solidFill>
                  <a:srgbClr val="FF0000"/>
                </a:solidFill>
              </a:rPr>
              <a:t> = V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For each </a:t>
            </a:r>
            <a:r>
              <a:rPr lang="en-US" sz="2800" dirty="0" smtClean="0">
                <a:solidFill>
                  <a:srgbClr val="FF0000"/>
                </a:solidFill>
              </a:rPr>
              <a:t>v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V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{ t | v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X</a:t>
            </a:r>
            <a:r>
              <a:rPr lang="en-US" sz="2800" baseline="-25000" dirty="0" err="1" smtClean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 } </a:t>
            </a:r>
            <a:r>
              <a:rPr lang="en-US" sz="2800" dirty="0" smtClean="0"/>
              <a:t>is sub-tree of </a:t>
            </a:r>
            <a:r>
              <a:rPr lang="en-US" sz="2800" dirty="0" smtClean="0">
                <a:solidFill>
                  <a:srgbClr val="FF0000"/>
                </a:solidFill>
              </a:rPr>
              <a:t>T</a:t>
            </a:r>
            <a:endParaRPr lang="en-US" sz="2800" dirty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For each edge </a:t>
            </a:r>
            <a:r>
              <a:rPr lang="en-US" sz="2800" dirty="0" err="1">
                <a:solidFill>
                  <a:srgbClr val="FF0000"/>
                </a:solidFill>
              </a:rPr>
              <a:t>uv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 E</a:t>
            </a:r>
            <a:r>
              <a:rPr lang="en-US" sz="2800" dirty="0"/>
              <a:t>, exists </a:t>
            </a:r>
            <a:r>
              <a:rPr lang="en-US" sz="2800" dirty="0">
                <a:solidFill>
                  <a:srgbClr val="FF0000"/>
                </a:solidFill>
              </a:rPr>
              <a:t>t</a:t>
            </a:r>
            <a:r>
              <a:rPr lang="en-US" sz="2800" dirty="0"/>
              <a:t> such that </a:t>
            </a:r>
            <a:r>
              <a:rPr lang="en-US" sz="2800" dirty="0" err="1">
                <a:solidFill>
                  <a:srgbClr val="FF0000"/>
                </a:solidFill>
              </a:rPr>
              <a:t>u,v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X</a:t>
            </a:r>
            <a:r>
              <a:rPr lang="en-US" sz="2800" baseline="-25000" dirty="0" err="1">
                <a:solidFill>
                  <a:srgbClr val="FF0000"/>
                </a:solidFill>
              </a:rPr>
              <a:t>t</a:t>
            </a:r>
            <a:endParaRPr lang="en-US" sz="28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991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1498624" y="3488308"/>
            <a:ext cx="63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295205" y="256990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61793" y="2917561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295205" y="3351078"/>
            <a:ext cx="238320" cy="263563"/>
          </a:xfrm>
          <a:prstGeom prst="ellipse">
            <a:avLst/>
          </a:prstGeom>
          <a:solidFill>
            <a:srgbClr val="3366FF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100772" y="3351078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100772" y="256990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922723" y="256990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61793" y="4070198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89063" y="4070198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4" name="Straight Connector 13"/>
          <p:cNvCxnSpPr>
            <a:stCxn id="6" idx="7"/>
            <a:endCxn id="5" idx="2"/>
          </p:cNvCxnSpPr>
          <p:nvPr/>
        </p:nvCxnSpPr>
        <p:spPr>
          <a:xfrm flipV="1">
            <a:off x="865212" y="2701682"/>
            <a:ext cx="429993" cy="2544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7" idx="1"/>
          </p:cNvCxnSpPr>
          <p:nvPr/>
        </p:nvCxnSpPr>
        <p:spPr>
          <a:xfrm>
            <a:off x="865212" y="3142526"/>
            <a:ext cx="464894" cy="247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4"/>
            <a:endCxn id="7" idx="0"/>
          </p:cNvCxnSpPr>
          <p:nvPr/>
        </p:nvCxnSpPr>
        <p:spPr>
          <a:xfrm>
            <a:off x="1414365" y="2833463"/>
            <a:ext cx="0" cy="5176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6"/>
            <a:endCxn id="9" idx="2"/>
          </p:cNvCxnSpPr>
          <p:nvPr/>
        </p:nvCxnSpPr>
        <p:spPr>
          <a:xfrm>
            <a:off x="1533525" y="2701682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34310" y="2794865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6"/>
            <a:endCxn id="10" idx="2"/>
          </p:cNvCxnSpPr>
          <p:nvPr/>
        </p:nvCxnSpPr>
        <p:spPr>
          <a:xfrm>
            <a:off x="2339092" y="2701682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7"/>
            <a:endCxn id="7" idx="3"/>
          </p:cNvCxnSpPr>
          <p:nvPr/>
        </p:nvCxnSpPr>
        <p:spPr>
          <a:xfrm flipV="1">
            <a:off x="865212" y="3576043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6"/>
            <a:endCxn id="12" idx="2"/>
          </p:cNvCxnSpPr>
          <p:nvPr/>
        </p:nvCxnSpPr>
        <p:spPr>
          <a:xfrm>
            <a:off x="900113" y="4201980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7" idx="5"/>
            <a:endCxn id="12" idx="1"/>
          </p:cNvCxnSpPr>
          <p:nvPr/>
        </p:nvCxnSpPr>
        <p:spPr>
          <a:xfrm>
            <a:off x="1498624" y="3576043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06167" y="216979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660066"/>
                </a:solidFill>
              </a:rPr>
              <a:t>a</a:t>
            </a:r>
            <a:endParaRPr lang="en-US" sz="2000" dirty="0">
              <a:solidFill>
                <a:srgbClr val="660066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85676" y="251745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966487" y="328825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c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18609" y="4395238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1803444" y="438741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2300603" y="3492648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2135673" y="216979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3058701" y="226477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857941" y="1800458"/>
            <a:ext cx="1114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G=(V,E)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320700" y="1802268"/>
            <a:ext cx="14015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T=(V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, E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) </a:t>
            </a:r>
            <a:endParaRPr lang="en-US" sz="2000" dirty="0"/>
          </a:p>
        </p:txBody>
      </p:sp>
      <p:sp>
        <p:nvSpPr>
          <p:cNvPr id="40" name="Oval 39"/>
          <p:cNvSpPr/>
          <p:nvPr/>
        </p:nvSpPr>
        <p:spPr>
          <a:xfrm>
            <a:off x="4184819" y="2743958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261946" y="2746017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6369239" y="2738833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7523178" y="2738833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261946" y="3727702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48" name="Straight Connector 47"/>
          <p:cNvCxnSpPr>
            <a:stCxn id="40" idx="6"/>
            <a:endCxn id="42" idx="2"/>
          </p:cNvCxnSpPr>
          <p:nvPr/>
        </p:nvCxnSpPr>
        <p:spPr>
          <a:xfrm>
            <a:off x="4824899" y="3063998"/>
            <a:ext cx="437047" cy="20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2" idx="6"/>
            <a:endCxn id="44" idx="2"/>
          </p:cNvCxnSpPr>
          <p:nvPr/>
        </p:nvCxnSpPr>
        <p:spPr>
          <a:xfrm flipV="1">
            <a:off x="5902026" y="3058873"/>
            <a:ext cx="467213" cy="71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4" idx="6"/>
            <a:endCxn id="45" idx="2"/>
          </p:cNvCxnSpPr>
          <p:nvPr/>
        </p:nvCxnSpPr>
        <p:spPr>
          <a:xfrm>
            <a:off x="7009319" y="3058873"/>
            <a:ext cx="5138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2" idx="4"/>
            <a:endCxn id="46" idx="0"/>
          </p:cNvCxnSpPr>
          <p:nvPr/>
        </p:nvCxnSpPr>
        <p:spPr>
          <a:xfrm>
            <a:off x="5581986" y="3386097"/>
            <a:ext cx="0" cy="3416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184820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b c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5261946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</a:t>
            </a:r>
            <a:r>
              <a:rPr lang="en-US" sz="2000" dirty="0" smtClean="0">
                <a:solidFill>
                  <a:srgbClr val="000000"/>
                </a:solidFill>
              </a:rPr>
              <a:t>c</a:t>
            </a:r>
            <a:r>
              <a:rPr lang="en-US" sz="2000" dirty="0" smtClean="0"/>
              <a:t> f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5261946" y="3810111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 e </a:t>
            </a:r>
            <a:r>
              <a:rPr lang="en-US" sz="2000" dirty="0" smtClean="0">
                <a:solidFill>
                  <a:srgbClr val="000000"/>
                </a:solidFill>
              </a:rPr>
              <a:t>c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369239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g f</a:t>
            </a:r>
            <a:endParaRPr lang="en-US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7572401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 h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6375589" y="3924583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{</a:t>
            </a:r>
            <a:r>
              <a:rPr lang="en-US" dirty="0" err="1" smtClean="0">
                <a:solidFill>
                  <a:srgbClr val="FF0000"/>
                </a:solidFill>
              </a:rPr>
              <a:t>d,e,c</a:t>
            </a:r>
            <a:r>
              <a:rPr lang="en-US" dirty="0" smtClean="0">
                <a:solidFill>
                  <a:srgbClr val="FF0000"/>
                </a:solidFill>
              </a:rPr>
              <a:t>}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06943" y="3924130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4011906" y="2563960"/>
            <a:ext cx="2136518" cy="2101023"/>
          </a:xfrm>
          <a:custGeom>
            <a:avLst/>
            <a:gdLst>
              <a:gd name="connsiteX0" fmla="*/ 272999 w 2136518"/>
              <a:gd name="connsiteY0" fmla="*/ 71221 h 2101023"/>
              <a:gd name="connsiteX1" fmla="*/ 106826 w 2136518"/>
              <a:gd name="connsiteY1" fmla="*/ 142442 h 2101023"/>
              <a:gd name="connsiteX2" fmla="*/ 71217 w 2136518"/>
              <a:gd name="connsiteY2" fmla="*/ 178053 h 2101023"/>
              <a:gd name="connsiteX3" fmla="*/ 0 w 2136518"/>
              <a:gd name="connsiteY3" fmla="*/ 273014 h 2101023"/>
              <a:gd name="connsiteX4" fmla="*/ 11869 w 2136518"/>
              <a:gd name="connsiteY4" fmla="*/ 593509 h 2101023"/>
              <a:gd name="connsiteX5" fmla="*/ 83087 w 2136518"/>
              <a:gd name="connsiteY5" fmla="*/ 712211 h 2101023"/>
              <a:gd name="connsiteX6" fmla="*/ 106826 w 2136518"/>
              <a:gd name="connsiteY6" fmla="*/ 747822 h 2101023"/>
              <a:gd name="connsiteX7" fmla="*/ 130565 w 2136518"/>
              <a:gd name="connsiteY7" fmla="*/ 783432 h 2101023"/>
              <a:gd name="connsiteX8" fmla="*/ 142434 w 2136518"/>
              <a:gd name="connsiteY8" fmla="*/ 819043 h 2101023"/>
              <a:gd name="connsiteX9" fmla="*/ 189913 w 2136518"/>
              <a:gd name="connsiteY9" fmla="*/ 866524 h 2101023"/>
              <a:gd name="connsiteX10" fmla="*/ 284869 w 2136518"/>
              <a:gd name="connsiteY10" fmla="*/ 890264 h 2101023"/>
              <a:gd name="connsiteX11" fmla="*/ 320478 w 2136518"/>
              <a:gd name="connsiteY11" fmla="*/ 902134 h 2101023"/>
              <a:gd name="connsiteX12" fmla="*/ 415434 w 2136518"/>
              <a:gd name="connsiteY12" fmla="*/ 925875 h 2101023"/>
              <a:gd name="connsiteX13" fmla="*/ 997042 w 2136518"/>
              <a:gd name="connsiteY13" fmla="*/ 914005 h 2101023"/>
              <a:gd name="connsiteX14" fmla="*/ 1258172 w 2136518"/>
              <a:gd name="connsiteY14" fmla="*/ 949615 h 2101023"/>
              <a:gd name="connsiteX15" fmla="*/ 1246302 w 2136518"/>
              <a:gd name="connsiteY15" fmla="*/ 1187019 h 2101023"/>
              <a:gd name="connsiteX16" fmla="*/ 1222563 w 2136518"/>
              <a:gd name="connsiteY16" fmla="*/ 1270110 h 2101023"/>
              <a:gd name="connsiteX17" fmla="*/ 1198824 w 2136518"/>
              <a:gd name="connsiteY17" fmla="*/ 1305721 h 2101023"/>
              <a:gd name="connsiteX18" fmla="*/ 1151346 w 2136518"/>
              <a:gd name="connsiteY18" fmla="*/ 1400682 h 2101023"/>
              <a:gd name="connsiteX19" fmla="*/ 1139476 w 2136518"/>
              <a:gd name="connsiteY19" fmla="*/ 1448163 h 2101023"/>
              <a:gd name="connsiteX20" fmla="*/ 1127607 w 2136518"/>
              <a:gd name="connsiteY20" fmla="*/ 1483773 h 2101023"/>
              <a:gd name="connsiteX21" fmla="*/ 1115737 w 2136518"/>
              <a:gd name="connsiteY21" fmla="*/ 1543124 h 2101023"/>
              <a:gd name="connsiteX22" fmla="*/ 1139476 w 2136518"/>
              <a:gd name="connsiteY22" fmla="*/ 1922970 h 2101023"/>
              <a:gd name="connsiteX23" fmla="*/ 1151346 w 2136518"/>
              <a:gd name="connsiteY23" fmla="*/ 1982321 h 2101023"/>
              <a:gd name="connsiteX24" fmla="*/ 1210693 w 2136518"/>
              <a:gd name="connsiteY24" fmla="*/ 2041672 h 2101023"/>
              <a:gd name="connsiteX25" fmla="*/ 1234432 w 2136518"/>
              <a:gd name="connsiteY25" fmla="*/ 2077283 h 2101023"/>
              <a:gd name="connsiteX26" fmla="*/ 1317519 w 2136518"/>
              <a:gd name="connsiteY26" fmla="*/ 2101023 h 2101023"/>
              <a:gd name="connsiteX27" fmla="*/ 1459954 w 2136518"/>
              <a:gd name="connsiteY27" fmla="*/ 2089153 h 2101023"/>
              <a:gd name="connsiteX28" fmla="*/ 1744823 w 2136518"/>
              <a:gd name="connsiteY28" fmla="*/ 2077283 h 2101023"/>
              <a:gd name="connsiteX29" fmla="*/ 1851649 w 2136518"/>
              <a:gd name="connsiteY29" fmla="*/ 2053542 h 2101023"/>
              <a:gd name="connsiteX30" fmla="*/ 1899127 w 2136518"/>
              <a:gd name="connsiteY30" fmla="*/ 1994191 h 2101023"/>
              <a:gd name="connsiteX31" fmla="*/ 1946605 w 2136518"/>
              <a:gd name="connsiteY31" fmla="*/ 1946711 h 2101023"/>
              <a:gd name="connsiteX32" fmla="*/ 1958475 w 2136518"/>
              <a:gd name="connsiteY32" fmla="*/ 1899230 h 2101023"/>
              <a:gd name="connsiteX33" fmla="*/ 2005953 w 2136518"/>
              <a:gd name="connsiteY33" fmla="*/ 1816139 h 2101023"/>
              <a:gd name="connsiteX34" fmla="*/ 2065301 w 2136518"/>
              <a:gd name="connsiteY34" fmla="*/ 1756788 h 2101023"/>
              <a:gd name="connsiteX35" fmla="*/ 2112779 w 2136518"/>
              <a:gd name="connsiteY35" fmla="*/ 1685567 h 2101023"/>
              <a:gd name="connsiteX36" fmla="*/ 2136518 w 2136518"/>
              <a:gd name="connsiteY36" fmla="*/ 1566865 h 2101023"/>
              <a:gd name="connsiteX37" fmla="*/ 2124648 w 2136518"/>
              <a:gd name="connsiteY37" fmla="*/ 1305721 h 2101023"/>
              <a:gd name="connsiteX38" fmla="*/ 2100909 w 2136518"/>
              <a:gd name="connsiteY38" fmla="*/ 1246370 h 2101023"/>
              <a:gd name="connsiteX39" fmla="*/ 2053431 w 2136518"/>
              <a:gd name="connsiteY39" fmla="*/ 1163278 h 2101023"/>
              <a:gd name="connsiteX40" fmla="*/ 1982214 w 2136518"/>
              <a:gd name="connsiteY40" fmla="*/ 1127668 h 2101023"/>
              <a:gd name="connsiteX41" fmla="*/ 1946605 w 2136518"/>
              <a:gd name="connsiteY41" fmla="*/ 1103927 h 2101023"/>
              <a:gd name="connsiteX42" fmla="*/ 1910996 w 2136518"/>
              <a:gd name="connsiteY42" fmla="*/ 1092057 h 2101023"/>
              <a:gd name="connsiteX43" fmla="*/ 1887257 w 2136518"/>
              <a:gd name="connsiteY43" fmla="*/ 1056447 h 2101023"/>
              <a:gd name="connsiteX44" fmla="*/ 1875388 w 2136518"/>
              <a:gd name="connsiteY44" fmla="*/ 1020836 h 2101023"/>
              <a:gd name="connsiteX45" fmla="*/ 1887257 w 2136518"/>
              <a:gd name="connsiteY45" fmla="*/ 902134 h 2101023"/>
              <a:gd name="connsiteX46" fmla="*/ 1910996 w 2136518"/>
              <a:gd name="connsiteY46" fmla="*/ 866524 h 2101023"/>
              <a:gd name="connsiteX47" fmla="*/ 1946605 w 2136518"/>
              <a:gd name="connsiteY47" fmla="*/ 819043 h 2101023"/>
              <a:gd name="connsiteX48" fmla="*/ 1982214 w 2136518"/>
              <a:gd name="connsiteY48" fmla="*/ 735952 h 2101023"/>
              <a:gd name="connsiteX49" fmla="*/ 1994083 w 2136518"/>
              <a:gd name="connsiteY49" fmla="*/ 700341 h 2101023"/>
              <a:gd name="connsiteX50" fmla="*/ 2017822 w 2136518"/>
              <a:gd name="connsiteY50" fmla="*/ 605380 h 2101023"/>
              <a:gd name="connsiteX51" fmla="*/ 2029692 w 2136518"/>
              <a:gd name="connsiteY51" fmla="*/ 557899 h 2101023"/>
              <a:gd name="connsiteX52" fmla="*/ 2041561 w 2136518"/>
              <a:gd name="connsiteY52" fmla="*/ 510418 h 2101023"/>
              <a:gd name="connsiteX53" fmla="*/ 2029692 w 2136518"/>
              <a:gd name="connsiteY53" fmla="*/ 166183 h 2101023"/>
              <a:gd name="connsiteX54" fmla="*/ 1946605 w 2136518"/>
              <a:gd name="connsiteY54" fmla="*/ 83091 h 2101023"/>
              <a:gd name="connsiteX55" fmla="*/ 1851649 w 2136518"/>
              <a:gd name="connsiteY55" fmla="*/ 35611 h 2101023"/>
              <a:gd name="connsiteX56" fmla="*/ 1697345 w 2136518"/>
              <a:gd name="connsiteY56" fmla="*/ 23741 h 2101023"/>
              <a:gd name="connsiteX57" fmla="*/ 1602388 w 2136518"/>
              <a:gd name="connsiteY57" fmla="*/ 11870 h 2101023"/>
              <a:gd name="connsiteX58" fmla="*/ 1364997 w 2136518"/>
              <a:gd name="connsiteY58" fmla="*/ 0 h 2101023"/>
              <a:gd name="connsiteX59" fmla="*/ 735912 w 2136518"/>
              <a:gd name="connsiteY59" fmla="*/ 11870 h 2101023"/>
              <a:gd name="connsiteX60" fmla="*/ 700303 w 2136518"/>
              <a:gd name="connsiteY60" fmla="*/ 23741 h 2101023"/>
              <a:gd name="connsiteX61" fmla="*/ 629086 w 2136518"/>
              <a:gd name="connsiteY61" fmla="*/ 35611 h 2101023"/>
              <a:gd name="connsiteX62" fmla="*/ 581608 w 2136518"/>
              <a:gd name="connsiteY62" fmla="*/ 47481 h 2101023"/>
              <a:gd name="connsiteX63" fmla="*/ 284869 w 2136518"/>
              <a:gd name="connsiteY63" fmla="*/ 71221 h 2101023"/>
              <a:gd name="connsiteX64" fmla="*/ 272999 w 2136518"/>
              <a:gd name="connsiteY64" fmla="*/ 71221 h 210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136518" h="2101023">
                <a:moveTo>
                  <a:pt x="272999" y="71221"/>
                </a:moveTo>
                <a:cubicBezTo>
                  <a:pt x="217608" y="94961"/>
                  <a:pt x="160086" y="114244"/>
                  <a:pt x="106826" y="142442"/>
                </a:cubicBezTo>
                <a:cubicBezTo>
                  <a:pt x="91990" y="150297"/>
                  <a:pt x="82271" y="165419"/>
                  <a:pt x="71217" y="178053"/>
                </a:cubicBezTo>
                <a:cubicBezTo>
                  <a:pt x="31746" y="223166"/>
                  <a:pt x="28265" y="230614"/>
                  <a:pt x="0" y="273014"/>
                </a:cubicBezTo>
                <a:cubicBezTo>
                  <a:pt x="3956" y="379846"/>
                  <a:pt x="1572" y="487101"/>
                  <a:pt x="11869" y="593509"/>
                </a:cubicBezTo>
                <a:cubicBezTo>
                  <a:pt x="13935" y="614856"/>
                  <a:pt x="81316" y="709554"/>
                  <a:pt x="83087" y="712211"/>
                </a:cubicBezTo>
                <a:lnTo>
                  <a:pt x="106826" y="747822"/>
                </a:lnTo>
                <a:lnTo>
                  <a:pt x="130565" y="783432"/>
                </a:lnTo>
                <a:cubicBezTo>
                  <a:pt x="134521" y="795302"/>
                  <a:pt x="135162" y="808861"/>
                  <a:pt x="142434" y="819043"/>
                </a:cubicBezTo>
                <a:cubicBezTo>
                  <a:pt x="155443" y="837257"/>
                  <a:pt x="168199" y="861095"/>
                  <a:pt x="189913" y="866524"/>
                </a:cubicBezTo>
                <a:cubicBezTo>
                  <a:pt x="221565" y="874437"/>
                  <a:pt x="253917" y="879946"/>
                  <a:pt x="284869" y="890264"/>
                </a:cubicBezTo>
                <a:cubicBezTo>
                  <a:pt x="296739" y="894221"/>
                  <a:pt x="308407" y="898842"/>
                  <a:pt x="320478" y="902134"/>
                </a:cubicBezTo>
                <a:cubicBezTo>
                  <a:pt x="351955" y="910719"/>
                  <a:pt x="415434" y="925875"/>
                  <a:pt x="415434" y="925875"/>
                </a:cubicBezTo>
                <a:cubicBezTo>
                  <a:pt x="609303" y="921918"/>
                  <a:pt x="803132" y="914005"/>
                  <a:pt x="997042" y="914005"/>
                </a:cubicBezTo>
                <a:cubicBezTo>
                  <a:pt x="1217880" y="914005"/>
                  <a:pt x="1163516" y="886509"/>
                  <a:pt x="1258172" y="949615"/>
                </a:cubicBezTo>
                <a:cubicBezTo>
                  <a:pt x="1254215" y="1028750"/>
                  <a:pt x="1252882" y="1108059"/>
                  <a:pt x="1246302" y="1187019"/>
                </a:cubicBezTo>
                <a:cubicBezTo>
                  <a:pt x="1245542" y="1196144"/>
                  <a:pt x="1228743" y="1257750"/>
                  <a:pt x="1222563" y="1270110"/>
                </a:cubicBezTo>
                <a:cubicBezTo>
                  <a:pt x="1216183" y="1282870"/>
                  <a:pt x="1205204" y="1292961"/>
                  <a:pt x="1198824" y="1305721"/>
                </a:cubicBezTo>
                <a:cubicBezTo>
                  <a:pt x="1140753" y="1421871"/>
                  <a:pt x="1206343" y="1318183"/>
                  <a:pt x="1151346" y="1400682"/>
                </a:cubicBezTo>
                <a:cubicBezTo>
                  <a:pt x="1147389" y="1416509"/>
                  <a:pt x="1143958" y="1432477"/>
                  <a:pt x="1139476" y="1448163"/>
                </a:cubicBezTo>
                <a:cubicBezTo>
                  <a:pt x="1136039" y="1460194"/>
                  <a:pt x="1130641" y="1471635"/>
                  <a:pt x="1127607" y="1483773"/>
                </a:cubicBezTo>
                <a:cubicBezTo>
                  <a:pt x="1122714" y="1503346"/>
                  <a:pt x="1119694" y="1523340"/>
                  <a:pt x="1115737" y="1543124"/>
                </a:cubicBezTo>
                <a:cubicBezTo>
                  <a:pt x="1123650" y="1669739"/>
                  <a:pt x="1129224" y="1796523"/>
                  <a:pt x="1139476" y="1922970"/>
                </a:cubicBezTo>
                <a:cubicBezTo>
                  <a:pt x="1141106" y="1943079"/>
                  <a:pt x="1140966" y="1965020"/>
                  <a:pt x="1151346" y="1982321"/>
                </a:cubicBezTo>
                <a:cubicBezTo>
                  <a:pt x="1165740" y="2006312"/>
                  <a:pt x="1195175" y="2018393"/>
                  <a:pt x="1210693" y="2041672"/>
                </a:cubicBezTo>
                <a:cubicBezTo>
                  <a:pt x="1218606" y="2053542"/>
                  <a:pt x="1223292" y="2068371"/>
                  <a:pt x="1234432" y="2077283"/>
                </a:cubicBezTo>
                <a:cubicBezTo>
                  <a:pt x="1242172" y="2083475"/>
                  <a:pt x="1314417" y="2100248"/>
                  <a:pt x="1317519" y="2101023"/>
                </a:cubicBezTo>
                <a:cubicBezTo>
                  <a:pt x="1364997" y="2097066"/>
                  <a:pt x="1412384" y="2091796"/>
                  <a:pt x="1459954" y="2089153"/>
                </a:cubicBezTo>
                <a:cubicBezTo>
                  <a:pt x="1554846" y="2083881"/>
                  <a:pt x="1650009" y="2083822"/>
                  <a:pt x="1744823" y="2077283"/>
                </a:cubicBezTo>
                <a:cubicBezTo>
                  <a:pt x="1765639" y="2075847"/>
                  <a:pt x="1828691" y="2059282"/>
                  <a:pt x="1851649" y="2053542"/>
                </a:cubicBezTo>
                <a:cubicBezTo>
                  <a:pt x="1938414" y="1995695"/>
                  <a:pt x="1847006" y="2067163"/>
                  <a:pt x="1899127" y="1994191"/>
                </a:cubicBezTo>
                <a:cubicBezTo>
                  <a:pt x="1912136" y="1975978"/>
                  <a:pt x="1930779" y="1962538"/>
                  <a:pt x="1946605" y="1946711"/>
                </a:cubicBezTo>
                <a:cubicBezTo>
                  <a:pt x="1950562" y="1930884"/>
                  <a:pt x="1952747" y="1914505"/>
                  <a:pt x="1958475" y="1899230"/>
                </a:cubicBezTo>
                <a:cubicBezTo>
                  <a:pt x="1965663" y="1880061"/>
                  <a:pt x="1990886" y="1833359"/>
                  <a:pt x="2005953" y="1816139"/>
                </a:cubicBezTo>
                <a:cubicBezTo>
                  <a:pt x="2024376" y="1795083"/>
                  <a:pt x="2049782" y="1780067"/>
                  <a:pt x="2065301" y="1756788"/>
                </a:cubicBezTo>
                <a:lnTo>
                  <a:pt x="2112779" y="1685567"/>
                </a:lnTo>
                <a:cubicBezTo>
                  <a:pt x="2120621" y="1654196"/>
                  <a:pt x="2136518" y="1595964"/>
                  <a:pt x="2136518" y="1566865"/>
                </a:cubicBezTo>
                <a:cubicBezTo>
                  <a:pt x="2136518" y="1479727"/>
                  <a:pt x="2134270" y="1392326"/>
                  <a:pt x="2124648" y="1305721"/>
                </a:cubicBezTo>
                <a:cubicBezTo>
                  <a:pt x="2122295" y="1284544"/>
                  <a:pt x="2109562" y="1265841"/>
                  <a:pt x="2100909" y="1246370"/>
                </a:cubicBezTo>
                <a:cubicBezTo>
                  <a:pt x="2093462" y="1229613"/>
                  <a:pt x="2068706" y="1178554"/>
                  <a:pt x="2053431" y="1163278"/>
                </a:cubicBezTo>
                <a:cubicBezTo>
                  <a:pt x="2030423" y="1140268"/>
                  <a:pt x="2011175" y="1137322"/>
                  <a:pt x="1982214" y="1127668"/>
                </a:cubicBezTo>
                <a:cubicBezTo>
                  <a:pt x="1970344" y="1119754"/>
                  <a:pt x="1959365" y="1110307"/>
                  <a:pt x="1946605" y="1103927"/>
                </a:cubicBezTo>
                <a:cubicBezTo>
                  <a:pt x="1935414" y="1098331"/>
                  <a:pt x="1920766" y="1099873"/>
                  <a:pt x="1910996" y="1092057"/>
                </a:cubicBezTo>
                <a:cubicBezTo>
                  <a:pt x="1899856" y="1083145"/>
                  <a:pt x="1895170" y="1068317"/>
                  <a:pt x="1887257" y="1056447"/>
                </a:cubicBezTo>
                <a:cubicBezTo>
                  <a:pt x="1883301" y="1044577"/>
                  <a:pt x="1875388" y="1033348"/>
                  <a:pt x="1875388" y="1020836"/>
                </a:cubicBezTo>
                <a:cubicBezTo>
                  <a:pt x="1875388" y="981071"/>
                  <a:pt x="1878316" y="940880"/>
                  <a:pt x="1887257" y="902134"/>
                </a:cubicBezTo>
                <a:cubicBezTo>
                  <a:pt x="1890465" y="888234"/>
                  <a:pt x="1902704" y="878133"/>
                  <a:pt x="1910996" y="866524"/>
                </a:cubicBezTo>
                <a:cubicBezTo>
                  <a:pt x="1922495" y="850425"/>
                  <a:pt x="1934735" y="834870"/>
                  <a:pt x="1946605" y="819043"/>
                </a:cubicBezTo>
                <a:cubicBezTo>
                  <a:pt x="1971311" y="720219"/>
                  <a:pt x="1941227" y="817931"/>
                  <a:pt x="1982214" y="735952"/>
                </a:cubicBezTo>
                <a:cubicBezTo>
                  <a:pt x="1987809" y="724761"/>
                  <a:pt x="1990791" y="712412"/>
                  <a:pt x="1994083" y="700341"/>
                </a:cubicBezTo>
                <a:cubicBezTo>
                  <a:pt x="2002667" y="668863"/>
                  <a:pt x="2009909" y="637034"/>
                  <a:pt x="2017822" y="605380"/>
                </a:cubicBezTo>
                <a:lnTo>
                  <a:pt x="2029692" y="557899"/>
                </a:lnTo>
                <a:lnTo>
                  <a:pt x="2041561" y="510418"/>
                </a:lnTo>
                <a:cubicBezTo>
                  <a:pt x="2037605" y="395673"/>
                  <a:pt x="2045928" y="279842"/>
                  <a:pt x="2029692" y="166183"/>
                </a:cubicBezTo>
                <a:cubicBezTo>
                  <a:pt x="2018354" y="86812"/>
                  <a:pt x="1990390" y="102994"/>
                  <a:pt x="1946605" y="83091"/>
                </a:cubicBezTo>
                <a:cubicBezTo>
                  <a:pt x="1914389" y="68447"/>
                  <a:pt x="1886933" y="38325"/>
                  <a:pt x="1851649" y="35611"/>
                </a:cubicBezTo>
                <a:lnTo>
                  <a:pt x="1697345" y="23741"/>
                </a:lnTo>
                <a:cubicBezTo>
                  <a:pt x="1665590" y="20716"/>
                  <a:pt x="1634206" y="14143"/>
                  <a:pt x="1602388" y="11870"/>
                </a:cubicBezTo>
                <a:cubicBezTo>
                  <a:pt x="1523360" y="6225"/>
                  <a:pt x="1444127" y="3957"/>
                  <a:pt x="1364997" y="0"/>
                </a:cubicBezTo>
                <a:lnTo>
                  <a:pt x="735912" y="11870"/>
                </a:lnTo>
                <a:cubicBezTo>
                  <a:pt x="723408" y="12317"/>
                  <a:pt x="712517" y="21027"/>
                  <a:pt x="700303" y="23741"/>
                </a:cubicBezTo>
                <a:cubicBezTo>
                  <a:pt x="676810" y="28962"/>
                  <a:pt x="652685" y="30891"/>
                  <a:pt x="629086" y="35611"/>
                </a:cubicBezTo>
                <a:cubicBezTo>
                  <a:pt x="613090" y="38810"/>
                  <a:pt x="597731" y="45000"/>
                  <a:pt x="581608" y="47481"/>
                </a:cubicBezTo>
                <a:cubicBezTo>
                  <a:pt x="491212" y="61389"/>
                  <a:pt x="369851" y="65909"/>
                  <a:pt x="284869" y="71221"/>
                </a:cubicBezTo>
                <a:lnTo>
                  <a:pt x="272999" y="71221"/>
                </a:lnTo>
                <a:close/>
              </a:path>
            </a:pathLst>
          </a:custGeom>
          <a:noFill/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57941" y="4847280"/>
            <a:ext cx="7735609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 </a:t>
            </a:r>
            <a:r>
              <a:rPr lang="en-US" sz="28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[</a:t>
            </a:r>
            <a:r>
              <a:rPr lang="en-US" sz="2800" baseline="-25000" dirty="0">
                <a:solidFill>
                  <a:srgbClr val="FF0000"/>
                </a:solidFill>
              </a:rPr>
              <a:t>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X</a:t>
            </a:r>
            <a:r>
              <a:rPr lang="en-US" sz="2800" baseline="-25000" dirty="0" err="1">
                <a:solidFill>
                  <a:srgbClr val="FF0000"/>
                </a:solidFill>
              </a:rPr>
              <a:t>t</a:t>
            </a:r>
            <a:r>
              <a:rPr lang="en-US" sz="2800" dirty="0">
                <a:solidFill>
                  <a:srgbClr val="FF0000"/>
                </a:solidFill>
              </a:rPr>
              <a:t> = V</a:t>
            </a:r>
          </a:p>
          <a:p>
            <a:pPr marL="285750" indent="-285750">
              <a:buFont typeface="Arial"/>
              <a:buChar char="•"/>
            </a:pPr>
            <a:r>
              <a:rPr lang="en-US" sz="2800" i="1" dirty="0" smtClean="0"/>
              <a:t>For each </a:t>
            </a:r>
            <a:r>
              <a:rPr lang="en-US" sz="2800" i="1" dirty="0" smtClean="0">
                <a:solidFill>
                  <a:srgbClr val="FF0000"/>
                </a:solidFill>
              </a:rPr>
              <a:t>v </a:t>
            </a:r>
            <a:r>
              <a:rPr lang="en-US" sz="2800" i="1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i="1" dirty="0" smtClean="0">
                <a:solidFill>
                  <a:srgbClr val="FF0000"/>
                </a:solidFill>
              </a:rPr>
              <a:t> V</a:t>
            </a:r>
            <a:r>
              <a:rPr lang="en-US" sz="2800" i="1" dirty="0" smtClean="0"/>
              <a:t>, </a:t>
            </a:r>
            <a:r>
              <a:rPr lang="en-US" sz="2800" i="1" dirty="0" smtClean="0">
                <a:solidFill>
                  <a:srgbClr val="FF0000"/>
                </a:solidFill>
              </a:rPr>
              <a:t>{ t | v </a:t>
            </a:r>
            <a:r>
              <a:rPr lang="en-US" sz="2800" i="1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X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t</a:t>
            </a:r>
            <a:r>
              <a:rPr lang="en-US" sz="2800" i="1" dirty="0" smtClean="0">
                <a:solidFill>
                  <a:srgbClr val="FF0000"/>
                </a:solidFill>
              </a:rPr>
              <a:t> } </a:t>
            </a:r>
            <a:r>
              <a:rPr lang="en-US" sz="2800" i="1" dirty="0" smtClean="0"/>
              <a:t>is sub-tree of </a:t>
            </a:r>
            <a:r>
              <a:rPr lang="en-US" sz="2800" i="1" dirty="0" smtClean="0">
                <a:solidFill>
                  <a:srgbClr val="FF0000"/>
                </a:solidFill>
              </a:rPr>
              <a:t>T</a:t>
            </a:r>
            <a:endParaRPr lang="en-US" sz="2800" i="1" dirty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For each edge </a:t>
            </a:r>
            <a:r>
              <a:rPr lang="en-US" sz="2800" dirty="0" err="1">
                <a:solidFill>
                  <a:srgbClr val="FF0000"/>
                </a:solidFill>
              </a:rPr>
              <a:t>uv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 E</a:t>
            </a:r>
            <a:r>
              <a:rPr lang="en-US" sz="2800" dirty="0"/>
              <a:t>, exists </a:t>
            </a:r>
            <a:r>
              <a:rPr lang="en-US" sz="2800" dirty="0">
                <a:solidFill>
                  <a:srgbClr val="FF0000"/>
                </a:solidFill>
              </a:rPr>
              <a:t>t</a:t>
            </a:r>
            <a:r>
              <a:rPr lang="en-US" sz="2800" dirty="0"/>
              <a:t> such that </a:t>
            </a:r>
            <a:r>
              <a:rPr lang="en-US" sz="2800" dirty="0" err="1">
                <a:solidFill>
                  <a:srgbClr val="FF0000"/>
                </a:solidFill>
              </a:rPr>
              <a:t>u,v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X</a:t>
            </a:r>
            <a:r>
              <a:rPr lang="en-US" sz="2800" baseline="-25000" dirty="0" err="1">
                <a:solidFill>
                  <a:srgbClr val="FF0000"/>
                </a:solidFill>
              </a:rPr>
              <a:t>t</a:t>
            </a:r>
            <a:endParaRPr lang="en-US" sz="2800" baseline="-250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04755" y="3271206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c</a:t>
            </a:r>
            <a:endParaRPr lang="en-US" sz="2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62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1498624" y="3488308"/>
            <a:ext cx="6370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295205" y="256990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61793" y="2917561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295205" y="3351078"/>
            <a:ext cx="238320" cy="263563"/>
          </a:xfrm>
          <a:prstGeom prst="ellipse">
            <a:avLst/>
          </a:prstGeom>
          <a:solidFill>
            <a:srgbClr val="3366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100772" y="3351078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100772" y="256990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922723" y="256990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61793" y="4070198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89063" y="4070198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4" name="Straight Connector 13"/>
          <p:cNvCxnSpPr>
            <a:stCxn id="6" idx="7"/>
            <a:endCxn id="5" idx="2"/>
          </p:cNvCxnSpPr>
          <p:nvPr/>
        </p:nvCxnSpPr>
        <p:spPr>
          <a:xfrm flipV="1">
            <a:off x="865212" y="2701682"/>
            <a:ext cx="429993" cy="2544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7" idx="1"/>
          </p:cNvCxnSpPr>
          <p:nvPr/>
        </p:nvCxnSpPr>
        <p:spPr>
          <a:xfrm>
            <a:off x="865212" y="3142526"/>
            <a:ext cx="464894" cy="247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4"/>
            <a:endCxn id="7" idx="0"/>
          </p:cNvCxnSpPr>
          <p:nvPr/>
        </p:nvCxnSpPr>
        <p:spPr>
          <a:xfrm>
            <a:off x="1414365" y="2833463"/>
            <a:ext cx="0" cy="5176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6"/>
            <a:endCxn id="9" idx="2"/>
          </p:cNvCxnSpPr>
          <p:nvPr/>
        </p:nvCxnSpPr>
        <p:spPr>
          <a:xfrm>
            <a:off x="1533525" y="2701682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34310" y="2794865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6"/>
            <a:endCxn id="10" idx="2"/>
          </p:cNvCxnSpPr>
          <p:nvPr/>
        </p:nvCxnSpPr>
        <p:spPr>
          <a:xfrm>
            <a:off x="2339092" y="2701682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7"/>
            <a:endCxn id="7" idx="3"/>
          </p:cNvCxnSpPr>
          <p:nvPr/>
        </p:nvCxnSpPr>
        <p:spPr>
          <a:xfrm flipV="1">
            <a:off x="865212" y="3576043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6"/>
            <a:endCxn id="12" idx="2"/>
          </p:cNvCxnSpPr>
          <p:nvPr/>
        </p:nvCxnSpPr>
        <p:spPr>
          <a:xfrm>
            <a:off x="900113" y="4201980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7" idx="5"/>
            <a:endCxn id="12" idx="1"/>
          </p:cNvCxnSpPr>
          <p:nvPr/>
        </p:nvCxnSpPr>
        <p:spPr>
          <a:xfrm>
            <a:off x="1498624" y="3576043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06167" y="216979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660066"/>
                </a:solidFill>
              </a:rPr>
              <a:t>a</a:t>
            </a:r>
            <a:endParaRPr lang="en-US" sz="2000" dirty="0">
              <a:solidFill>
                <a:srgbClr val="660066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85676" y="251745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966487" y="328825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c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18609" y="4395238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1803444" y="438741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2300603" y="3492648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135673" y="216979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3058701" y="226477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857941" y="1800458"/>
            <a:ext cx="1114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G=(V,E)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320700" y="1802268"/>
            <a:ext cx="14015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T=(V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, E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) </a:t>
            </a:r>
            <a:endParaRPr lang="en-US" sz="2000" dirty="0"/>
          </a:p>
        </p:txBody>
      </p:sp>
      <p:sp>
        <p:nvSpPr>
          <p:cNvPr id="40" name="Oval 39"/>
          <p:cNvSpPr/>
          <p:nvPr/>
        </p:nvSpPr>
        <p:spPr>
          <a:xfrm>
            <a:off x="4184819" y="2743958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261946" y="2746017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6369239" y="2738833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7523178" y="2738833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261946" y="3727702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48" name="Straight Connector 47"/>
          <p:cNvCxnSpPr>
            <a:stCxn id="40" idx="6"/>
            <a:endCxn id="42" idx="2"/>
          </p:cNvCxnSpPr>
          <p:nvPr/>
        </p:nvCxnSpPr>
        <p:spPr>
          <a:xfrm>
            <a:off x="4824899" y="3063998"/>
            <a:ext cx="437047" cy="20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2" idx="6"/>
            <a:endCxn id="44" idx="2"/>
          </p:cNvCxnSpPr>
          <p:nvPr/>
        </p:nvCxnSpPr>
        <p:spPr>
          <a:xfrm flipV="1">
            <a:off x="5902026" y="3058873"/>
            <a:ext cx="467213" cy="71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4" idx="6"/>
            <a:endCxn id="45" idx="2"/>
          </p:cNvCxnSpPr>
          <p:nvPr/>
        </p:nvCxnSpPr>
        <p:spPr>
          <a:xfrm>
            <a:off x="7009319" y="3058873"/>
            <a:ext cx="5138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2" idx="4"/>
            <a:endCxn id="46" idx="0"/>
          </p:cNvCxnSpPr>
          <p:nvPr/>
        </p:nvCxnSpPr>
        <p:spPr>
          <a:xfrm>
            <a:off x="5581986" y="3386097"/>
            <a:ext cx="0" cy="3416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184820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b c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5261946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</a:t>
            </a:r>
            <a:r>
              <a:rPr lang="en-US" sz="2000" dirty="0" smtClean="0">
                <a:solidFill>
                  <a:srgbClr val="008000"/>
                </a:solidFill>
              </a:rPr>
              <a:t>c </a:t>
            </a:r>
            <a:r>
              <a:rPr lang="en-US" sz="2000" dirty="0" smtClean="0">
                <a:solidFill>
                  <a:srgbClr val="FF0000"/>
                </a:solidFill>
              </a:rPr>
              <a:t>f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61946" y="3810111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 e </a:t>
            </a:r>
            <a:r>
              <a:rPr lang="en-US" sz="2000" dirty="0" smtClean="0">
                <a:solidFill>
                  <a:srgbClr val="000000"/>
                </a:solidFill>
              </a:rPr>
              <a:t>c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369239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g f</a:t>
            </a:r>
            <a:endParaRPr lang="en-US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7572401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 h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6375589" y="3924583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{</a:t>
            </a:r>
            <a:r>
              <a:rPr lang="en-US" dirty="0" err="1" smtClean="0">
                <a:solidFill>
                  <a:srgbClr val="FF0000"/>
                </a:solidFill>
              </a:rPr>
              <a:t>d,e,c</a:t>
            </a:r>
            <a:r>
              <a:rPr lang="en-US" dirty="0" smtClean="0">
                <a:solidFill>
                  <a:srgbClr val="FF0000"/>
                </a:solidFill>
              </a:rPr>
              <a:t>}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06943" y="3924130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</a:t>
            </a:r>
            <a:endParaRPr lang="en-US" dirty="0"/>
          </a:p>
        </p:txBody>
      </p:sp>
      <p:sp>
        <p:nvSpPr>
          <p:cNvPr id="49" name="Freeform 48"/>
          <p:cNvSpPr/>
          <p:nvPr/>
        </p:nvSpPr>
        <p:spPr>
          <a:xfrm>
            <a:off x="4011906" y="2563960"/>
            <a:ext cx="2136518" cy="2101023"/>
          </a:xfrm>
          <a:custGeom>
            <a:avLst/>
            <a:gdLst>
              <a:gd name="connsiteX0" fmla="*/ 272999 w 2136518"/>
              <a:gd name="connsiteY0" fmla="*/ 71221 h 2101023"/>
              <a:gd name="connsiteX1" fmla="*/ 106826 w 2136518"/>
              <a:gd name="connsiteY1" fmla="*/ 142442 h 2101023"/>
              <a:gd name="connsiteX2" fmla="*/ 71217 w 2136518"/>
              <a:gd name="connsiteY2" fmla="*/ 178053 h 2101023"/>
              <a:gd name="connsiteX3" fmla="*/ 0 w 2136518"/>
              <a:gd name="connsiteY3" fmla="*/ 273014 h 2101023"/>
              <a:gd name="connsiteX4" fmla="*/ 11869 w 2136518"/>
              <a:gd name="connsiteY4" fmla="*/ 593509 h 2101023"/>
              <a:gd name="connsiteX5" fmla="*/ 83087 w 2136518"/>
              <a:gd name="connsiteY5" fmla="*/ 712211 h 2101023"/>
              <a:gd name="connsiteX6" fmla="*/ 106826 w 2136518"/>
              <a:gd name="connsiteY6" fmla="*/ 747822 h 2101023"/>
              <a:gd name="connsiteX7" fmla="*/ 130565 w 2136518"/>
              <a:gd name="connsiteY7" fmla="*/ 783432 h 2101023"/>
              <a:gd name="connsiteX8" fmla="*/ 142434 w 2136518"/>
              <a:gd name="connsiteY8" fmla="*/ 819043 h 2101023"/>
              <a:gd name="connsiteX9" fmla="*/ 189913 w 2136518"/>
              <a:gd name="connsiteY9" fmla="*/ 866524 h 2101023"/>
              <a:gd name="connsiteX10" fmla="*/ 284869 w 2136518"/>
              <a:gd name="connsiteY10" fmla="*/ 890264 h 2101023"/>
              <a:gd name="connsiteX11" fmla="*/ 320478 w 2136518"/>
              <a:gd name="connsiteY11" fmla="*/ 902134 h 2101023"/>
              <a:gd name="connsiteX12" fmla="*/ 415434 w 2136518"/>
              <a:gd name="connsiteY12" fmla="*/ 925875 h 2101023"/>
              <a:gd name="connsiteX13" fmla="*/ 997042 w 2136518"/>
              <a:gd name="connsiteY13" fmla="*/ 914005 h 2101023"/>
              <a:gd name="connsiteX14" fmla="*/ 1258172 w 2136518"/>
              <a:gd name="connsiteY14" fmla="*/ 949615 h 2101023"/>
              <a:gd name="connsiteX15" fmla="*/ 1246302 w 2136518"/>
              <a:gd name="connsiteY15" fmla="*/ 1187019 h 2101023"/>
              <a:gd name="connsiteX16" fmla="*/ 1222563 w 2136518"/>
              <a:gd name="connsiteY16" fmla="*/ 1270110 h 2101023"/>
              <a:gd name="connsiteX17" fmla="*/ 1198824 w 2136518"/>
              <a:gd name="connsiteY17" fmla="*/ 1305721 h 2101023"/>
              <a:gd name="connsiteX18" fmla="*/ 1151346 w 2136518"/>
              <a:gd name="connsiteY18" fmla="*/ 1400682 h 2101023"/>
              <a:gd name="connsiteX19" fmla="*/ 1139476 w 2136518"/>
              <a:gd name="connsiteY19" fmla="*/ 1448163 h 2101023"/>
              <a:gd name="connsiteX20" fmla="*/ 1127607 w 2136518"/>
              <a:gd name="connsiteY20" fmla="*/ 1483773 h 2101023"/>
              <a:gd name="connsiteX21" fmla="*/ 1115737 w 2136518"/>
              <a:gd name="connsiteY21" fmla="*/ 1543124 h 2101023"/>
              <a:gd name="connsiteX22" fmla="*/ 1139476 w 2136518"/>
              <a:gd name="connsiteY22" fmla="*/ 1922970 h 2101023"/>
              <a:gd name="connsiteX23" fmla="*/ 1151346 w 2136518"/>
              <a:gd name="connsiteY23" fmla="*/ 1982321 h 2101023"/>
              <a:gd name="connsiteX24" fmla="*/ 1210693 w 2136518"/>
              <a:gd name="connsiteY24" fmla="*/ 2041672 h 2101023"/>
              <a:gd name="connsiteX25" fmla="*/ 1234432 w 2136518"/>
              <a:gd name="connsiteY25" fmla="*/ 2077283 h 2101023"/>
              <a:gd name="connsiteX26" fmla="*/ 1317519 w 2136518"/>
              <a:gd name="connsiteY26" fmla="*/ 2101023 h 2101023"/>
              <a:gd name="connsiteX27" fmla="*/ 1459954 w 2136518"/>
              <a:gd name="connsiteY27" fmla="*/ 2089153 h 2101023"/>
              <a:gd name="connsiteX28" fmla="*/ 1744823 w 2136518"/>
              <a:gd name="connsiteY28" fmla="*/ 2077283 h 2101023"/>
              <a:gd name="connsiteX29" fmla="*/ 1851649 w 2136518"/>
              <a:gd name="connsiteY29" fmla="*/ 2053542 h 2101023"/>
              <a:gd name="connsiteX30" fmla="*/ 1899127 w 2136518"/>
              <a:gd name="connsiteY30" fmla="*/ 1994191 h 2101023"/>
              <a:gd name="connsiteX31" fmla="*/ 1946605 w 2136518"/>
              <a:gd name="connsiteY31" fmla="*/ 1946711 h 2101023"/>
              <a:gd name="connsiteX32" fmla="*/ 1958475 w 2136518"/>
              <a:gd name="connsiteY32" fmla="*/ 1899230 h 2101023"/>
              <a:gd name="connsiteX33" fmla="*/ 2005953 w 2136518"/>
              <a:gd name="connsiteY33" fmla="*/ 1816139 h 2101023"/>
              <a:gd name="connsiteX34" fmla="*/ 2065301 w 2136518"/>
              <a:gd name="connsiteY34" fmla="*/ 1756788 h 2101023"/>
              <a:gd name="connsiteX35" fmla="*/ 2112779 w 2136518"/>
              <a:gd name="connsiteY35" fmla="*/ 1685567 h 2101023"/>
              <a:gd name="connsiteX36" fmla="*/ 2136518 w 2136518"/>
              <a:gd name="connsiteY36" fmla="*/ 1566865 h 2101023"/>
              <a:gd name="connsiteX37" fmla="*/ 2124648 w 2136518"/>
              <a:gd name="connsiteY37" fmla="*/ 1305721 h 2101023"/>
              <a:gd name="connsiteX38" fmla="*/ 2100909 w 2136518"/>
              <a:gd name="connsiteY38" fmla="*/ 1246370 h 2101023"/>
              <a:gd name="connsiteX39" fmla="*/ 2053431 w 2136518"/>
              <a:gd name="connsiteY39" fmla="*/ 1163278 h 2101023"/>
              <a:gd name="connsiteX40" fmla="*/ 1982214 w 2136518"/>
              <a:gd name="connsiteY40" fmla="*/ 1127668 h 2101023"/>
              <a:gd name="connsiteX41" fmla="*/ 1946605 w 2136518"/>
              <a:gd name="connsiteY41" fmla="*/ 1103927 h 2101023"/>
              <a:gd name="connsiteX42" fmla="*/ 1910996 w 2136518"/>
              <a:gd name="connsiteY42" fmla="*/ 1092057 h 2101023"/>
              <a:gd name="connsiteX43" fmla="*/ 1887257 w 2136518"/>
              <a:gd name="connsiteY43" fmla="*/ 1056447 h 2101023"/>
              <a:gd name="connsiteX44" fmla="*/ 1875388 w 2136518"/>
              <a:gd name="connsiteY44" fmla="*/ 1020836 h 2101023"/>
              <a:gd name="connsiteX45" fmla="*/ 1887257 w 2136518"/>
              <a:gd name="connsiteY45" fmla="*/ 902134 h 2101023"/>
              <a:gd name="connsiteX46" fmla="*/ 1910996 w 2136518"/>
              <a:gd name="connsiteY46" fmla="*/ 866524 h 2101023"/>
              <a:gd name="connsiteX47" fmla="*/ 1946605 w 2136518"/>
              <a:gd name="connsiteY47" fmla="*/ 819043 h 2101023"/>
              <a:gd name="connsiteX48" fmla="*/ 1982214 w 2136518"/>
              <a:gd name="connsiteY48" fmla="*/ 735952 h 2101023"/>
              <a:gd name="connsiteX49" fmla="*/ 1994083 w 2136518"/>
              <a:gd name="connsiteY49" fmla="*/ 700341 h 2101023"/>
              <a:gd name="connsiteX50" fmla="*/ 2017822 w 2136518"/>
              <a:gd name="connsiteY50" fmla="*/ 605380 h 2101023"/>
              <a:gd name="connsiteX51" fmla="*/ 2029692 w 2136518"/>
              <a:gd name="connsiteY51" fmla="*/ 557899 h 2101023"/>
              <a:gd name="connsiteX52" fmla="*/ 2041561 w 2136518"/>
              <a:gd name="connsiteY52" fmla="*/ 510418 h 2101023"/>
              <a:gd name="connsiteX53" fmla="*/ 2029692 w 2136518"/>
              <a:gd name="connsiteY53" fmla="*/ 166183 h 2101023"/>
              <a:gd name="connsiteX54" fmla="*/ 1946605 w 2136518"/>
              <a:gd name="connsiteY54" fmla="*/ 83091 h 2101023"/>
              <a:gd name="connsiteX55" fmla="*/ 1851649 w 2136518"/>
              <a:gd name="connsiteY55" fmla="*/ 35611 h 2101023"/>
              <a:gd name="connsiteX56" fmla="*/ 1697345 w 2136518"/>
              <a:gd name="connsiteY56" fmla="*/ 23741 h 2101023"/>
              <a:gd name="connsiteX57" fmla="*/ 1602388 w 2136518"/>
              <a:gd name="connsiteY57" fmla="*/ 11870 h 2101023"/>
              <a:gd name="connsiteX58" fmla="*/ 1364997 w 2136518"/>
              <a:gd name="connsiteY58" fmla="*/ 0 h 2101023"/>
              <a:gd name="connsiteX59" fmla="*/ 735912 w 2136518"/>
              <a:gd name="connsiteY59" fmla="*/ 11870 h 2101023"/>
              <a:gd name="connsiteX60" fmla="*/ 700303 w 2136518"/>
              <a:gd name="connsiteY60" fmla="*/ 23741 h 2101023"/>
              <a:gd name="connsiteX61" fmla="*/ 629086 w 2136518"/>
              <a:gd name="connsiteY61" fmla="*/ 35611 h 2101023"/>
              <a:gd name="connsiteX62" fmla="*/ 581608 w 2136518"/>
              <a:gd name="connsiteY62" fmla="*/ 47481 h 2101023"/>
              <a:gd name="connsiteX63" fmla="*/ 284869 w 2136518"/>
              <a:gd name="connsiteY63" fmla="*/ 71221 h 2101023"/>
              <a:gd name="connsiteX64" fmla="*/ 272999 w 2136518"/>
              <a:gd name="connsiteY64" fmla="*/ 71221 h 210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136518" h="2101023">
                <a:moveTo>
                  <a:pt x="272999" y="71221"/>
                </a:moveTo>
                <a:cubicBezTo>
                  <a:pt x="217608" y="94961"/>
                  <a:pt x="160086" y="114244"/>
                  <a:pt x="106826" y="142442"/>
                </a:cubicBezTo>
                <a:cubicBezTo>
                  <a:pt x="91990" y="150297"/>
                  <a:pt x="82271" y="165419"/>
                  <a:pt x="71217" y="178053"/>
                </a:cubicBezTo>
                <a:cubicBezTo>
                  <a:pt x="31746" y="223166"/>
                  <a:pt x="28265" y="230614"/>
                  <a:pt x="0" y="273014"/>
                </a:cubicBezTo>
                <a:cubicBezTo>
                  <a:pt x="3956" y="379846"/>
                  <a:pt x="1572" y="487101"/>
                  <a:pt x="11869" y="593509"/>
                </a:cubicBezTo>
                <a:cubicBezTo>
                  <a:pt x="13935" y="614856"/>
                  <a:pt x="81316" y="709554"/>
                  <a:pt x="83087" y="712211"/>
                </a:cubicBezTo>
                <a:lnTo>
                  <a:pt x="106826" y="747822"/>
                </a:lnTo>
                <a:lnTo>
                  <a:pt x="130565" y="783432"/>
                </a:lnTo>
                <a:cubicBezTo>
                  <a:pt x="134521" y="795302"/>
                  <a:pt x="135162" y="808861"/>
                  <a:pt x="142434" y="819043"/>
                </a:cubicBezTo>
                <a:cubicBezTo>
                  <a:pt x="155443" y="837257"/>
                  <a:pt x="168199" y="861095"/>
                  <a:pt x="189913" y="866524"/>
                </a:cubicBezTo>
                <a:cubicBezTo>
                  <a:pt x="221565" y="874437"/>
                  <a:pt x="253917" y="879946"/>
                  <a:pt x="284869" y="890264"/>
                </a:cubicBezTo>
                <a:cubicBezTo>
                  <a:pt x="296739" y="894221"/>
                  <a:pt x="308407" y="898842"/>
                  <a:pt x="320478" y="902134"/>
                </a:cubicBezTo>
                <a:cubicBezTo>
                  <a:pt x="351955" y="910719"/>
                  <a:pt x="415434" y="925875"/>
                  <a:pt x="415434" y="925875"/>
                </a:cubicBezTo>
                <a:cubicBezTo>
                  <a:pt x="609303" y="921918"/>
                  <a:pt x="803132" y="914005"/>
                  <a:pt x="997042" y="914005"/>
                </a:cubicBezTo>
                <a:cubicBezTo>
                  <a:pt x="1217880" y="914005"/>
                  <a:pt x="1163516" y="886509"/>
                  <a:pt x="1258172" y="949615"/>
                </a:cubicBezTo>
                <a:cubicBezTo>
                  <a:pt x="1254215" y="1028750"/>
                  <a:pt x="1252882" y="1108059"/>
                  <a:pt x="1246302" y="1187019"/>
                </a:cubicBezTo>
                <a:cubicBezTo>
                  <a:pt x="1245542" y="1196144"/>
                  <a:pt x="1228743" y="1257750"/>
                  <a:pt x="1222563" y="1270110"/>
                </a:cubicBezTo>
                <a:cubicBezTo>
                  <a:pt x="1216183" y="1282870"/>
                  <a:pt x="1205204" y="1292961"/>
                  <a:pt x="1198824" y="1305721"/>
                </a:cubicBezTo>
                <a:cubicBezTo>
                  <a:pt x="1140753" y="1421871"/>
                  <a:pt x="1206343" y="1318183"/>
                  <a:pt x="1151346" y="1400682"/>
                </a:cubicBezTo>
                <a:cubicBezTo>
                  <a:pt x="1147389" y="1416509"/>
                  <a:pt x="1143958" y="1432477"/>
                  <a:pt x="1139476" y="1448163"/>
                </a:cubicBezTo>
                <a:cubicBezTo>
                  <a:pt x="1136039" y="1460194"/>
                  <a:pt x="1130641" y="1471635"/>
                  <a:pt x="1127607" y="1483773"/>
                </a:cubicBezTo>
                <a:cubicBezTo>
                  <a:pt x="1122714" y="1503346"/>
                  <a:pt x="1119694" y="1523340"/>
                  <a:pt x="1115737" y="1543124"/>
                </a:cubicBezTo>
                <a:cubicBezTo>
                  <a:pt x="1123650" y="1669739"/>
                  <a:pt x="1129224" y="1796523"/>
                  <a:pt x="1139476" y="1922970"/>
                </a:cubicBezTo>
                <a:cubicBezTo>
                  <a:pt x="1141106" y="1943079"/>
                  <a:pt x="1140966" y="1965020"/>
                  <a:pt x="1151346" y="1982321"/>
                </a:cubicBezTo>
                <a:cubicBezTo>
                  <a:pt x="1165740" y="2006312"/>
                  <a:pt x="1195175" y="2018393"/>
                  <a:pt x="1210693" y="2041672"/>
                </a:cubicBezTo>
                <a:cubicBezTo>
                  <a:pt x="1218606" y="2053542"/>
                  <a:pt x="1223292" y="2068371"/>
                  <a:pt x="1234432" y="2077283"/>
                </a:cubicBezTo>
                <a:cubicBezTo>
                  <a:pt x="1242172" y="2083475"/>
                  <a:pt x="1314417" y="2100248"/>
                  <a:pt x="1317519" y="2101023"/>
                </a:cubicBezTo>
                <a:cubicBezTo>
                  <a:pt x="1364997" y="2097066"/>
                  <a:pt x="1412384" y="2091796"/>
                  <a:pt x="1459954" y="2089153"/>
                </a:cubicBezTo>
                <a:cubicBezTo>
                  <a:pt x="1554846" y="2083881"/>
                  <a:pt x="1650009" y="2083822"/>
                  <a:pt x="1744823" y="2077283"/>
                </a:cubicBezTo>
                <a:cubicBezTo>
                  <a:pt x="1765639" y="2075847"/>
                  <a:pt x="1828691" y="2059282"/>
                  <a:pt x="1851649" y="2053542"/>
                </a:cubicBezTo>
                <a:cubicBezTo>
                  <a:pt x="1938414" y="1995695"/>
                  <a:pt x="1847006" y="2067163"/>
                  <a:pt x="1899127" y="1994191"/>
                </a:cubicBezTo>
                <a:cubicBezTo>
                  <a:pt x="1912136" y="1975978"/>
                  <a:pt x="1930779" y="1962538"/>
                  <a:pt x="1946605" y="1946711"/>
                </a:cubicBezTo>
                <a:cubicBezTo>
                  <a:pt x="1950562" y="1930884"/>
                  <a:pt x="1952747" y="1914505"/>
                  <a:pt x="1958475" y="1899230"/>
                </a:cubicBezTo>
                <a:cubicBezTo>
                  <a:pt x="1965663" y="1880061"/>
                  <a:pt x="1990886" y="1833359"/>
                  <a:pt x="2005953" y="1816139"/>
                </a:cubicBezTo>
                <a:cubicBezTo>
                  <a:pt x="2024376" y="1795083"/>
                  <a:pt x="2049782" y="1780067"/>
                  <a:pt x="2065301" y="1756788"/>
                </a:cubicBezTo>
                <a:lnTo>
                  <a:pt x="2112779" y="1685567"/>
                </a:lnTo>
                <a:cubicBezTo>
                  <a:pt x="2120621" y="1654196"/>
                  <a:pt x="2136518" y="1595964"/>
                  <a:pt x="2136518" y="1566865"/>
                </a:cubicBezTo>
                <a:cubicBezTo>
                  <a:pt x="2136518" y="1479727"/>
                  <a:pt x="2134270" y="1392326"/>
                  <a:pt x="2124648" y="1305721"/>
                </a:cubicBezTo>
                <a:cubicBezTo>
                  <a:pt x="2122295" y="1284544"/>
                  <a:pt x="2109562" y="1265841"/>
                  <a:pt x="2100909" y="1246370"/>
                </a:cubicBezTo>
                <a:cubicBezTo>
                  <a:pt x="2093462" y="1229613"/>
                  <a:pt x="2068706" y="1178554"/>
                  <a:pt x="2053431" y="1163278"/>
                </a:cubicBezTo>
                <a:cubicBezTo>
                  <a:pt x="2030423" y="1140268"/>
                  <a:pt x="2011175" y="1137322"/>
                  <a:pt x="1982214" y="1127668"/>
                </a:cubicBezTo>
                <a:cubicBezTo>
                  <a:pt x="1970344" y="1119754"/>
                  <a:pt x="1959365" y="1110307"/>
                  <a:pt x="1946605" y="1103927"/>
                </a:cubicBezTo>
                <a:cubicBezTo>
                  <a:pt x="1935414" y="1098331"/>
                  <a:pt x="1920766" y="1099873"/>
                  <a:pt x="1910996" y="1092057"/>
                </a:cubicBezTo>
                <a:cubicBezTo>
                  <a:pt x="1899856" y="1083145"/>
                  <a:pt x="1895170" y="1068317"/>
                  <a:pt x="1887257" y="1056447"/>
                </a:cubicBezTo>
                <a:cubicBezTo>
                  <a:pt x="1883301" y="1044577"/>
                  <a:pt x="1875388" y="1033348"/>
                  <a:pt x="1875388" y="1020836"/>
                </a:cubicBezTo>
                <a:cubicBezTo>
                  <a:pt x="1875388" y="981071"/>
                  <a:pt x="1878316" y="940880"/>
                  <a:pt x="1887257" y="902134"/>
                </a:cubicBezTo>
                <a:cubicBezTo>
                  <a:pt x="1890465" y="888234"/>
                  <a:pt x="1902704" y="878133"/>
                  <a:pt x="1910996" y="866524"/>
                </a:cubicBezTo>
                <a:cubicBezTo>
                  <a:pt x="1922495" y="850425"/>
                  <a:pt x="1934735" y="834870"/>
                  <a:pt x="1946605" y="819043"/>
                </a:cubicBezTo>
                <a:cubicBezTo>
                  <a:pt x="1971311" y="720219"/>
                  <a:pt x="1941227" y="817931"/>
                  <a:pt x="1982214" y="735952"/>
                </a:cubicBezTo>
                <a:cubicBezTo>
                  <a:pt x="1987809" y="724761"/>
                  <a:pt x="1990791" y="712412"/>
                  <a:pt x="1994083" y="700341"/>
                </a:cubicBezTo>
                <a:cubicBezTo>
                  <a:pt x="2002667" y="668863"/>
                  <a:pt x="2009909" y="637034"/>
                  <a:pt x="2017822" y="605380"/>
                </a:cubicBezTo>
                <a:lnTo>
                  <a:pt x="2029692" y="557899"/>
                </a:lnTo>
                <a:lnTo>
                  <a:pt x="2041561" y="510418"/>
                </a:lnTo>
                <a:cubicBezTo>
                  <a:pt x="2037605" y="395673"/>
                  <a:pt x="2045928" y="279842"/>
                  <a:pt x="2029692" y="166183"/>
                </a:cubicBezTo>
                <a:cubicBezTo>
                  <a:pt x="2018354" y="86812"/>
                  <a:pt x="1990390" y="102994"/>
                  <a:pt x="1946605" y="83091"/>
                </a:cubicBezTo>
                <a:cubicBezTo>
                  <a:pt x="1914389" y="68447"/>
                  <a:pt x="1886933" y="38325"/>
                  <a:pt x="1851649" y="35611"/>
                </a:cubicBezTo>
                <a:lnTo>
                  <a:pt x="1697345" y="23741"/>
                </a:lnTo>
                <a:cubicBezTo>
                  <a:pt x="1665590" y="20716"/>
                  <a:pt x="1634206" y="14143"/>
                  <a:pt x="1602388" y="11870"/>
                </a:cubicBezTo>
                <a:cubicBezTo>
                  <a:pt x="1523360" y="6225"/>
                  <a:pt x="1444127" y="3957"/>
                  <a:pt x="1364997" y="0"/>
                </a:cubicBezTo>
                <a:lnTo>
                  <a:pt x="735912" y="11870"/>
                </a:lnTo>
                <a:cubicBezTo>
                  <a:pt x="723408" y="12317"/>
                  <a:pt x="712517" y="21027"/>
                  <a:pt x="700303" y="23741"/>
                </a:cubicBezTo>
                <a:cubicBezTo>
                  <a:pt x="676810" y="28962"/>
                  <a:pt x="652685" y="30891"/>
                  <a:pt x="629086" y="35611"/>
                </a:cubicBezTo>
                <a:cubicBezTo>
                  <a:pt x="613090" y="38810"/>
                  <a:pt x="597731" y="45000"/>
                  <a:pt x="581608" y="47481"/>
                </a:cubicBezTo>
                <a:cubicBezTo>
                  <a:pt x="491212" y="61389"/>
                  <a:pt x="369851" y="65909"/>
                  <a:pt x="284869" y="71221"/>
                </a:cubicBezTo>
                <a:lnTo>
                  <a:pt x="272999" y="71221"/>
                </a:lnTo>
                <a:close/>
              </a:path>
            </a:pathLst>
          </a:custGeom>
          <a:noFill/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080165" y="2498542"/>
            <a:ext cx="2207735" cy="1068748"/>
          </a:xfrm>
          <a:custGeom>
            <a:avLst/>
            <a:gdLst>
              <a:gd name="connsiteX0" fmla="*/ 1827910 w 2207735"/>
              <a:gd name="connsiteY0" fmla="*/ 432 h 1068748"/>
              <a:gd name="connsiteX1" fmla="*/ 735912 w 2207735"/>
              <a:gd name="connsiteY1" fmla="*/ 12302 h 1068748"/>
              <a:gd name="connsiteX2" fmla="*/ 688433 w 2207735"/>
              <a:gd name="connsiteY2" fmla="*/ 36042 h 1068748"/>
              <a:gd name="connsiteX3" fmla="*/ 581608 w 2207735"/>
              <a:gd name="connsiteY3" fmla="*/ 47912 h 1068748"/>
              <a:gd name="connsiteX4" fmla="*/ 451043 w 2207735"/>
              <a:gd name="connsiteY4" fmla="*/ 71653 h 1068748"/>
              <a:gd name="connsiteX5" fmla="*/ 344217 w 2207735"/>
              <a:gd name="connsiteY5" fmla="*/ 83523 h 1068748"/>
              <a:gd name="connsiteX6" fmla="*/ 308608 w 2207735"/>
              <a:gd name="connsiteY6" fmla="*/ 95393 h 1068748"/>
              <a:gd name="connsiteX7" fmla="*/ 189913 w 2207735"/>
              <a:gd name="connsiteY7" fmla="*/ 178484 h 1068748"/>
              <a:gd name="connsiteX8" fmla="*/ 142434 w 2207735"/>
              <a:gd name="connsiteY8" fmla="*/ 202225 h 1068748"/>
              <a:gd name="connsiteX9" fmla="*/ 94956 w 2207735"/>
              <a:gd name="connsiteY9" fmla="*/ 273446 h 1068748"/>
              <a:gd name="connsiteX10" fmla="*/ 71217 w 2207735"/>
              <a:gd name="connsiteY10" fmla="*/ 309056 h 1068748"/>
              <a:gd name="connsiteX11" fmla="*/ 35608 w 2207735"/>
              <a:gd name="connsiteY11" fmla="*/ 392148 h 1068748"/>
              <a:gd name="connsiteX12" fmla="*/ 23739 w 2207735"/>
              <a:gd name="connsiteY12" fmla="*/ 439629 h 1068748"/>
              <a:gd name="connsiteX13" fmla="*/ 0 w 2207735"/>
              <a:gd name="connsiteY13" fmla="*/ 510850 h 1068748"/>
              <a:gd name="connsiteX14" fmla="*/ 11869 w 2207735"/>
              <a:gd name="connsiteY14" fmla="*/ 724513 h 1068748"/>
              <a:gd name="connsiteX15" fmla="*/ 23739 w 2207735"/>
              <a:gd name="connsiteY15" fmla="*/ 771994 h 1068748"/>
              <a:gd name="connsiteX16" fmla="*/ 35608 w 2207735"/>
              <a:gd name="connsiteY16" fmla="*/ 831345 h 1068748"/>
              <a:gd name="connsiteX17" fmla="*/ 166173 w 2207735"/>
              <a:gd name="connsiteY17" fmla="*/ 914436 h 1068748"/>
              <a:gd name="connsiteX18" fmla="*/ 913955 w 2207735"/>
              <a:gd name="connsiteY18" fmla="*/ 926306 h 1068748"/>
              <a:gd name="connsiteX19" fmla="*/ 961433 w 2207735"/>
              <a:gd name="connsiteY19" fmla="*/ 950047 h 1068748"/>
              <a:gd name="connsiteX20" fmla="*/ 997042 w 2207735"/>
              <a:gd name="connsiteY20" fmla="*/ 961917 h 1068748"/>
              <a:gd name="connsiteX21" fmla="*/ 1032650 w 2207735"/>
              <a:gd name="connsiteY21" fmla="*/ 997527 h 1068748"/>
              <a:gd name="connsiteX22" fmla="*/ 1103867 w 2207735"/>
              <a:gd name="connsiteY22" fmla="*/ 1033138 h 1068748"/>
              <a:gd name="connsiteX23" fmla="*/ 1198824 w 2207735"/>
              <a:gd name="connsiteY23" fmla="*/ 1056878 h 1068748"/>
              <a:gd name="connsiteX24" fmla="*/ 1246302 w 2207735"/>
              <a:gd name="connsiteY24" fmla="*/ 1068748 h 1068748"/>
              <a:gd name="connsiteX25" fmla="*/ 1578649 w 2207735"/>
              <a:gd name="connsiteY25" fmla="*/ 1056878 h 1068748"/>
              <a:gd name="connsiteX26" fmla="*/ 1697345 w 2207735"/>
              <a:gd name="connsiteY26" fmla="*/ 1033138 h 1068748"/>
              <a:gd name="connsiteX27" fmla="*/ 1768562 w 2207735"/>
              <a:gd name="connsiteY27" fmla="*/ 1009397 h 1068748"/>
              <a:gd name="connsiteX28" fmla="*/ 1875388 w 2207735"/>
              <a:gd name="connsiteY28" fmla="*/ 938176 h 1068748"/>
              <a:gd name="connsiteX29" fmla="*/ 1946605 w 2207735"/>
              <a:gd name="connsiteY29" fmla="*/ 890696 h 1068748"/>
              <a:gd name="connsiteX30" fmla="*/ 2041561 w 2207735"/>
              <a:gd name="connsiteY30" fmla="*/ 843215 h 1068748"/>
              <a:gd name="connsiteX31" fmla="*/ 2089040 w 2207735"/>
              <a:gd name="connsiteY31" fmla="*/ 771994 h 1068748"/>
              <a:gd name="connsiteX32" fmla="*/ 2160257 w 2207735"/>
              <a:gd name="connsiteY32" fmla="*/ 688902 h 1068748"/>
              <a:gd name="connsiteX33" fmla="*/ 2183996 w 2207735"/>
              <a:gd name="connsiteY33" fmla="*/ 641422 h 1068748"/>
              <a:gd name="connsiteX34" fmla="*/ 2195866 w 2207735"/>
              <a:gd name="connsiteY34" fmla="*/ 593941 h 1068748"/>
              <a:gd name="connsiteX35" fmla="*/ 2207735 w 2207735"/>
              <a:gd name="connsiteY35" fmla="*/ 558330 h 1068748"/>
              <a:gd name="connsiteX36" fmla="*/ 2195866 w 2207735"/>
              <a:gd name="connsiteY36" fmla="*/ 225965 h 1068748"/>
              <a:gd name="connsiteX37" fmla="*/ 2160257 w 2207735"/>
              <a:gd name="connsiteY37" fmla="*/ 119133 h 1068748"/>
              <a:gd name="connsiteX38" fmla="*/ 2136518 w 2207735"/>
              <a:gd name="connsiteY38" fmla="*/ 83523 h 1068748"/>
              <a:gd name="connsiteX39" fmla="*/ 2089040 w 2207735"/>
              <a:gd name="connsiteY39" fmla="*/ 71653 h 1068748"/>
              <a:gd name="connsiteX40" fmla="*/ 2053431 w 2207735"/>
              <a:gd name="connsiteY40" fmla="*/ 59783 h 1068748"/>
              <a:gd name="connsiteX41" fmla="*/ 2017822 w 2207735"/>
              <a:gd name="connsiteY41" fmla="*/ 36042 h 1068748"/>
              <a:gd name="connsiteX42" fmla="*/ 1792301 w 2207735"/>
              <a:gd name="connsiteY42" fmla="*/ 12302 h 1068748"/>
              <a:gd name="connsiteX43" fmla="*/ 1602388 w 2207735"/>
              <a:gd name="connsiteY43" fmla="*/ 432 h 1068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207735" h="1068748">
                <a:moveTo>
                  <a:pt x="1827910" y="432"/>
                </a:moveTo>
                <a:cubicBezTo>
                  <a:pt x="1463911" y="4389"/>
                  <a:pt x="1099755" y="931"/>
                  <a:pt x="735912" y="12302"/>
                </a:cubicBezTo>
                <a:cubicBezTo>
                  <a:pt x="718226" y="12855"/>
                  <a:pt x="705674" y="32063"/>
                  <a:pt x="688433" y="36042"/>
                </a:cubicBezTo>
                <a:cubicBezTo>
                  <a:pt x="653523" y="44098"/>
                  <a:pt x="617121" y="43177"/>
                  <a:pt x="581608" y="47912"/>
                </a:cubicBezTo>
                <a:cubicBezTo>
                  <a:pt x="215586" y="96719"/>
                  <a:pt x="764429" y="26882"/>
                  <a:pt x="451043" y="71653"/>
                </a:cubicBezTo>
                <a:cubicBezTo>
                  <a:pt x="415575" y="76720"/>
                  <a:pt x="379826" y="79566"/>
                  <a:pt x="344217" y="83523"/>
                </a:cubicBezTo>
                <a:cubicBezTo>
                  <a:pt x="332347" y="87480"/>
                  <a:pt x="319545" y="89316"/>
                  <a:pt x="308608" y="95393"/>
                </a:cubicBezTo>
                <a:cubicBezTo>
                  <a:pt x="178721" y="167556"/>
                  <a:pt x="289483" y="116250"/>
                  <a:pt x="189913" y="178484"/>
                </a:cubicBezTo>
                <a:cubicBezTo>
                  <a:pt x="174908" y="187862"/>
                  <a:pt x="158260" y="194311"/>
                  <a:pt x="142434" y="202225"/>
                </a:cubicBezTo>
                <a:lnTo>
                  <a:pt x="94956" y="273446"/>
                </a:lnTo>
                <a:lnTo>
                  <a:pt x="71217" y="309056"/>
                </a:lnTo>
                <a:cubicBezTo>
                  <a:pt x="37142" y="445370"/>
                  <a:pt x="84790" y="277383"/>
                  <a:pt x="35608" y="392148"/>
                </a:cubicBezTo>
                <a:cubicBezTo>
                  <a:pt x="29182" y="407143"/>
                  <a:pt x="28426" y="424003"/>
                  <a:pt x="23739" y="439629"/>
                </a:cubicBezTo>
                <a:cubicBezTo>
                  <a:pt x="16549" y="463598"/>
                  <a:pt x="0" y="510850"/>
                  <a:pt x="0" y="510850"/>
                </a:cubicBezTo>
                <a:cubicBezTo>
                  <a:pt x="3956" y="582071"/>
                  <a:pt x="5411" y="653475"/>
                  <a:pt x="11869" y="724513"/>
                </a:cubicBezTo>
                <a:cubicBezTo>
                  <a:pt x="13346" y="740760"/>
                  <a:pt x="20200" y="756068"/>
                  <a:pt x="23739" y="771994"/>
                </a:cubicBezTo>
                <a:cubicBezTo>
                  <a:pt x="28115" y="791689"/>
                  <a:pt x="25228" y="814044"/>
                  <a:pt x="35608" y="831345"/>
                </a:cubicBezTo>
                <a:cubicBezTo>
                  <a:pt x="60517" y="872863"/>
                  <a:pt x="115041" y="913624"/>
                  <a:pt x="166173" y="914436"/>
                </a:cubicBezTo>
                <a:lnTo>
                  <a:pt x="913955" y="926306"/>
                </a:lnTo>
                <a:cubicBezTo>
                  <a:pt x="929781" y="934220"/>
                  <a:pt x="945170" y="943076"/>
                  <a:pt x="961433" y="950047"/>
                </a:cubicBezTo>
                <a:cubicBezTo>
                  <a:pt x="972933" y="954976"/>
                  <a:pt x="986632" y="954977"/>
                  <a:pt x="997042" y="961917"/>
                </a:cubicBezTo>
                <a:cubicBezTo>
                  <a:pt x="1011009" y="971229"/>
                  <a:pt x="1019755" y="986780"/>
                  <a:pt x="1032650" y="997527"/>
                </a:cubicBezTo>
                <a:cubicBezTo>
                  <a:pt x="1058930" y="1019429"/>
                  <a:pt x="1072036" y="1024457"/>
                  <a:pt x="1103867" y="1033138"/>
                </a:cubicBezTo>
                <a:cubicBezTo>
                  <a:pt x="1135344" y="1041723"/>
                  <a:pt x="1167172" y="1048965"/>
                  <a:pt x="1198824" y="1056878"/>
                </a:cubicBezTo>
                <a:lnTo>
                  <a:pt x="1246302" y="1068748"/>
                </a:lnTo>
                <a:cubicBezTo>
                  <a:pt x="1357084" y="1064791"/>
                  <a:pt x="1467987" y="1063388"/>
                  <a:pt x="1578649" y="1056878"/>
                </a:cubicBezTo>
                <a:cubicBezTo>
                  <a:pt x="1605252" y="1055313"/>
                  <a:pt x="1667667" y="1042042"/>
                  <a:pt x="1697345" y="1033138"/>
                </a:cubicBezTo>
                <a:cubicBezTo>
                  <a:pt x="1721313" y="1025947"/>
                  <a:pt x="1768562" y="1009397"/>
                  <a:pt x="1768562" y="1009397"/>
                </a:cubicBezTo>
                <a:cubicBezTo>
                  <a:pt x="1833846" y="944112"/>
                  <a:pt x="1771911" y="998541"/>
                  <a:pt x="1875388" y="938176"/>
                </a:cubicBezTo>
                <a:cubicBezTo>
                  <a:pt x="1900032" y="923799"/>
                  <a:pt x="1921086" y="903456"/>
                  <a:pt x="1946605" y="890696"/>
                </a:cubicBezTo>
                <a:lnTo>
                  <a:pt x="2041561" y="843215"/>
                </a:lnTo>
                <a:cubicBezTo>
                  <a:pt x="2057387" y="819475"/>
                  <a:pt x="2068865" y="792170"/>
                  <a:pt x="2089040" y="771994"/>
                </a:cubicBezTo>
                <a:cubicBezTo>
                  <a:pt x="2127700" y="733332"/>
                  <a:pt x="2136154" y="731085"/>
                  <a:pt x="2160257" y="688902"/>
                </a:cubicBezTo>
                <a:cubicBezTo>
                  <a:pt x="2169036" y="673539"/>
                  <a:pt x="2177783" y="657990"/>
                  <a:pt x="2183996" y="641422"/>
                </a:cubicBezTo>
                <a:cubicBezTo>
                  <a:pt x="2189724" y="626147"/>
                  <a:pt x="2191384" y="609627"/>
                  <a:pt x="2195866" y="593941"/>
                </a:cubicBezTo>
                <a:cubicBezTo>
                  <a:pt x="2199303" y="581910"/>
                  <a:pt x="2203779" y="570200"/>
                  <a:pt x="2207735" y="558330"/>
                </a:cubicBezTo>
                <a:cubicBezTo>
                  <a:pt x="2203779" y="447542"/>
                  <a:pt x="2202572" y="336621"/>
                  <a:pt x="2195866" y="225965"/>
                </a:cubicBezTo>
                <a:cubicBezTo>
                  <a:pt x="2193119" y="180642"/>
                  <a:pt x="2181973" y="157138"/>
                  <a:pt x="2160257" y="119133"/>
                </a:cubicBezTo>
                <a:cubicBezTo>
                  <a:pt x="2153179" y="106747"/>
                  <a:pt x="2148388" y="91436"/>
                  <a:pt x="2136518" y="83523"/>
                </a:cubicBezTo>
                <a:cubicBezTo>
                  <a:pt x="2122945" y="74474"/>
                  <a:pt x="2104725" y="76135"/>
                  <a:pt x="2089040" y="71653"/>
                </a:cubicBezTo>
                <a:cubicBezTo>
                  <a:pt x="2077010" y="68216"/>
                  <a:pt x="2065301" y="63740"/>
                  <a:pt x="2053431" y="59783"/>
                </a:cubicBezTo>
                <a:cubicBezTo>
                  <a:pt x="2041561" y="51869"/>
                  <a:pt x="2031179" y="41051"/>
                  <a:pt x="2017822" y="36042"/>
                </a:cubicBezTo>
                <a:cubicBezTo>
                  <a:pt x="1969483" y="17913"/>
                  <a:pt x="1798405" y="12857"/>
                  <a:pt x="1792301" y="12302"/>
                </a:cubicBezTo>
                <a:cubicBezTo>
                  <a:pt x="1618550" y="-3494"/>
                  <a:pt x="1776265" y="432"/>
                  <a:pt x="1602388" y="432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57941" y="4847280"/>
            <a:ext cx="7735609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 </a:t>
            </a:r>
            <a:r>
              <a:rPr lang="en-US" sz="28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[</a:t>
            </a:r>
            <a:r>
              <a:rPr lang="en-US" sz="2800" baseline="-25000" dirty="0">
                <a:solidFill>
                  <a:srgbClr val="FF0000"/>
                </a:solidFill>
              </a:rPr>
              <a:t>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X</a:t>
            </a:r>
            <a:r>
              <a:rPr lang="en-US" sz="2800" baseline="-25000" dirty="0" err="1">
                <a:solidFill>
                  <a:srgbClr val="FF0000"/>
                </a:solidFill>
              </a:rPr>
              <a:t>t</a:t>
            </a:r>
            <a:r>
              <a:rPr lang="en-US" sz="2800" dirty="0">
                <a:solidFill>
                  <a:srgbClr val="FF0000"/>
                </a:solidFill>
              </a:rPr>
              <a:t> = V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For each </a:t>
            </a:r>
            <a:r>
              <a:rPr lang="en-US" sz="2800" dirty="0" smtClean="0">
                <a:solidFill>
                  <a:srgbClr val="FF0000"/>
                </a:solidFill>
              </a:rPr>
              <a:t>v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V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{ t | v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X</a:t>
            </a:r>
            <a:r>
              <a:rPr lang="en-US" sz="2800" baseline="-25000" dirty="0" err="1" smtClean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 } </a:t>
            </a:r>
            <a:r>
              <a:rPr lang="en-US" sz="2800" dirty="0" smtClean="0"/>
              <a:t>is sub-tree of </a:t>
            </a:r>
            <a:r>
              <a:rPr lang="en-US" sz="2800" dirty="0" smtClean="0">
                <a:solidFill>
                  <a:srgbClr val="FF0000"/>
                </a:solidFill>
              </a:rPr>
              <a:t>T</a:t>
            </a:r>
            <a:endParaRPr lang="en-US" sz="2800" dirty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800" i="1" dirty="0"/>
              <a:t>For each edge </a:t>
            </a:r>
            <a:r>
              <a:rPr lang="en-US" sz="2800" i="1" dirty="0" err="1">
                <a:solidFill>
                  <a:srgbClr val="FF0000"/>
                </a:solidFill>
              </a:rPr>
              <a:t>uv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i="1" dirty="0">
                <a:solidFill>
                  <a:srgbClr val="FF0000"/>
                </a:solidFill>
              </a:rPr>
              <a:t> E</a:t>
            </a:r>
            <a:r>
              <a:rPr lang="en-US" sz="2800" i="1" dirty="0"/>
              <a:t>, exists </a:t>
            </a:r>
            <a:r>
              <a:rPr lang="en-US" sz="2800" i="1" dirty="0">
                <a:solidFill>
                  <a:srgbClr val="FF0000"/>
                </a:solidFill>
              </a:rPr>
              <a:t>t</a:t>
            </a:r>
            <a:r>
              <a:rPr lang="en-US" sz="2800" i="1" dirty="0"/>
              <a:t> such that </a:t>
            </a:r>
            <a:r>
              <a:rPr lang="en-US" sz="2800" i="1" dirty="0" err="1">
                <a:solidFill>
                  <a:srgbClr val="FF0000"/>
                </a:solidFill>
              </a:rPr>
              <a:t>u,v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X</a:t>
            </a:r>
            <a:r>
              <a:rPr lang="en-US" sz="2800" i="1" baseline="-25000" dirty="0" err="1">
                <a:solidFill>
                  <a:srgbClr val="FF0000"/>
                </a:solidFill>
              </a:rPr>
              <a:t>t</a:t>
            </a:r>
            <a:endParaRPr lang="en-US" sz="2800" i="1" baseline="-250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04755" y="3271206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c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921102" y="3327592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283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an intuitive understanding of </a:t>
            </a:r>
            <a:r>
              <a:rPr lang="en-US" b="1" dirty="0" err="1"/>
              <a:t>treewidth</a:t>
            </a:r>
            <a:r>
              <a:rPr lang="en-US" dirty="0"/>
              <a:t> and </a:t>
            </a:r>
            <a:r>
              <a:rPr lang="en-US" b="1" dirty="0"/>
              <a:t>tree </a:t>
            </a:r>
            <a:r>
              <a:rPr lang="en-US" b="1" dirty="0" smtClean="0"/>
              <a:t>decompositions</a:t>
            </a:r>
            <a:endParaRPr lang="en-US" dirty="0" smtClean="0"/>
          </a:p>
          <a:p>
            <a:r>
              <a:rPr lang="en-US" dirty="0" smtClean="0"/>
              <a:t>Describe some </a:t>
            </a:r>
            <a:r>
              <a:rPr lang="en-US" dirty="0"/>
              <a:t>a</a:t>
            </a:r>
            <a:r>
              <a:rPr lang="en-US" dirty="0" smtClean="0"/>
              <a:t>lgorithmic applications </a:t>
            </a:r>
          </a:p>
          <a:p>
            <a:r>
              <a:rPr lang="en-US" dirty="0" smtClean="0"/>
              <a:t>Describe some recent developments </a:t>
            </a:r>
          </a:p>
        </p:txBody>
      </p:sp>
    </p:spTree>
    <p:extLst>
      <p:ext uri="{BB962C8B-B14F-4D97-AF65-F5344CB8AC3E}">
        <p14:creationId xmlns:p14="http://schemas.microsoft.com/office/powerpoint/2010/main" val="3235225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Treewidth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>
            <a:off x="485676" y="2169790"/>
            <a:ext cx="3020903" cy="2625558"/>
            <a:chOff x="485676" y="2169790"/>
            <a:chExt cx="3020903" cy="2625558"/>
          </a:xfrm>
        </p:grpSpPr>
        <p:sp>
          <p:nvSpPr>
            <p:cNvPr id="5" name="Oval 4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100772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100772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922723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6179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78906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4" name="Straight Connector 13"/>
            <p:cNvCxnSpPr>
              <a:stCxn id="6" idx="7"/>
              <a:endCxn id="5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5"/>
              <a:endCxn id="7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5" idx="4"/>
              <a:endCxn id="7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498624" y="3488308"/>
              <a:ext cx="6370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5" idx="6"/>
              <a:endCxn id="9" idx="2"/>
            </p:cNvCxnSpPr>
            <p:nvPr/>
          </p:nvCxnSpPr>
          <p:spPr>
            <a:xfrm>
              <a:off x="1533525" y="2701682"/>
              <a:ext cx="56724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234310" y="2794865"/>
              <a:ext cx="0" cy="5948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9" idx="6"/>
              <a:endCxn id="10" idx="2"/>
            </p:cNvCxnSpPr>
            <p:nvPr/>
          </p:nvCxnSpPr>
          <p:spPr>
            <a:xfrm>
              <a:off x="2339092" y="2701682"/>
              <a:ext cx="58363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11" idx="7"/>
              <a:endCxn id="7" idx="3"/>
            </p:cNvCxnSpPr>
            <p:nvPr/>
          </p:nvCxnSpPr>
          <p:spPr>
            <a:xfrm flipV="1">
              <a:off x="865212" y="3576043"/>
              <a:ext cx="464894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1" idx="6"/>
              <a:endCxn id="12" idx="2"/>
            </p:cNvCxnSpPr>
            <p:nvPr/>
          </p:nvCxnSpPr>
          <p:spPr>
            <a:xfrm>
              <a:off x="900113" y="4201980"/>
              <a:ext cx="8889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7" idx="5"/>
              <a:endCxn id="12" idx="1"/>
            </p:cNvCxnSpPr>
            <p:nvPr/>
          </p:nvCxnSpPr>
          <p:spPr>
            <a:xfrm>
              <a:off x="1498624" y="3576043"/>
              <a:ext cx="325340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8609" y="43952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803444" y="4387417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300603" y="349264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135673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058701" y="226477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857941" y="1800458"/>
            <a:ext cx="1114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G=(V,E)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320700" y="1802268"/>
            <a:ext cx="14015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T=(V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, E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) </a:t>
            </a:r>
            <a:endParaRPr lang="en-US" sz="20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4184819" y="2738833"/>
            <a:ext cx="4163384" cy="1628949"/>
            <a:chOff x="4184819" y="2738833"/>
            <a:chExt cx="4163384" cy="1628949"/>
          </a:xfrm>
        </p:grpSpPr>
        <p:sp>
          <p:nvSpPr>
            <p:cNvPr id="40" name="Oval 39"/>
            <p:cNvSpPr/>
            <p:nvPr/>
          </p:nvSpPr>
          <p:spPr>
            <a:xfrm>
              <a:off x="4184819" y="2743958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5261946" y="2746017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6369239" y="2738833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7523178" y="2738833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5261946" y="3727702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48" name="Straight Connector 47"/>
            <p:cNvCxnSpPr>
              <a:stCxn id="40" idx="6"/>
              <a:endCxn id="42" idx="2"/>
            </p:cNvCxnSpPr>
            <p:nvPr/>
          </p:nvCxnSpPr>
          <p:spPr>
            <a:xfrm>
              <a:off x="4824899" y="3063998"/>
              <a:ext cx="437047" cy="205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42" idx="6"/>
              <a:endCxn id="44" idx="2"/>
            </p:cNvCxnSpPr>
            <p:nvPr/>
          </p:nvCxnSpPr>
          <p:spPr>
            <a:xfrm flipV="1">
              <a:off x="5902026" y="3058873"/>
              <a:ext cx="467213" cy="718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4" idx="6"/>
              <a:endCxn id="45" idx="2"/>
            </p:cNvCxnSpPr>
            <p:nvPr/>
          </p:nvCxnSpPr>
          <p:spPr>
            <a:xfrm>
              <a:off x="7009319" y="3058873"/>
              <a:ext cx="5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2" idx="4"/>
              <a:endCxn id="46" idx="0"/>
            </p:cNvCxnSpPr>
            <p:nvPr/>
          </p:nvCxnSpPr>
          <p:spPr>
            <a:xfrm>
              <a:off x="5581986" y="3386097"/>
              <a:ext cx="0" cy="34160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4184820" y="2815963"/>
              <a:ext cx="7758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 b c</a:t>
              </a:r>
              <a:endParaRPr lang="en-US" sz="20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261946" y="2815963"/>
              <a:ext cx="7758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 c f</a:t>
              </a:r>
              <a:endParaRPr lang="en-US" sz="2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261946" y="3810111"/>
              <a:ext cx="7758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 e c</a:t>
              </a:r>
              <a:endParaRPr lang="en-US" sz="2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369239" y="2815963"/>
              <a:ext cx="7758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 g f</a:t>
              </a:r>
              <a:endParaRPr lang="en-US" sz="2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572401" y="2815963"/>
              <a:ext cx="7758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 h</a:t>
              </a:r>
              <a:endParaRPr lang="en-US" sz="20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375589" y="3924583"/>
              <a:ext cx="181331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</a:rPr>
                <a:t>X</a:t>
              </a:r>
              <a:r>
                <a:rPr lang="en-US" baseline="-25000" dirty="0" err="1">
                  <a:solidFill>
                    <a:srgbClr val="FF0000"/>
                  </a:solidFill>
                </a:rPr>
                <a:t>t</a:t>
              </a:r>
              <a:r>
                <a:rPr lang="en-US" dirty="0">
                  <a:solidFill>
                    <a:srgbClr val="FF0000"/>
                  </a:solidFill>
                </a:rPr>
                <a:t> </a:t>
              </a:r>
              <a:r>
                <a:rPr lang="en-US" dirty="0" smtClean="0">
                  <a:solidFill>
                    <a:srgbClr val="FF0000"/>
                  </a:solidFill>
                </a:rPr>
                <a:t>= {</a:t>
              </a:r>
              <a:r>
                <a:rPr lang="en-US" dirty="0" err="1" smtClean="0">
                  <a:solidFill>
                    <a:srgbClr val="FF0000"/>
                  </a:solidFill>
                </a:rPr>
                <a:t>d,e,c</a:t>
              </a:r>
              <a:r>
                <a:rPr lang="en-US" dirty="0" smtClean="0">
                  <a:solidFill>
                    <a:srgbClr val="FF0000"/>
                  </a:solidFill>
                </a:rPr>
                <a:t>} </a:t>
              </a:r>
              <a:r>
                <a:rPr lang="en-US" dirty="0" smtClean="0">
                  <a:solidFill>
                    <a:srgbClr val="FF0000"/>
                  </a:solidFill>
                  <a:latin typeface="cmsy10"/>
                  <a:ea typeface="cmsy10"/>
                  <a:cs typeface="cmsy10"/>
                </a:rPr>
                <a:t>µ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r>
                <a:rPr lang="en-US" dirty="0">
                  <a:solidFill>
                    <a:srgbClr val="FF0000"/>
                  </a:solidFill>
                </a:rPr>
                <a:t>V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06943" y="3924130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t</a:t>
              </a:r>
              <a:endParaRPr lang="en-US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1414365" y="4832107"/>
            <a:ext cx="6412587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i="1" dirty="0"/>
              <a:t>Width</a:t>
            </a:r>
            <a:r>
              <a:rPr lang="en-US" sz="2800" dirty="0"/>
              <a:t> of decomposition := </a:t>
            </a:r>
            <a:r>
              <a:rPr lang="en-US" sz="2800" dirty="0" err="1">
                <a:solidFill>
                  <a:srgbClr val="FF0000"/>
                </a:solidFill>
              </a:rPr>
              <a:t>max</a:t>
            </a:r>
            <a:r>
              <a:rPr lang="en-US" sz="2800" baseline="-25000" dirty="0" err="1">
                <a:solidFill>
                  <a:srgbClr val="FF0000"/>
                </a:solidFill>
              </a:rPr>
              <a:t>t</a:t>
            </a:r>
            <a:r>
              <a:rPr lang="en-US" sz="2800" dirty="0">
                <a:solidFill>
                  <a:srgbClr val="FF0000"/>
                </a:solidFill>
              </a:rPr>
              <a:t> |</a:t>
            </a:r>
            <a:r>
              <a:rPr lang="en-US" sz="2800" dirty="0" err="1">
                <a:solidFill>
                  <a:srgbClr val="FF0000"/>
                </a:solidFill>
              </a:rPr>
              <a:t>X</a:t>
            </a:r>
            <a:r>
              <a:rPr lang="en-US" sz="2800" baseline="-25000" dirty="0" err="1">
                <a:solidFill>
                  <a:srgbClr val="FF0000"/>
                </a:solidFill>
              </a:rPr>
              <a:t>t</a:t>
            </a:r>
            <a:r>
              <a:rPr lang="en-US" sz="2800" dirty="0">
                <a:solidFill>
                  <a:srgbClr val="FF0000"/>
                </a:solidFill>
              </a:rPr>
              <a:t>|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14365" y="5551591"/>
            <a:ext cx="7247308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tw</a:t>
            </a:r>
            <a:r>
              <a:rPr lang="en-US" sz="2800" dirty="0">
                <a:solidFill>
                  <a:srgbClr val="FF0000"/>
                </a:solidFill>
              </a:rPr>
              <a:t>(G) </a:t>
            </a:r>
            <a:r>
              <a:rPr lang="en-US" sz="2800" dirty="0"/>
              <a:t>=  </a:t>
            </a:r>
            <a:r>
              <a:rPr lang="en-US" sz="2800" dirty="0">
                <a:solidFill>
                  <a:srgbClr val="FF0000"/>
                </a:solidFill>
              </a:rPr>
              <a:t>(min width of </a:t>
            </a:r>
            <a:r>
              <a:rPr lang="en-US" sz="2800" dirty="0" smtClean="0">
                <a:solidFill>
                  <a:srgbClr val="FF0000"/>
                </a:solidFill>
              </a:rPr>
              <a:t>tree </a:t>
            </a:r>
            <a:r>
              <a:rPr lang="en-US" sz="2800" dirty="0" err="1">
                <a:solidFill>
                  <a:srgbClr val="FF0000"/>
                </a:solidFill>
              </a:rPr>
              <a:t>decomp</a:t>
            </a:r>
            <a:r>
              <a:rPr lang="en-US" sz="2800" dirty="0">
                <a:solidFill>
                  <a:srgbClr val="FF0000"/>
                </a:solidFill>
              </a:rPr>
              <a:t> for G) – 1</a:t>
            </a:r>
          </a:p>
        </p:txBody>
      </p:sp>
    </p:spTree>
    <p:extLst>
      <p:ext uri="{BB962C8B-B14F-4D97-AF65-F5344CB8AC3E}">
        <p14:creationId xmlns:p14="http://schemas.microsoft.com/office/powerpoint/2010/main" val="3269319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(Tree) = 1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946990" y="4401267"/>
            <a:ext cx="63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743571" y="3482859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549138" y="426403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549138" y="3482859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371089" y="3482859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1110159" y="498315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2237429" y="498315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31" name="Straight Connector 30"/>
          <p:cNvCxnSpPr>
            <a:stCxn id="18" idx="4"/>
          </p:cNvCxnSpPr>
          <p:nvPr/>
        </p:nvCxnSpPr>
        <p:spPr>
          <a:xfrm>
            <a:off x="1862731" y="3746422"/>
            <a:ext cx="0" cy="5176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8" idx="6"/>
            <a:endCxn id="24" idx="2"/>
          </p:cNvCxnSpPr>
          <p:nvPr/>
        </p:nvCxnSpPr>
        <p:spPr>
          <a:xfrm>
            <a:off x="1981891" y="3614641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4" idx="6"/>
            <a:endCxn id="25" idx="2"/>
          </p:cNvCxnSpPr>
          <p:nvPr/>
        </p:nvCxnSpPr>
        <p:spPr>
          <a:xfrm>
            <a:off x="2787458" y="3614641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6" idx="7"/>
          </p:cNvCxnSpPr>
          <p:nvPr/>
        </p:nvCxnSpPr>
        <p:spPr>
          <a:xfrm flipV="1">
            <a:off x="1313578" y="4489002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28" idx="1"/>
          </p:cNvCxnSpPr>
          <p:nvPr/>
        </p:nvCxnSpPr>
        <p:spPr>
          <a:xfrm>
            <a:off x="1946990" y="4489002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554533" y="3082749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a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13578" y="4063982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2584039" y="3133358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3371089" y="3082749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2745504" y="400115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52" name="Oval 51"/>
          <p:cNvSpPr/>
          <p:nvPr/>
        </p:nvSpPr>
        <p:spPr>
          <a:xfrm>
            <a:off x="1743571" y="426403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6425" y="504666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937800" y="498315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5694055" y="4452897"/>
            <a:ext cx="63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490636" y="3534489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296203" y="4315667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296203" y="3534489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7118154" y="3534489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857224" y="5034787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5984494" y="5034787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39" name="Straight Connector 38"/>
          <p:cNvCxnSpPr>
            <a:stCxn id="30" idx="4"/>
          </p:cNvCxnSpPr>
          <p:nvPr/>
        </p:nvCxnSpPr>
        <p:spPr>
          <a:xfrm>
            <a:off x="5609796" y="3798052"/>
            <a:ext cx="0" cy="5176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0" idx="6"/>
            <a:endCxn id="34" idx="2"/>
          </p:cNvCxnSpPr>
          <p:nvPr/>
        </p:nvCxnSpPr>
        <p:spPr>
          <a:xfrm>
            <a:off x="5728956" y="3666271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4" idx="6"/>
            <a:endCxn id="35" idx="2"/>
          </p:cNvCxnSpPr>
          <p:nvPr/>
        </p:nvCxnSpPr>
        <p:spPr>
          <a:xfrm>
            <a:off x="6534523" y="3666271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7" idx="7"/>
          </p:cNvCxnSpPr>
          <p:nvPr/>
        </p:nvCxnSpPr>
        <p:spPr>
          <a:xfrm flipV="1">
            <a:off x="5060643" y="4540632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38" idx="1"/>
          </p:cNvCxnSpPr>
          <p:nvPr/>
        </p:nvCxnSpPr>
        <p:spPr>
          <a:xfrm>
            <a:off x="5694055" y="4540632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301598" y="3134379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5196819" y="41763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6331104" y="3184988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7118154" y="3134379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6492569" y="405278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57" name="Oval 56"/>
          <p:cNvSpPr/>
          <p:nvPr/>
        </p:nvSpPr>
        <p:spPr>
          <a:xfrm>
            <a:off x="5490636" y="4315667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63490" y="509829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5684865" y="503478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</a:t>
            </a:r>
          </a:p>
        </p:txBody>
      </p:sp>
      <p:sp>
        <p:nvSpPr>
          <p:cNvPr id="63" name="Oval 62"/>
          <p:cNvSpPr/>
          <p:nvPr/>
        </p:nvSpPr>
        <p:spPr>
          <a:xfrm>
            <a:off x="5900235" y="3533468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702127" y="3510886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5489653" y="3914488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5900235" y="4321115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5182438" y="4695991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5781075" y="4695991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066630" y="3776096"/>
            <a:ext cx="760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a,b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5793451" y="3082749"/>
            <a:ext cx="760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a,f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6596307" y="3086464"/>
            <a:ext cx="760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f,g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5826797" y="3977996"/>
            <a:ext cx="760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b,e</a:t>
            </a:r>
            <a:endParaRPr lang="en-US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4765370" y="4495936"/>
            <a:ext cx="760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b,c</a:t>
            </a:r>
            <a:endParaRPr lang="en-US" sz="2000" dirty="0"/>
          </a:p>
        </p:txBody>
      </p:sp>
      <p:sp>
        <p:nvSpPr>
          <p:cNvPr id="70" name="TextBox 69"/>
          <p:cNvSpPr txBox="1"/>
          <p:nvPr/>
        </p:nvSpPr>
        <p:spPr>
          <a:xfrm>
            <a:off x="5941960" y="4559444"/>
            <a:ext cx="760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b,d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464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Cycle</a:t>
            </a:r>
            <a:r>
              <a:rPr lang="en-US" dirty="0" smtClean="0">
                <a:solidFill>
                  <a:srgbClr val="FF0000"/>
                </a:solidFill>
              </a:rPr>
              <a:t>) = 2</a:t>
            </a:r>
            <a:endParaRPr lang="en-US" dirty="0" smtClean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021317" y="3526452"/>
            <a:ext cx="922212" cy="69276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572864" y="4183479"/>
            <a:ext cx="387690" cy="112013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126130" y="3536577"/>
            <a:ext cx="906588" cy="69276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131754" y="4183479"/>
            <a:ext cx="322503" cy="112013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09121" y="5358480"/>
            <a:ext cx="100887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902157" y="341324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012594" y="4087432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824369" y="409755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389961" y="5226698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453704" y="5226698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893118" y="3526452"/>
            <a:ext cx="922212" cy="69276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444665" y="4183479"/>
            <a:ext cx="387690" cy="112013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997931" y="3536577"/>
            <a:ext cx="906588" cy="69276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003555" y="4183479"/>
            <a:ext cx="322503" cy="112013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773958" y="3413245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4884395" y="4087432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6696170" y="4097557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5261762" y="5226698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325505" y="5226698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067329" y="4672662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505479" y="4672662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6361794" y="3823869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5326058" y="3692087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28281" y="308095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a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88655" y="390675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3062689" y="3897502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1030590" y="510356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2748427" y="509015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346654" y="3135821"/>
            <a:ext cx="601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a,c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415470" y="3952366"/>
            <a:ext cx="582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b,c</a:t>
            </a:r>
            <a:endParaRPr lang="en-US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6934489" y="3952366"/>
            <a:ext cx="543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e, c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4898776" y="5143638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6620228" y="51450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515870" y="4559285"/>
            <a:ext cx="737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b, c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4615368" y="3476753"/>
            <a:ext cx="903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a, b, c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6380394" y="3435381"/>
            <a:ext cx="903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a, e, c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6815330" y="4559285"/>
            <a:ext cx="903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d, e, 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740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series-parallel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2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G </a:t>
            </a:r>
            <a:r>
              <a:rPr lang="en-US" dirty="0" smtClean="0"/>
              <a:t>is series-parallel (a sub-class of planar 						graphs)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9" y="2973165"/>
            <a:ext cx="2624667" cy="290304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423120" y="5868330"/>
            <a:ext cx="3523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Diamond graph. Figure from Serge Gasper’s paper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32203" y="5868330"/>
            <a:ext cx="352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Outerplanar</a:t>
            </a:r>
            <a:r>
              <a:rPr lang="en-US" dirty="0" smtClean="0"/>
              <a:t> graph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2021317" y="3526452"/>
            <a:ext cx="922212" cy="69276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572864" y="4183479"/>
            <a:ext cx="387690" cy="112013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126130" y="3536577"/>
            <a:ext cx="906588" cy="69276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131754" y="4183479"/>
            <a:ext cx="322503" cy="112013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509121" y="5358480"/>
            <a:ext cx="100887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1902157" y="341324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1012594" y="4087432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824369" y="409755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389961" y="5226698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453704" y="5226698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28281" y="308095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a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88655" y="390675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3062689" y="3897502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1030590" y="510356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2748427" y="509015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</a:t>
            </a:r>
          </a:p>
        </p:txBody>
      </p:sp>
      <p:cxnSp>
        <p:nvCxnSpPr>
          <p:cNvPr id="7" name="Straight Connector 6"/>
          <p:cNvCxnSpPr>
            <a:stCxn id="30" idx="5"/>
            <a:endCxn id="34" idx="1"/>
          </p:cNvCxnSpPr>
          <p:nvPr/>
        </p:nvCxnSpPr>
        <p:spPr>
          <a:xfrm>
            <a:off x="1216013" y="4312397"/>
            <a:ext cx="1272592" cy="9528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0" idx="6"/>
            <a:endCxn id="31" idx="2"/>
          </p:cNvCxnSpPr>
          <p:nvPr/>
        </p:nvCxnSpPr>
        <p:spPr>
          <a:xfrm>
            <a:off x="1250914" y="4219214"/>
            <a:ext cx="1573455" cy="101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877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clique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 = n-1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1419305" y="3029180"/>
            <a:ext cx="1938528" cy="1950900"/>
            <a:chOff x="1373393" y="3488016"/>
            <a:chExt cx="1938528" cy="19509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317820" y="3552024"/>
              <a:ext cx="922212" cy="692762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1771904" y="4244786"/>
              <a:ext cx="1479527" cy="113025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42" idx="1"/>
            </p:cNvCxnSpPr>
            <p:nvPr/>
          </p:nvCxnSpPr>
          <p:spPr>
            <a:xfrm>
              <a:off x="1422635" y="4244787"/>
              <a:ext cx="1779558" cy="1912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38" idx="0"/>
              <a:endCxn id="42" idx="0"/>
            </p:cNvCxnSpPr>
            <p:nvPr/>
          </p:nvCxnSpPr>
          <p:spPr>
            <a:xfrm flipV="1">
              <a:off x="2869367" y="4209051"/>
              <a:ext cx="387690" cy="112013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39" idx="3"/>
            </p:cNvCxnSpPr>
            <p:nvPr/>
          </p:nvCxnSpPr>
          <p:spPr>
            <a:xfrm>
              <a:off x="1483121" y="4263915"/>
              <a:ext cx="1419041" cy="111112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endCxn id="38" idx="0"/>
            </p:cNvCxnSpPr>
            <p:nvPr/>
          </p:nvCxnSpPr>
          <p:spPr>
            <a:xfrm>
              <a:off x="2337033" y="3546248"/>
              <a:ext cx="532334" cy="178294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endCxn id="37" idx="0"/>
            </p:cNvCxnSpPr>
            <p:nvPr/>
          </p:nvCxnSpPr>
          <p:spPr>
            <a:xfrm flipH="1">
              <a:off x="1750760" y="3546248"/>
              <a:ext cx="586276" cy="178294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1422633" y="3562149"/>
              <a:ext cx="906588" cy="692762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9" idx="0"/>
              <a:endCxn id="37" idx="0"/>
            </p:cNvCxnSpPr>
            <p:nvPr/>
          </p:nvCxnSpPr>
          <p:spPr>
            <a:xfrm>
              <a:off x="1428257" y="4209051"/>
              <a:ext cx="322503" cy="112013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172"/>
            <p:cNvSpPr>
              <a:spLocks noChangeAspect="1" noChangeArrowheads="1"/>
            </p:cNvSpPr>
            <p:nvPr/>
          </p:nvSpPr>
          <p:spPr bwMode="auto">
            <a:xfrm>
              <a:off x="1695896" y="5329188"/>
              <a:ext cx="109728" cy="109728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172"/>
            <p:cNvSpPr>
              <a:spLocks noChangeAspect="1" noChangeArrowheads="1"/>
            </p:cNvSpPr>
            <p:nvPr/>
          </p:nvSpPr>
          <p:spPr bwMode="auto">
            <a:xfrm>
              <a:off x="2814503" y="5329188"/>
              <a:ext cx="109728" cy="109728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172"/>
            <p:cNvSpPr>
              <a:spLocks noChangeAspect="1" noChangeArrowheads="1"/>
            </p:cNvSpPr>
            <p:nvPr/>
          </p:nvSpPr>
          <p:spPr bwMode="auto">
            <a:xfrm>
              <a:off x="1373393" y="4209051"/>
              <a:ext cx="109728" cy="109728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172"/>
            <p:cNvSpPr>
              <a:spLocks noChangeAspect="1" noChangeArrowheads="1"/>
            </p:cNvSpPr>
            <p:nvPr/>
          </p:nvSpPr>
          <p:spPr bwMode="auto">
            <a:xfrm>
              <a:off x="2265213" y="3488016"/>
              <a:ext cx="109728" cy="109728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172"/>
            <p:cNvSpPr>
              <a:spLocks noChangeAspect="1" noChangeArrowheads="1"/>
            </p:cNvSpPr>
            <p:nvPr/>
          </p:nvSpPr>
          <p:spPr bwMode="auto">
            <a:xfrm>
              <a:off x="3202193" y="4209051"/>
              <a:ext cx="109728" cy="109728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3" name="Straight Connector 42"/>
            <p:cNvCxnSpPr>
              <a:stCxn id="37" idx="3"/>
              <a:endCxn id="38" idx="1"/>
            </p:cNvCxnSpPr>
            <p:nvPr/>
          </p:nvCxnSpPr>
          <p:spPr>
            <a:xfrm>
              <a:off x="1805624" y="5384052"/>
              <a:ext cx="1008879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5138749" y="3085140"/>
            <a:ext cx="1938528" cy="1950900"/>
            <a:chOff x="1373393" y="3488016"/>
            <a:chExt cx="1938528" cy="19509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317820" y="3552024"/>
              <a:ext cx="922212" cy="692762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1771904" y="4244786"/>
              <a:ext cx="1479527" cy="113025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50" idx="1"/>
            </p:cNvCxnSpPr>
            <p:nvPr/>
          </p:nvCxnSpPr>
          <p:spPr>
            <a:xfrm>
              <a:off x="1422635" y="4244787"/>
              <a:ext cx="1779558" cy="1912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47" idx="0"/>
              <a:endCxn id="50" idx="0"/>
            </p:cNvCxnSpPr>
            <p:nvPr/>
          </p:nvCxnSpPr>
          <p:spPr>
            <a:xfrm flipV="1">
              <a:off x="2869367" y="4209051"/>
              <a:ext cx="387690" cy="112013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48" idx="3"/>
            </p:cNvCxnSpPr>
            <p:nvPr/>
          </p:nvCxnSpPr>
          <p:spPr>
            <a:xfrm>
              <a:off x="1483121" y="4263915"/>
              <a:ext cx="1419041" cy="111112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endCxn id="47" idx="0"/>
            </p:cNvCxnSpPr>
            <p:nvPr/>
          </p:nvCxnSpPr>
          <p:spPr>
            <a:xfrm>
              <a:off x="2337033" y="3546248"/>
              <a:ext cx="532334" cy="178294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endCxn id="46" idx="0"/>
            </p:cNvCxnSpPr>
            <p:nvPr/>
          </p:nvCxnSpPr>
          <p:spPr>
            <a:xfrm flipH="1">
              <a:off x="1750760" y="3546248"/>
              <a:ext cx="586276" cy="178294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1422633" y="3562149"/>
              <a:ext cx="906588" cy="692762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48" idx="0"/>
              <a:endCxn id="46" idx="0"/>
            </p:cNvCxnSpPr>
            <p:nvPr/>
          </p:nvCxnSpPr>
          <p:spPr>
            <a:xfrm>
              <a:off x="1428257" y="4209051"/>
              <a:ext cx="322503" cy="112013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172"/>
            <p:cNvSpPr>
              <a:spLocks noChangeAspect="1" noChangeArrowheads="1"/>
            </p:cNvSpPr>
            <p:nvPr/>
          </p:nvSpPr>
          <p:spPr bwMode="auto">
            <a:xfrm>
              <a:off x="1695896" y="5329188"/>
              <a:ext cx="109728" cy="109728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172"/>
            <p:cNvSpPr>
              <a:spLocks noChangeAspect="1" noChangeArrowheads="1"/>
            </p:cNvSpPr>
            <p:nvPr/>
          </p:nvSpPr>
          <p:spPr bwMode="auto">
            <a:xfrm>
              <a:off x="2814503" y="5329188"/>
              <a:ext cx="109728" cy="109728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172"/>
            <p:cNvSpPr>
              <a:spLocks noChangeAspect="1" noChangeArrowheads="1"/>
            </p:cNvSpPr>
            <p:nvPr/>
          </p:nvSpPr>
          <p:spPr bwMode="auto">
            <a:xfrm>
              <a:off x="1373393" y="4209051"/>
              <a:ext cx="109728" cy="109728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172"/>
            <p:cNvSpPr>
              <a:spLocks noChangeAspect="1" noChangeArrowheads="1"/>
            </p:cNvSpPr>
            <p:nvPr/>
          </p:nvSpPr>
          <p:spPr bwMode="auto">
            <a:xfrm>
              <a:off x="2265213" y="3488016"/>
              <a:ext cx="109728" cy="109728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172"/>
            <p:cNvSpPr>
              <a:spLocks noChangeAspect="1" noChangeArrowheads="1"/>
            </p:cNvSpPr>
            <p:nvPr/>
          </p:nvSpPr>
          <p:spPr bwMode="auto">
            <a:xfrm>
              <a:off x="3202193" y="4209051"/>
              <a:ext cx="109728" cy="109728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1" name="Straight Connector 50"/>
            <p:cNvCxnSpPr>
              <a:stCxn id="46" idx="3"/>
              <a:endCxn id="47" idx="1"/>
            </p:cNvCxnSpPr>
            <p:nvPr/>
          </p:nvCxnSpPr>
          <p:spPr>
            <a:xfrm>
              <a:off x="1805624" y="5384052"/>
              <a:ext cx="1008879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Oval 4"/>
          <p:cNvSpPr>
            <a:spLocks noChangeAspect="1"/>
          </p:cNvSpPr>
          <p:nvPr/>
        </p:nvSpPr>
        <p:spPr>
          <a:xfrm>
            <a:off x="4722977" y="2708955"/>
            <a:ext cx="2743200" cy="2743200"/>
          </a:xfrm>
          <a:prstGeom prst="ellipse">
            <a:avLst/>
          </a:pr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83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Treewidth</a:t>
            </a:r>
            <a:r>
              <a:rPr lang="en-US" dirty="0" smtClean="0"/>
              <a:t> and separators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305320" y="2765791"/>
            <a:ext cx="69401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tw</a:t>
            </a:r>
            <a:r>
              <a:rPr lang="en-US" sz="2400" dirty="0" smtClean="0">
                <a:solidFill>
                  <a:srgbClr val="FF0000"/>
                </a:solidFill>
              </a:rPr>
              <a:t>(G)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sz="2400" dirty="0" smtClean="0">
                <a:solidFill>
                  <a:srgbClr val="FF0000"/>
                </a:solidFill>
              </a:rPr>
              <a:t> k </a:t>
            </a:r>
            <a:r>
              <a:rPr lang="en-US" sz="2400" dirty="0" smtClean="0">
                <a:solidFill>
                  <a:srgbClr val="384348"/>
                </a:solidFill>
              </a:rPr>
              <a:t>implies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G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can be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recursively decomposed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via “balanced” separators of size </a:t>
            </a:r>
            <a:r>
              <a:rPr lang="en-US" sz="2400" dirty="0" smtClean="0">
                <a:solidFill>
                  <a:srgbClr val="FF0000"/>
                </a:solidFill>
              </a:rPr>
              <a:t>k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Approximate converse also holds: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If there is a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subgraph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H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of </a:t>
            </a:r>
            <a:r>
              <a:rPr lang="en-US" sz="2400" dirty="0" smtClean="0">
                <a:solidFill>
                  <a:srgbClr val="FF0000"/>
                </a:solidFill>
              </a:rPr>
              <a:t>G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384348"/>
                </a:solidFill>
              </a:rPr>
              <a:t>with no balanced separator of size </a:t>
            </a:r>
            <a:r>
              <a:rPr lang="en-US" sz="2400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384348"/>
                </a:solidFill>
              </a:rPr>
              <a:t>then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tw</a:t>
            </a:r>
            <a:r>
              <a:rPr lang="en-US" sz="2400" dirty="0" smtClean="0">
                <a:solidFill>
                  <a:srgbClr val="FF0000"/>
                </a:solidFill>
              </a:rPr>
              <a:t>(G)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400" dirty="0" smtClean="0">
                <a:solidFill>
                  <a:srgbClr val="FF0000"/>
                </a:solidFill>
              </a:rPr>
              <a:t> k/c</a:t>
            </a:r>
          </a:p>
        </p:txBody>
      </p:sp>
    </p:spTree>
    <p:extLst>
      <p:ext uri="{BB962C8B-B14F-4D97-AF65-F5344CB8AC3E}">
        <p14:creationId xmlns:p14="http://schemas.microsoft.com/office/powerpoint/2010/main" val="1945965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Treewidth</a:t>
            </a:r>
            <a:r>
              <a:rPr lang="en-US" dirty="0" smtClean="0"/>
              <a:t> and separators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85676" y="1975474"/>
            <a:ext cx="3020903" cy="2625558"/>
            <a:chOff x="485676" y="2169790"/>
            <a:chExt cx="3020903" cy="2625558"/>
          </a:xfrm>
        </p:grpSpPr>
        <p:sp>
          <p:nvSpPr>
            <p:cNvPr id="5" name="Oval 4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100772" y="3351078"/>
              <a:ext cx="238320" cy="26356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100772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922723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6179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78906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3" name="Straight Connector 12"/>
            <p:cNvCxnSpPr>
              <a:stCxn id="6" idx="7"/>
              <a:endCxn id="5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  <a:endCxn id="7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4"/>
              <a:endCxn id="7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498624" y="3488308"/>
              <a:ext cx="6370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6"/>
              <a:endCxn id="9" idx="2"/>
            </p:cNvCxnSpPr>
            <p:nvPr/>
          </p:nvCxnSpPr>
          <p:spPr>
            <a:xfrm>
              <a:off x="1533525" y="2701682"/>
              <a:ext cx="56724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34310" y="2794865"/>
              <a:ext cx="0" cy="5948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6"/>
              <a:endCxn id="10" idx="2"/>
            </p:cNvCxnSpPr>
            <p:nvPr/>
          </p:nvCxnSpPr>
          <p:spPr>
            <a:xfrm>
              <a:off x="2339092" y="2701682"/>
              <a:ext cx="58363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7"/>
              <a:endCxn id="7" idx="3"/>
            </p:cNvCxnSpPr>
            <p:nvPr/>
          </p:nvCxnSpPr>
          <p:spPr>
            <a:xfrm flipV="1">
              <a:off x="865212" y="3576043"/>
              <a:ext cx="464894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1" idx="6"/>
              <a:endCxn id="12" idx="2"/>
            </p:cNvCxnSpPr>
            <p:nvPr/>
          </p:nvCxnSpPr>
          <p:spPr>
            <a:xfrm>
              <a:off x="900113" y="4201980"/>
              <a:ext cx="8889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7" idx="5"/>
              <a:endCxn id="12" idx="1"/>
            </p:cNvCxnSpPr>
            <p:nvPr/>
          </p:nvCxnSpPr>
          <p:spPr>
            <a:xfrm>
              <a:off x="1498624" y="3576043"/>
              <a:ext cx="325340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8609" y="43952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03444" y="4387417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300603" y="349264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35673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058701" y="226477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sp>
        <p:nvSpPr>
          <p:cNvPr id="32" name="Oval 31"/>
          <p:cNvSpPr/>
          <p:nvPr/>
        </p:nvSpPr>
        <p:spPr>
          <a:xfrm>
            <a:off x="4160556" y="2323268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237683" y="2325327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344976" y="2318143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7498915" y="2318143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5237683" y="3307012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37" name="Straight Connector 36"/>
          <p:cNvCxnSpPr>
            <a:stCxn id="32" idx="6"/>
            <a:endCxn id="33" idx="2"/>
          </p:cNvCxnSpPr>
          <p:nvPr/>
        </p:nvCxnSpPr>
        <p:spPr>
          <a:xfrm>
            <a:off x="4800636" y="2643308"/>
            <a:ext cx="437047" cy="20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3" idx="6"/>
            <a:endCxn id="34" idx="2"/>
          </p:cNvCxnSpPr>
          <p:nvPr/>
        </p:nvCxnSpPr>
        <p:spPr>
          <a:xfrm flipV="1">
            <a:off x="5877763" y="2638183"/>
            <a:ext cx="467213" cy="71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4" idx="6"/>
            <a:endCxn id="35" idx="2"/>
          </p:cNvCxnSpPr>
          <p:nvPr/>
        </p:nvCxnSpPr>
        <p:spPr>
          <a:xfrm>
            <a:off x="6985056" y="2638183"/>
            <a:ext cx="5138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3" idx="4"/>
            <a:endCxn id="36" idx="0"/>
          </p:cNvCxnSpPr>
          <p:nvPr/>
        </p:nvCxnSpPr>
        <p:spPr>
          <a:xfrm>
            <a:off x="5557723" y="2965407"/>
            <a:ext cx="0" cy="3416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160557" y="239527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b c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5237683" y="239527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c f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5237683" y="3389421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 e c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6344976" y="239527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g f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7548138" y="239527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 h</a:t>
            </a:r>
            <a:endParaRPr lang="en-US" sz="2000" dirty="0"/>
          </a:p>
        </p:txBody>
      </p:sp>
      <p:sp>
        <p:nvSpPr>
          <p:cNvPr id="47" name="Rectangle 46"/>
          <p:cNvSpPr/>
          <p:nvPr/>
        </p:nvSpPr>
        <p:spPr>
          <a:xfrm>
            <a:off x="6432174" y="3523037"/>
            <a:ext cx="21717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Å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sz="2000" baseline="-25000" dirty="0" smtClean="0">
                <a:solidFill>
                  <a:srgbClr val="FF0000"/>
                </a:solidFill>
              </a:rPr>
              <a:t>’</a:t>
            </a:r>
            <a:r>
              <a:rPr lang="en-US" sz="2000" dirty="0" smtClean="0">
                <a:solidFill>
                  <a:srgbClr val="FF0000"/>
                </a:solidFill>
              </a:rPr>
              <a:t> = {</a:t>
            </a:r>
            <a:r>
              <a:rPr lang="en-US" sz="2000" dirty="0" err="1" smtClean="0">
                <a:solidFill>
                  <a:srgbClr val="FF0000"/>
                </a:solidFill>
              </a:rPr>
              <a:t>a,f</a:t>
            </a:r>
            <a:r>
              <a:rPr lang="en-US" sz="2000" dirty="0" smtClean="0">
                <a:solidFill>
                  <a:srgbClr val="FF0000"/>
                </a:solidFill>
              </a:rPr>
              <a:t>}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is a separator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62979" y="1975474"/>
            <a:ext cx="319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t’</a:t>
            </a:r>
            <a:endParaRPr lang="en-US" dirty="0"/>
          </a:p>
        </p:txBody>
      </p:sp>
      <p:cxnSp>
        <p:nvCxnSpPr>
          <p:cNvPr id="50" name="Curved Connector 49"/>
          <p:cNvCxnSpPr/>
          <p:nvPr/>
        </p:nvCxnSpPr>
        <p:spPr>
          <a:xfrm rot="16200000" flipH="1">
            <a:off x="6020846" y="2828489"/>
            <a:ext cx="770802" cy="560313"/>
          </a:xfrm>
          <a:prstGeom prst="curvedConnector3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022403" y="4764661"/>
            <a:ext cx="6940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For every edge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</a:rPr>
              <a:t>t,t</a:t>
            </a:r>
            <a:r>
              <a:rPr lang="en-US" sz="2400" dirty="0" smtClean="0">
                <a:solidFill>
                  <a:srgbClr val="FF0000"/>
                </a:solidFill>
              </a:rPr>
              <a:t>’)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in tree decomposition </a:t>
            </a:r>
            <a:r>
              <a:rPr lang="en-US" sz="2400" dirty="0" err="1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sz="2400" baseline="-25000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Å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sz="2400" baseline="-25000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FF0000"/>
                </a:solidFill>
              </a:rPr>
              <a:t>’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is a separator of </a:t>
            </a:r>
            <a:r>
              <a:rPr lang="en-US" sz="2400" dirty="0" smtClean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645333" y="1975474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3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848845"/>
            <a:ext cx="7345363" cy="3216675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>
                <a:solidFill>
                  <a:srgbClr val="FF0000"/>
                </a:solidFill>
              </a:rPr>
              <a:t>(G)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>
                <a:solidFill>
                  <a:srgbClr val="FF0000"/>
                </a:solidFill>
              </a:rPr>
              <a:t> k </a:t>
            </a:r>
            <a:r>
              <a:rPr lang="en-US" dirty="0"/>
              <a:t>implies 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/>
              <a:t> </a:t>
            </a:r>
            <a:r>
              <a:rPr lang="en-US" dirty="0" smtClean="0"/>
              <a:t>has a balanced separator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smtClean="0"/>
              <a:t>of size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Recursively decompose graphs in </a:t>
            </a:r>
            <a:r>
              <a:rPr lang="en-US" dirty="0" smtClean="0">
                <a:solidFill>
                  <a:srgbClr val="FF0000"/>
                </a:solidFill>
              </a:rPr>
              <a:t>G - S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(H)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/>
              <a:t>for any </a:t>
            </a:r>
            <a:r>
              <a:rPr lang="en-US" dirty="0" err="1" smtClean="0"/>
              <a:t>subgraph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0113" y="1718102"/>
            <a:ext cx="6940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tw</a:t>
            </a:r>
            <a:r>
              <a:rPr lang="en-US" sz="2400" dirty="0" smtClean="0">
                <a:solidFill>
                  <a:srgbClr val="FF0000"/>
                </a:solidFill>
              </a:rPr>
              <a:t>(G)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sz="2400" dirty="0" smtClean="0">
                <a:solidFill>
                  <a:srgbClr val="FF0000"/>
                </a:solidFill>
              </a:rPr>
              <a:t> k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implies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G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384348"/>
                </a:solidFill>
              </a:rPr>
              <a:t>can be </a:t>
            </a:r>
            <a:r>
              <a:rPr lang="en-US" sz="2400" i="1" dirty="0" smtClean="0">
                <a:solidFill>
                  <a:srgbClr val="384348"/>
                </a:solidFill>
              </a:rPr>
              <a:t>recursively decomposed </a:t>
            </a:r>
            <a:r>
              <a:rPr lang="en-US" sz="2400" dirty="0" smtClean="0">
                <a:solidFill>
                  <a:srgbClr val="384348"/>
                </a:solidFill>
              </a:rPr>
              <a:t>via “balanced” separators of size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2659535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 x k </a:t>
            </a:r>
            <a:r>
              <a:rPr lang="en-US" dirty="0" smtClean="0"/>
              <a:t>grid: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= k-1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>
                <a:solidFill>
                  <a:srgbClr val="FF0000"/>
                </a:solidFill>
              </a:rPr>
              <a:t>(G) = </a:t>
            </a:r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/2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for any planar </a:t>
            </a:r>
            <a:r>
              <a:rPr lang="en-US" dirty="0" smtClean="0">
                <a:solidFill>
                  <a:srgbClr val="FF0000"/>
                </a:solidFill>
              </a:rPr>
              <a:t>G </a:t>
            </a:r>
            <a:r>
              <a:rPr lang="en-US" dirty="0" smtClean="0">
                <a:solidFill>
                  <a:srgbClr val="384348"/>
                </a:solidFill>
              </a:rPr>
              <a:t>(via </a:t>
            </a:r>
            <a:r>
              <a:rPr lang="en-US" dirty="0" smtClean="0">
                <a:solidFill>
                  <a:srgbClr val="008000"/>
                </a:solidFill>
              </a:rPr>
              <a:t>[Lipton-</a:t>
            </a:r>
            <a:r>
              <a:rPr lang="en-US" dirty="0" err="1" smtClean="0">
                <a:solidFill>
                  <a:srgbClr val="008000"/>
                </a:solidFill>
              </a:rPr>
              <a:t>Tarjan</a:t>
            </a:r>
            <a:r>
              <a:rPr lang="en-US" dirty="0" smtClean="0">
                <a:solidFill>
                  <a:srgbClr val="008000"/>
                </a:solidFill>
              </a:rPr>
              <a:t>]</a:t>
            </a:r>
            <a:r>
              <a:rPr lang="en-US" dirty="0" smtClean="0">
                <a:solidFill>
                  <a:srgbClr val="384348"/>
                </a:solidFill>
              </a:rPr>
              <a:t>)</a:t>
            </a:r>
            <a:endParaRPr lang="en-US" dirty="0">
              <a:solidFill>
                <a:srgbClr val="384348"/>
              </a:solidFill>
            </a:endParaRPr>
          </a:p>
          <a:p>
            <a:endParaRPr lang="en-US" dirty="0"/>
          </a:p>
        </p:txBody>
      </p:sp>
      <p:grpSp>
        <p:nvGrpSpPr>
          <p:cNvPr id="113" name="Group 112"/>
          <p:cNvGrpSpPr>
            <a:grpSpLocks noChangeAspect="1"/>
          </p:cNvGrpSpPr>
          <p:nvPr/>
        </p:nvGrpSpPr>
        <p:grpSpPr>
          <a:xfrm>
            <a:off x="2908480" y="2858273"/>
            <a:ext cx="2547802" cy="2264203"/>
            <a:chOff x="2716838" y="2920430"/>
            <a:chExt cx="2902080" cy="2579046"/>
          </a:xfrm>
        </p:grpSpPr>
        <p:sp>
          <p:nvSpPr>
            <p:cNvPr id="114" name="Line 112"/>
            <p:cNvSpPr>
              <a:spLocks noChangeShapeType="1"/>
            </p:cNvSpPr>
            <p:nvPr/>
          </p:nvSpPr>
          <p:spPr bwMode="auto">
            <a:xfrm>
              <a:off x="2815318" y="3620050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112"/>
            <p:cNvSpPr>
              <a:spLocks noChangeShapeType="1"/>
            </p:cNvSpPr>
            <p:nvPr/>
          </p:nvSpPr>
          <p:spPr bwMode="auto">
            <a:xfrm>
              <a:off x="2815318" y="4845191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112"/>
            <p:cNvSpPr>
              <a:spLocks noChangeShapeType="1"/>
            </p:cNvSpPr>
            <p:nvPr/>
          </p:nvSpPr>
          <p:spPr bwMode="auto">
            <a:xfrm>
              <a:off x="2815318" y="4212963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112"/>
            <p:cNvSpPr>
              <a:spLocks noChangeShapeType="1"/>
            </p:cNvSpPr>
            <p:nvPr/>
          </p:nvSpPr>
          <p:spPr bwMode="auto">
            <a:xfrm>
              <a:off x="2775785" y="5453350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106"/>
            <p:cNvSpPr>
              <a:spLocks noChangeShapeType="1"/>
            </p:cNvSpPr>
            <p:nvPr/>
          </p:nvSpPr>
          <p:spPr bwMode="auto">
            <a:xfrm flipH="1">
              <a:off x="3500697" y="2954104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106"/>
            <p:cNvSpPr>
              <a:spLocks noChangeShapeType="1"/>
            </p:cNvSpPr>
            <p:nvPr/>
          </p:nvSpPr>
          <p:spPr bwMode="auto">
            <a:xfrm flipH="1">
              <a:off x="4185744" y="2954104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106"/>
            <p:cNvSpPr>
              <a:spLocks noChangeShapeType="1"/>
            </p:cNvSpPr>
            <p:nvPr/>
          </p:nvSpPr>
          <p:spPr bwMode="auto">
            <a:xfrm flipH="1">
              <a:off x="4870419" y="2920430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106"/>
            <p:cNvSpPr>
              <a:spLocks noChangeShapeType="1"/>
            </p:cNvSpPr>
            <p:nvPr/>
          </p:nvSpPr>
          <p:spPr bwMode="auto">
            <a:xfrm flipH="1">
              <a:off x="5578949" y="2920430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Line 106"/>
            <p:cNvSpPr>
              <a:spLocks noChangeShapeType="1"/>
            </p:cNvSpPr>
            <p:nvPr/>
          </p:nvSpPr>
          <p:spPr bwMode="auto">
            <a:xfrm flipH="1">
              <a:off x="2768152" y="2920430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112"/>
            <p:cNvSpPr>
              <a:spLocks noChangeShapeType="1"/>
            </p:cNvSpPr>
            <p:nvPr/>
          </p:nvSpPr>
          <p:spPr bwMode="auto">
            <a:xfrm>
              <a:off x="2819399" y="2971800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Rectangle 173"/>
            <p:cNvSpPr>
              <a:spLocks noChangeAspect="1" noChangeArrowheads="1"/>
            </p:cNvSpPr>
            <p:nvPr/>
          </p:nvSpPr>
          <p:spPr bwMode="auto">
            <a:xfrm>
              <a:off x="3459026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Rectangle 175"/>
            <p:cNvSpPr>
              <a:spLocks noChangeAspect="1" noChangeArrowheads="1"/>
            </p:cNvSpPr>
            <p:nvPr/>
          </p:nvSpPr>
          <p:spPr bwMode="auto">
            <a:xfrm>
              <a:off x="4148391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Rectangle 178"/>
            <p:cNvSpPr>
              <a:spLocks noChangeAspect="1" noChangeArrowheads="1"/>
            </p:cNvSpPr>
            <p:nvPr/>
          </p:nvSpPr>
          <p:spPr bwMode="auto">
            <a:xfrm>
              <a:off x="4832627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Rectangle 172"/>
            <p:cNvSpPr>
              <a:spLocks noChangeAspect="1" noChangeArrowheads="1"/>
            </p:cNvSpPr>
            <p:nvPr/>
          </p:nvSpPr>
          <p:spPr bwMode="auto">
            <a:xfrm>
              <a:off x="2735810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Rectangle 173"/>
            <p:cNvSpPr>
              <a:spLocks noChangeAspect="1" noChangeArrowheads="1"/>
            </p:cNvSpPr>
            <p:nvPr/>
          </p:nvSpPr>
          <p:spPr bwMode="auto">
            <a:xfrm>
              <a:off x="3454396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175"/>
            <p:cNvSpPr>
              <a:spLocks noChangeAspect="1" noChangeArrowheads="1"/>
            </p:cNvSpPr>
            <p:nvPr/>
          </p:nvSpPr>
          <p:spPr bwMode="auto">
            <a:xfrm>
              <a:off x="4143761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178"/>
            <p:cNvSpPr>
              <a:spLocks noChangeAspect="1" noChangeArrowheads="1"/>
            </p:cNvSpPr>
            <p:nvPr/>
          </p:nvSpPr>
          <p:spPr bwMode="auto">
            <a:xfrm>
              <a:off x="4827997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172"/>
            <p:cNvSpPr>
              <a:spLocks noChangeAspect="1" noChangeArrowheads="1"/>
            </p:cNvSpPr>
            <p:nvPr/>
          </p:nvSpPr>
          <p:spPr bwMode="auto">
            <a:xfrm>
              <a:off x="2731180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Rectangle 173"/>
            <p:cNvSpPr>
              <a:spLocks noChangeAspect="1" noChangeArrowheads="1"/>
            </p:cNvSpPr>
            <p:nvPr/>
          </p:nvSpPr>
          <p:spPr bwMode="auto">
            <a:xfrm>
              <a:off x="3459026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Rectangle 175"/>
            <p:cNvSpPr>
              <a:spLocks noChangeAspect="1" noChangeArrowheads="1"/>
            </p:cNvSpPr>
            <p:nvPr/>
          </p:nvSpPr>
          <p:spPr bwMode="auto">
            <a:xfrm>
              <a:off x="4148391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178"/>
            <p:cNvSpPr>
              <a:spLocks noChangeAspect="1" noChangeArrowheads="1"/>
            </p:cNvSpPr>
            <p:nvPr/>
          </p:nvSpPr>
          <p:spPr bwMode="auto">
            <a:xfrm>
              <a:off x="4832627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172"/>
            <p:cNvSpPr>
              <a:spLocks noChangeAspect="1" noChangeArrowheads="1"/>
            </p:cNvSpPr>
            <p:nvPr/>
          </p:nvSpPr>
          <p:spPr bwMode="auto">
            <a:xfrm>
              <a:off x="2735810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173"/>
            <p:cNvSpPr>
              <a:spLocks noChangeAspect="1" noChangeArrowheads="1"/>
            </p:cNvSpPr>
            <p:nvPr/>
          </p:nvSpPr>
          <p:spPr bwMode="auto">
            <a:xfrm>
              <a:off x="3450315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Rectangle 175"/>
            <p:cNvSpPr>
              <a:spLocks noChangeAspect="1" noChangeArrowheads="1"/>
            </p:cNvSpPr>
            <p:nvPr/>
          </p:nvSpPr>
          <p:spPr bwMode="auto">
            <a:xfrm>
              <a:off x="4139680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Rectangle 178"/>
            <p:cNvSpPr>
              <a:spLocks noChangeAspect="1" noChangeArrowheads="1"/>
            </p:cNvSpPr>
            <p:nvPr/>
          </p:nvSpPr>
          <p:spPr bwMode="auto">
            <a:xfrm>
              <a:off x="4823916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Rectangle 172"/>
            <p:cNvSpPr>
              <a:spLocks noChangeAspect="1" noChangeArrowheads="1"/>
            </p:cNvSpPr>
            <p:nvPr/>
          </p:nvSpPr>
          <p:spPr bwMode="auto">
            <a:xfrm>
              <a:off x="2727099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Rectangle 178"/>
            <p:cNvSpPr>
              <a:spLocks noChangeAspect="1" noChangeArrowheads="1"/>
            </p:cNvSpPr>
            <p:nvPr/>
          </p:nvSpPr>
          <p:spPr bwMode="auto">
            <a:xfrm>
              <a:off x="5520438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Rectangle 178"/>
            <p:cNvSpPr>
              <a:spLocks noChangeAspect="1" noChangeArrowheads="1"/>
            </p:cNvSpPr>
            <p:nvPr/>
          </p:nvSpPr>
          <p:spPr bwMode="auto">
            <a:xfrm>
              <a:off x="5515808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Rectangle 178"/>
            <p:cNvSpPr>
              <a:spLocks noChangeAspect="1" noChangeArrowheads="1"/>
            </p:cNvSpPr>
            <p:nvPr/>
          </p:nvSpPr>
          <p:spPr bwMode="auto">
            <a:xfrm>
              <a:off x="5520438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Rectangle 178"/>
            <p:cNvSpPr>
              <a:spLocks noChangeAspect="1" noChangeArrowheads="1"/>
            </p:cNvSpPr>
            <p:nvPr/>
          </p:nvSpPr>
          <p:spPr bwMode="auto">
            <a:xfrm>
              <a:off x="5511727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Rectangle 173"/>
            <p:cNvSpPr>
              <a:spLocks noChangeAspect="1" noChangeArrowheads="1"/>
            </p:cNvSpPr>
            <p:nvPr/>
          </p:nvSpPr>
          <p:spPr bwMode="auto">
            <a:xfrm>
              <a:off x="3440054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Rectangle 175"/>
            <p:cNvSpPr>
              <a:spLocks noChangeAspect="1" noChangeArrowheads="1"/>
            </p:cNvSpPr>
            <p:nvPr/>
          </p:nvSpPr>
          <p:spPr bwMode="auto">
            <a:xfrm>
              <a:off x="4129419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Rectangle 178"/>
            <p:cNvSpPr>
              <a:spLocks noChangeAspect="1" noChangeArrowheads="1"/>
            </p:cNvSpPr>
            <p:nvPr/>
          </p:nvSpPr>
          <p:spPr bwMode="auto">
            <a:xfrm>
              <a:off x="4813655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Rectangle 172"/>
            <p:cNvSpPr>
              <a:spLocks noChangeAspect="1" noChangeArrowheads="1"/>
            </p:cNvSpPr>
            <p:nvPr/>
          </p:nvSpPr>
          <p:spPr bwMode="auto">
            <a:xfrm>
              <a:off x="2716838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Rectangle 178"/>
            <p:cNvSpPr>
              <a:spLocks noChangeAspect="1" noChangeArrowheads="1"/>
            </p:cNvSpPr>
            <p:nvPr/>
          </p:nvSpPr>
          <p:spPr bwMode="auto">
            <a:xfrm>
              <a:off x="5501466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2555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 smtClean="0"/>
              <a:t>wall: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=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£</a:t>
            </a:r>
            <a:r>
              <a:rPr lang="en-US" dirty="0" smtClean="0">
                <a:solidFill>
                  <a:srgbClr val="FF0000"/>
                </a:solidFill>
              </a:rPr>
              <a:t>(k)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wall is </a:t>
            </a:r>
            <a:r>
              <a:rPr lang="en-US" i="1" dirty="0" smtClean="0"/>
              <a:t>degree </a:t>
            </a:r>
            <a:r>
              <a:rPr lang="en-US" i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planar graph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527010" y="2934020"/>
            <a:ext cx="5834769" cy="2326079"/>
            <a:chOff x="1527010" y="2934020"/>
            <a:chExt cx="5834769" cy="2326079"/>
          </a:xfrm>
        </p:grpSpPr>
        <p:sp>
          <p:nvSpPr>
            <p:cNvPr id="86" name="Line 106"/>
            <p:cNvSpPr>
              <a:spLocks noChangeShapeType="1"/>
            </p:cNvSpPr>
            <p:nvPr/>
          </p:nvSpPr>
          <p:spPr bwMode="auto">
            <a:xfrm flipH="1">
              <a:off x="1582241" y="4044769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06"/>
            <p:cNvSpPr>
              <a:spLocks noChangeShapeType="1"/>
            </p:cNvSpPr>
            <p:nvPr/>
          </p:nvSpPr>
          <p:spPr bwMode="auto">
            <a:xfrm flipH="1">
              <a:off x="4076435" y="2966188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06"/>
            <p:cNvSpPr>
              <a:spLocks noChangeShapeType="1"/>
            </p:cNvSpPr>
            <p:nvPr/>
          </p:nvSpPr>
          <p:spPr bwMode="auto">
            <a:xfrm flipH="1">
              <a:off x="5462839" y="4087536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06"/>
            <p:cNvSpPr>
              <a:spLocks noChangeShapeType="1"/>
            </p:cNvSpPr>
            <p:nvPr/>
          </p:nvSpPr>
          <p:spPr bwMode="auto">
            <a:xfrm flipH="1">
              <a:off x="2845527" y="2949786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06"/>
            <p:cNvSpPr>
              <a:spLocks noChangeShapeType="1"/>
            </p:cNvSpPr>
            <p:nvPr/>
          </p:nvSpPr>
          <p:spPr bwMode="auto">
            <a:xfrm flipH="1">
              <a:off x="3462761" y="3550642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06"/>
            <p:cNvSpPr>
              <a:spLocks noChangeShapeType="1"/>
            </p:cNvSpPr>
            <p:nvPr/>
          </p:nvSpPr>
          <p:spPr bwMode="auto">
            <a:xfrm flipH="1">
              <a:off x="2227405" y="3542759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06"/>
            <p:cNvSpPr>
              <a:spLocks noChangeShapeType="1"/>
            </p:cNvSpPr>
            <p:nvPr/>
          </p:nvSpPr>
          <p:spPr bwMode="auto">
            <a:xfrm flipH="1">
              <a:off x="4076435" y="4095824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106"/>
            <p:cNvSpPr>
              <a:spLocks noChangeShapeType="1"/>
            </p:cNvSpPr>
            <p:nvPr/>
          </p:nvSpPr>
          <p:spPr bwMode="auto">
            <a:xfrm flipH="1">
              <a:off x="2840699" y="4079653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106"/>
            <p:cNvSpPr>
              <a:spLocks noChangeShapeType="1"/>
            </p:cNvSpPr>
            <p:nvPr/>
          </p:nvSpPr>
          <p:spPr bwMode="auto">
            <a:xfrm flipH="1">
              <a:off x="2227405" y="4664107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106"/>
            <p:cNvSpPr>
              <a:spLocks noChangeShapeType="1"/>
            </p:cNvSpPr>
            <p:nvPr/>
          </p:nvSpPr>
          <p:spPr bwMode="auto">
            <a:xfrm flipH="1">
              <a:off x="3462761" y="4667762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112"/>
            <p:cNvSpPr>
              <a:spLocks noChangeShapeType="1"/>
            </p:cNvSpPr>
            <p:nvPr/>
          </p:nvSpPr>
          <p:spPr bwMode="auto">
            <a:xfrm>
              <a:off x="1606307" y="3562879"/>
              <a:ext cx="5705562" cy="96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112"/>
            <p:cNvSpPr>
              <a:spLocks noChangeShapeType="1"/>
            </p:cNvSpPr>
            <p:nvPr/>
          </p:nvSpPr>
          <p:spPr bwMode="auto">
            <a:xfrm>
              <a:off x="1606307" y="4664107"/>
              <a:ext cx="5702989" cy="115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112"/>
            <p:cNvSpPr>
              <a:spLocks noChangeShapeType="1"/>
            </p:cNvSpPr>
            <p:nvPr/>
          </p:nvSpPr>
          <p:spPr bwMode="auto">
            <a:xfrm>
              <a:off x="1606307" y="4095824"/>
              <a:ext cx="5709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112"/>
            <p:cNvSpPr>
              <a:spLocks noChangeShapeType="1"/>
            </p:cNvSpPr>
            <p:nvPr/>
          </p:nvSpPr>
          <p:spPr bwMode="auto">
            <a:xfrm>
              <a:off x="2227404" y="5218639"/>
              <a:ext cx="50818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106"/>
            <p:cNvSpPr>
              <a:spLocks noChangeShapeType="1"/>
            </p:cNvSpPr>
            <p:nvPr/>
          </p:nvSpPr>
          <p:spPr bwMode="auto">
            <a:xfrm flipH="1">
              <a:off x="1582241" y="2941903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12"/>
            <p:cNvSpPr>
              <a:spLocks noChangeShapeType="1"/>
            </p:cNvSpPr>
            <p:nvPr/>
          </p:nvSpPr>
          <p:spPr bwMode="auto">
            <a:xfrm>
              <a:off x="1609975" y="2980193"/>
              <a:ext cx="5088220" cy="78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Rectangle 173"/>
            <p:cNvSpPr>
              <a:spLocks noChangeAspect="1" noChangeArrowheads="1"/>
            </p:cNvSpPr>
            <p:nvPr/>
          </p:nvSpPr>
          <p:spPr bwMode="auto">
            <a:xfrm>
              <a:off x="2184909" y="293402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175"/>
            <p:cNvSpPr>
              <a:spLocks noChangeAspect="1" noChangeArrowheads="1"/>
            </p:cNvSpPr>
            <p:nvPr/>
          </p:nvSpPr>
          <p:spPr bwMode="auto">
            <a:xfrm>
              <a:off x="2804550" y="293402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178"/>
            <p:cNvSpPr>
              <a:spLocks noChangeAspect="1" noChangeArrowheads="1"/>
            </p:cNvSpPr>
            <p:nvPr/>
          </p:nvSpPr>
          <p:spPr bwMode="auto">
            <a:xfrm>
              <a:off x="3419581" y="293402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172"/>
            <p:cNvSpPr>
              <a:spLocks noChangeAspect="1" noChangeArrowheads="1"/>
            </p:cNvSpPr>
            <p:nvPr/>
          </p:nvSpPr>
          <p:spPr bwMode="auto">
            <a:xfrm>
              <a:off x="1534840" y="293402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173"/>
            <p:cNvSpPr>
              <a:spLocks noChangeAspect="1" noChangeArrowheads="1"/>
            </p:cNvSpPr>
            <p:nvPr/>
          </p:nvSpPr>
          <p:spPr bwMode="auto">
            <a:xfrm>
              <a:off x="2180747" y="3526357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175"/>
            <p:cNvSpPr>
              <a:spLocks noChangeAspect="1" noChangeArrowheads="1"/>
            </p:cNvSpPr>
            <p:nvPr/>
          </p:nvSpPr>
          <p:spPr bwMode="auto">
            <a:xfrm>
              <a:off x="2800388" y="3526357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178"/>
            <p:cNvSpPr>
              <a:spLocks noChangeAspect="1" noChangeArrowheads="1"/>
            </p:cNvSpPr>
            <p:nvPr/>
          </p:nvSpPr>
          <p:spPr bwMode="auto">
            <a:xfrm>
              <a:off x="3415419" y="3526357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172"/>
            <p:cNvSpPr>
              <a:spLocks noChangeAspect="1" noChangeArrowheads="1"/>
            </p:cNvSpPr>
            <p:nvPr/>
          </p:nvSpPr>
          <p:spPr bwMode="auto">
            <a:xfrm>
              <a:off x="1530678" y="3526357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173"/>
            <p:cNvSpPr>
              <a:spLocks noChangeAspect="1" noChangeArrowheads="1"/>
            </p:cNvSpPr>
            <p:nvPr/>
          </p:nvSpPr>
          <p:spPr bwMode="auto">
            <a:xfrm>
              <a:off x="2184909" y="4044769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175"/>
            <p:cNvSpPr>
              <a:spLocks noChangeAspect="1" noChangeArrowheads="1"/>
            </p:cNvSpPr>
            <p:nvPr/>
          </p:nvSpPr>
          <p:spPr bwMode="auto">
            <a:xfrm>
              <a:off x="2804550" y="4044769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178"/>
            <p:cNvSpPr>
              <a:spLocks noChangeAspect="1" noChangeArrowheads="1"/>
            </p:cNvSpPr>
            <p:nvPr/>
          </p:nvSpPr>
          <p:spPr bwMode="auto">
            <a:xfrm>
              <a:off x="3419581" y="4044769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172"/>
            <p:cNvSpPr>
              <a:spLocks noChangeAspect="1" noChangeArrowheads="1"/>
            </p:cNvSpPr>
            <p:nvPr/>
          </p:nvSpPr>
          <p:spPr bwMode="auto">
            <a:xfrm>
              <a:off x="1534840" y="4044769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173"/>
            <p:cNvSpPr>
              <a:spLocks noChangeAspect="1" noChangeArrowheads="1"/>
            </p:cNvSpPr>
            <p:nvPr/>
          </p:nvSpPr>
          <p:spPr bwMode="auto">
            <a:xfrm>
              <a:off x="2177079" y="4619821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175"/>
            <p:cNvSpPr>
              <a:spLocks noChangeAspect="1" noChangeArrowheads="1"/>
            </p:cNvSpPr>
            <p:nvPr/>
          </p:nvSpPr>
          <p:spPr bwMode="auto">
            <a:xfrm>
              <a:off x="2796720" y="4619821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178"/>
            <p:cNvSpPr>
              <a:spLocks noChangeAspect="1" noChangeArrowheads="1"/>
            </p:cNvSpPr>
            <p:nvPr/>
          </p:nvSpPr>
          <p:spPr bwMode="auto">
            <a:xfrm>
              <a:off x="3411751" y="4619821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172"/>
            <p:cNvSpPr>
              <a:spLocks noChangeAspect="1" noChangeArrowheads="1"/>
            </p:cNvSpPr>
            <p:nvPr/>
          </p:nvSpPr>
          <p:spPr bwMode="auto">
            <a:xfrm>
              <a:off x="1527010" y="4619821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178"/>
            <p:cNvSpPr>
              <a:spLocks noChangeAspect="1" noChangeArrowheads="1"/>
            </p:cNvSpPr>
            <p:nvPr/>
          </p:nvSpPr>
          <p:spPr bwMode="auto">
            <a:xfrm>
              <a:off x="4037825" y="293402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178"/>
            <p:cNvSpPr>
              <a:spLocks noChangeAspect="1" noChangeArrowheads="1"/>
            </p:cNvSpPr>
            <p:nvPr/>
          </p:nvSpPr>
          <p:spPr bwMode="auto">
            <a:xfrm>
              <a:off x="4033664" y="3526357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178"/>
            <p:cNvSpPr>
              <a:spLocks noChangeAspect="1" noChangeArrowheads="1"/>
            </p:cNvSpPr>
            <p:nvPr/>
          </p:nvSpPr>
          <p:spPr bwMode="auto">
            <a:xfrm>
              <a:off x="4037825" y="4044769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178"/>
            <p:cNvSpPr>
              <a:spLocks noChangeAspect="1" noChangeArrowheads="1"/>
            </p:cNvSpPr>
            <p:nvPr/>
          </p:nvSpPr>
          <p:spPr bwMode="auto">
            <a:xfrm>
              <a:off x="4029996" y="4619821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173"/>
            <p:cNvSpPr>
              <a:spLocks noChangeAspect="1" noChangeArrowheads="1"/>
            </p:cNvSpPr>
            <p:nvPr/>
          </p:nvSpPr>
          <p:spPr bwMode="auto">
            <a:xfrm>
              <a:off x="2167856" y="516977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175"/>
            <p:cNvSpPr>
              <a:spLocks noChangeAspect="1" noChangeArrowheads="1"/>
            </p:cNvSpPr>
            <p:nvPr/>
          </p:nvSpPr>
          <p:spPr bwMode="auto">
            <a:xfrm>
              <a:off x="2787497" y="516977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178"/>
            <p:cNvSpPr>
              <a:spLocks noChangeAspect="1" noChangeArrowheads="1"/>
            </p:cNvSpPr>
            <p:nvPr/>
          </p:nvSpPr>
          <p:spPr bwMode="auto">
            <a:xfrm>
              <a:off x="3402528" y="516977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178"/>
            <p:cNvSpPr>
              <a:spLocks noChangeAspect="1" noChangeArrowheads="1"/>
            </p:cNvSpPr>
            <p:nvPr/>
          </p:nvSpPr>
          <p:spPr bwMode="auto">
            <a:xfrm>
              <a:off x="4020772" y="516977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106"/>
            <p:cNvSpPr>
              <a:spLocks noChangeShapeType="1"/>
            </p:cNvSpPr>
            <p:nvPr/>
          </p:nvSpPr>
          <p:spPr bwMode="auto">
            <a:xfrm flipH="1">
              <a:off x="6691164" y="2988077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06"/>
            <p:cNvSpPr>
              <a:spLocks noChangeShapeType="1"/>
            </p:cNvSpPr>
            <p:nvPr/>
          </p:nvSpPr>
          <p:spPr bwMode="auto">
            <a:xfrm flipH="1">
              <a:off x="6076133" y="3570762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06"/>
            <p:cNvSpPr>
              <a:spLocks noChangeShapeType="1"/>
            </p:cNvSpPr>
            <p:nvPr/>
          </p:nvSpPr>
          <p:spPr bwMode="auto">
            <a:xfrm flipH="1">
              <a:off x="4806206" y="3550642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06"/>
            <p:cNvSpPr>
              <a:spLocks noChangeShapeType="1"/>
            </p:cNvSpPr>
            <p:nvPr/>
          </p:nvSpPr>
          <p:spPr bwMode="auto">
            <a:xfrm flipH="1">
              <a:off x="7311869" y="3550642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06"/>
            <p:cNvSpPr>
              <a:spLocks noChangeShapeType="1"/>
            </p:cNvSpPr>
            <p:nvPr/>
          </p:nvSpPr>
          <p:spPr bwMode="auto">
            <a:xfrm flipH="1">
              <a:off x="6698195" y="4087536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106"/>
            <p:cNvSpPr>
              <a:spLocks noChangeShapeType="1"/>
            </p:cNvSpPr>
            <p:nvPr/>
          </p:nvSpPr>
          <p:spPr bwMode="auto">
            <a:xfrm flipH="1">
              <a:off x="4806206" y="4671990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106"/>
            <p:cNvSpPr>
              <a:spLocks noChangeShapeType="1"/>
            </p:cNvSpPr>
            <p:nvPr/>
          </p:nvSpPr>
          <p:spPr bwMode="auto">
            <a:xfrm flipH="1">
              <a:off x="6076133" y="4675645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06"/>
            <p:cNvSpPr>
              <a:spLocks noChangeShapeType="1"/>
            </p:cNvSpPr>
            <p:nvPr/>
          </p:nvSpPr>
          <p:spPr bwMode="auto">
            <a:xfrm flipH="1">
              <a:off x="7315537" y="4634185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06"/>
            <p:cNvSpPr>
              <a:spLocks noChangeShapeType="1"/>
            </p:cNvSpPr>
            <p:nvPr/>
          </p:nvSpPr>
          <p:spPr bwMode="auto">
            <a:xfrm flipH="1">
              <a:off x="5462839" y="2949786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Rectangle 173"/>
            <p:cNvSpPr>
              <a:spLocks noChangeAspect="1" noChangeArrowheads="1"/>
            </p:cNvSpPr>
            <p:nvPr/>
          </p:nvSpPr>
          <p:spPr bwMode="auto">
            <a:xfrm>
              <a:off x="5420343" y="294190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Rectangle 175"/>
            <p:cNvSpPr>
              <a:spLocks noChangeAspect="1" noChangeArrowheads="1"/>
            </p:cNvSpPr>
            <p:nvPr/>
          </p:nvSpPr>
          <p:spPr bwMode="auto">
            <a:xfrm>
              <a:off x="6039984" y="294190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178"/>
            <p:cNvSpPr>
              <a:spLocks noChangeAspect="1" noChangeArrowheads="1"/>
            </p:cNvSpPr>
            <p:nvPr/>
          </p:nvSpPr>
          <p:spPr bwMode="auto">
            <a:xfrm>
              <a:off x="6655015" y="294190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Rectangle 172"/>
            <p:cNvSpPr>
              <a:spLocks noChangeAspect="1" noChangeArrowheads="1"/>
            </p:cNvSpPr>
            <p:nvPr/>
          </p:nvSpPr>
          <p:spPr bwMode="auto">
            <a:xfrm>
              <a:off x="4770274" y="294190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Rectangle 173"/>
            <p:cNvSpPr>
              <a:spLocks noChangeAspect="1" noChangeArrowheads="1"/>
            </p:cNvSpPr>
            <p:nvPr/>
          </p:nvSpPr>
          <p:spPr bwMode="auto">
            <a:xfrm>
              <a:off x="5416181" y="353424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Rectangle 175"/>
            <p:cNvSpPr>
              <a:spLocks noChangeAspect="1" noChangeArrowheads="1"/>
            </p:cNvSpPr>
            <p:nvPr/>
          </p:nvSpPr>
          <p:spPr bwMode="auto">
            <a:xfrm>
              <a:off x="6035822" y="353424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Rectangle 178"/>
            <p:cNvSpPr>
              <a:spLocks noChangeAspect="1" noChangeArrowheads="1"/>
            </p:cNvSpPr>
            <p:nvPr/>
          </p:nvSpPr>
          <p:spPr bwMode="auto">
            <a:xfrm>
              <a:off x="6650853" y="353424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Rectangle 172"/>
            <p:cNvSpPr>
              <a:spLocks noChangeAspect="1" noChangeArrowheads="1"/>
            </p:cNvSpPr>
            <p:nvPr/>
          </p:nvSpPr>
          <p:spPr bwMode="auto">
            <a:xfrm>
              <a:off x="4766112" y="353424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Rectangle 173"/>
            <p:cNvSpPr>
              <a:spLocks noChangeAspect="1" noChangeArrowheads="1"/>
            </p:cNvSpPr>
            <p:nvPr/>
          </p:nvSpPr>
          <p:spPr bwMode="auto">
            <a:xfrm>
              <a:off x="5420343" y="4052652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Rectangle 175"/>
            <p:cNvSpPr>
              <a:spLocks noChangeAspect="1" noChangeArrowheads="1"/>
            </p:cNvSpPr>
            <p:nvPr/>
          </p:nvSpPr>
          <p:spPr bwMode="auto">
            <a:xfrm>
              <a:off x="6039984" y="4052652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Rectangle 178"/>
            <p:cNvSpPr>
              <a:spLocks noChangeAspect="1" noChangeArrowheads="1"/>
            </p:cNvSpPr>
            <p:nvPr/>
          </p:nvSpPr>
          <p:spPr bwMode="auto">
            <a:xfrm>
              <a:off x="6655015" y="4052652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172"/>
            <p:cNvSpPr>
              <a:spLocks noChangeAspect="1" noChangeArrowheads="1"/>
            </p:cNvSpPr>
            <p:nvPr/>
          </p:nvSpPr>
          <p:spPr bwMode="auto">
            <a:xfrm>
              <a:off x="4770274" y="4052652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Rectangle 173"/>
            <p:cNvSpPr>
              <a:spLocks noChangeAspect="1" noChangeArrowheads="1"/>
            </p:cNvSpPr>
            <p:nvPr/>
          </p:nvSpPr>
          <p:spPr bwMode="auto">
            <a:xfrm>
              <a:off x="5412513" y="4627704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175"/>
            <p:cNvSpPr>
              <a:spLocks noChangeAspect="1" noChangeArrowheads="1"/>
            </p:cNvSpPr>
            <p:nvPr/>
          </p:nvSpPr>
          <p:spPr bwMode="auto">
            <a:xfrm>
              <a:off x="6032154" y="4627704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Rectangle 178"/>
            <p:cNvSpPr>
              <a:spLocks noChangeAspect="1" noChangeArrowheads="1"/>
            </p:cNvSpPr>
            <p:nvPr/>
          </p:nvSpPr>
          <p:spPr bwMode="auto">
            <a:xfrm>
              <a:off x="6647185" y="4627704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Rectangle 172"/>
            <p:cNvSpPr>
              <a:spLocks noChangeAspect="1" noChangeArrowheads="1"/>
            </p:cNvSpPr>
            <p:nvPr/>
          </p:nvSpPr>
          <p:spPr bwMode="auto">
            <a:xfrm>
              <a:off x="4762444" y="4627704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Rectangle 178"/>
            <p:cNvSpPr>
              <a:spLocks noChangeAspect="1" noChangeArrowheads="1"/>
            </p:cNvSpPr>
            <p:nvPr/>
          </p:nvSpPr>
          <p:spPr bwMode="auto">
            <a:xfrm>
              <a:off x="7269098" y="353424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Rectangle 178"/>
            <p:cNvSpPr>
              <a:spLocks noChangeAspect="1" noChangeArrowheads="1"/>
            </p:cNvSpPr>
            <p:nvPr/>
          </p:nvSpPr>
          <p:spPr bwMode="auto">
            <a:xfrm>
              <a:off x="7273259" y="4052652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Rectangle 178"/>
            <p:cNvSpPr>
              <a:spLocks noChangeAspect="1" noChangeArrowheads="1"/>
            </p:cNvSpPr>
            <p:nvPr/>
          </p:nvSpPr>
          <p:spPr bwMode="auto">
            <a:xfrm>
              <a:off x="7265430" y="4627704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Rectangle 173"/>
            <p:cNvSpPr>
              <a:spLocks noChangeAspect="1" noChangeArrowheads="1"/>
            </p:cNvSpPr>
            <p:nvPr/>
          </p:nvSpPr>
          <p:spPr bwMode="auto">
            <a:xfrm>
              <a:off x="5403290" y="5177656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Rectangle 175"/>
            <p:cNvSpPr>
              <a:spLocks noChangeAspect="1" noChangeArrowheads="1"/>
            </p:cNvSpPr>
            <p:nvPr/>
          </p:nvSpPr>
          <p:spPr bwMode="auto">
            <a:xfrm>
              <a:off x="6022931" y="5177656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178"/>
            <p:cNvSpPr>
              <a:spLocks noChangeAspect="1" noChangeArrowheads="1"/>
            </p:cNvSpPr>
            <p:nvPr/>
          </p:nvSpPr>
          <p:spPr bwMode="auto">
            <a:xfrm>
              <a:off x="6637962" y="5177656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Rectangle 172"/>
            <p:cNvSpPr>
              <a:spLocks noChangeAspect="1" noChangeArrowheads="1"/>
            </p:cNvSpPr>
            <p:nvPr/>
          </p:nvSpPr>
          <p:spPr bwMode="auto">
            <a:xfrm>
              <a:off x="4753221" y="5177656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Rectangle 178"/>
            <p:cNvSpPr>
              <a:spLocks noChangeAspect="1" noChangeArrowheads="1"/>
            </p:cNvSpPr>
            <p:nvPr/>
          </p:nvSpPr>
          <p:spPr bwMode="auto">
            <a:xfrm>
              <a:off x="7256206" y="5177656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09349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Powerful modeling tool </a:t>
            </a:r>
          </a:p>
          <a:p>
            <a:pPr marL="0" indent="0">
              <a:buNone/>
            </a:pPr>
            <a:r>
              <a:rPr lang="en-US" dirty="0" smtClean="0"/>
              <a:t>Numerous applications</a:t>
            </a:r>
          </a:p>
          <a:p>
            <a:pPr marL="0" indent="0">
              <a:buNone/>
            </a:pPr>
            <a:r>
              <a:rPr lang="en-US" dirty="0" smtClean="0"/>
              <a:t>However, many natural problems are </a:t>
            </a:r>
            <a:r>
              <a:rPr lang="en-US" i="1" dirty="0" smtClean="0"/>
              <a:t>intractable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Question:</a:t>
            </a:r>
          </a:p>
          <a:p>
            <a:r>
              <a:rPr lang="en-US" dirty="0" smtClean="0"/>
              <a:t>What graph properties allow tractability?</a:t>
            </a:r>
          </a:p>
          <a:p>
            <a:r>
              <a:rPr lang="en-US" dirty="0" smtClean="0"/>
              <a:t>How can they be leveraged in applications?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67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random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47712"/>
            <a:ext cx="7345363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Random </a:t>
            </a:r>
            <a:r>
              <a:rPr lang="en-US" dirty="0" smtClean="0">
                <a:solidFill>
                  <a:srgbClr val="FF0000"/>
                </a:solidFill>
              </a:rPr>
              <a:t>d-regular </a:t>
            </a:r>
            <a:r>
              <a:rPr lang="en-US" dirty="0" smtClean="0"/>
              <a:t>graph: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=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£</a:t>
            </a:r>
            <a:r>
              <a:rPr lang="en-US" dirty="0" smtClean="0">
                <a:solidFill>
                  <a:srgbClr val="FF0000"/>
                </a:solidFill>
              </a:rPr>
              <a:t>(n)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with high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prob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Recall </a:t>
            </a:r>
            <a:r>
              <a:rPr lang="en-US" dirty="0" err="1" smtClean="0"/>
              <a:t>treewidth</a:t>
            </a:r>
            <a:r>
              <a:rPr lang="en-US" dirty="0" smtClean="0"/>
              <a:t> of complete graph is </a:t>
            </a:r>
            <a:r>
              <a:rPr lang="en-US" dirty="0" smtClean="0">
                <a:solidFill>
                  <a:srgbClr val="FF0000"/>
                </a:solidFill>
              </a:rPr>
              <a:t>n-1</a:t>
            </a:r>
          </a:p>
          <a:p>
            <a:pPr marL="0" indent="0">
              <a:buNone/>
            </a:pP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Reason for large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treewidth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random graph is an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expander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whp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balanced separators in expanders have size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</a:t>
            </a:r>
            <a:r>
              <a:rPr lang="en-US" dirty="0" smtClean="0">
                <a:solidFill>
                  <a:srgbClr val="FF0000"/>
                </a:solidFill>
              </a:rPr>
              <a:t>(n)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565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expander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Graph </a:t>
            </a:r>
            <a:r>
              <a:rPr lang="en-US" dirty="0" smtClean="0">
                <a:solidFill>
                  <a:srgbClr val="FF0000"/>
                </a:solidFill>
              </a:rPr>
              <a:t>G=(V,E)</a:t>
            </a:r>
            <a:r>
              <a:rPr lang="en-US" dirty="0" smtClean="0"/>
              <a:t> is an </a:t>
            </a:r>
            <a:r>
              <a:rPr lang="en-US" i="1" dirty="0" smtClean="0"/>
              <a:t>expander</a:t>
            </a:r>
            <a:r>
              <a:rPr lang="en-US" dirty="0" smtClean="0"/>
              <a:t> if </a:t>
            </a:r>
            <a:r>
              <a:rPr lang="en-US" dirty="0">
                <a:solidFill>
                  <a:srgbClr val="FF0000"/>
                </a:solidFill>
              </a:rPr>
              <a:t>|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>
                <a:solidFill>
                  <a:srgbClr val="FF0000"/>
                </a:solidFill>
              </a:rPr>
              <a:t>(S)|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>
                <a:solidFill>
                  <a:srgbClr val="FF0000"/>
                </a:solidFill>
              </a:rPr>
              <a:t> |S</a:t>
            </a:r>
            <a:r>
              <a:rPr lang="en-US" dirty="0" smtClean="0">
                <a:solidFill>
                  <a:srgbClr val="FF0000"/>
                </a:solidFill>
              </a:rPr>
              <a:t>| </a:t>
            </a:r>
            <a:r>
              <a:rPr lang="en-US" dirty="0" smtClean="0"/>
              <a:t>for every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½</a:t>
            </a:r>
            <a:r>
              <a:rPr lang="en-US" dirty="0" smtClean="0">
                <a:solidFill>
                  <a:srgbClr val="FF0000"/>
                </a:solidFill>
              </a:rPr>
              <a:t> V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|S|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n/2</a:t>
            </a:r>
            <a:r>
              <a:rPr lang="en-US" dirty="0" smtClean="0"/>
              <a:t>,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Degree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expanders exist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3365500" y="3501571"/>
            <a:ext cx="671286" cy="121230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755572" y="3628571"/>
            <a:ext cx="725714" cy="127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828143" y="3991428"/>
            <a:ext cx="653143" cy="362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28143" y="4381500"/>
            <a:ext cx="734786" cy="1179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755572" y="4499428"/>
            <a:ext cx="725714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053470" y="3516476"/>
            <a:ext cx="312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714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Treewidth</a:t>
            </a:r>
            <a:r>
              <a:rPr lang="en-US" dirty="0" smtClean="0"/>
              <a:t> and </a:t>
            </a:r>
            <a:r>
              <a:rPr lang="en-US" dirty="0" err="1" smtClean="0"/>
              <a:t>Sparsity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</a:t>
            </a:r>
            <a:r>
              <a:rPr lang="en-US" dirty="0" err="1" smtClean="0"/>
              <a:t>treewidth</a:t>
            </a:r>
            <a:r>
              <a:rPr lang="en-US" dirty="0" smtClean="0"/>
              <a:t> implies </a:t>
            </a:r>
            <a:r>
              <a:rPr lang="en-US" dirty="0" err="1" smtClean="0"/>
              <a:t>sparsity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k </a:t>
            </a:r>
            <a:r>
              <a:rPr lang="en-US" dirty="0"/>
              <a:t>implies </a:t>
            </a:r>
            <a:r>
              <a:rPr lang="en-US" i="1" dirty="0"/>
              <a:t>average degree </a:t>
            </a:r>
            <a:r>
              <a:rPr lang="en-US" dirty="0"/>
              <a:t>is </a:t>
            </a:r>
            <a:r>
              <a:rPr lang="en-US" dirty="0">
                <a:solidFill>
                  <a:srgbClr val="FF0000"/>
                </a:solidFill>
              </a:rPr>
              <a:t>O(k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Converse does not hold</a:t>
            </a:r>
            <a:endParaRPr lang="en-US" dirty="0"/>
          </a:p>
          <a:p>
            <a:pPr lvl="1"/>
            <a:r>
              <a:rPr lang="en-US" dirty="0"/>
              <a:t>Degree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 </a:t>
            </a:r>
            <a:r>
              <a:rPr lang="en-US" dirty="0" smtClean="0"/>
              <a:t>wall has </a:t>
            </a:r>
            <a:r>
              <a:rPr lang="en-US" dirty="0" err="1" smtClean="0"/>
              <a:t>treewidth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</a:t>
            </a:r>
            <a:r>
              <a:rPr lang="en-US" dirty="0" smtClean="0">
                <a:solidFill>
                  <a:srgbClr val="FF0000"/>
                </a:solidFill>
              </a:rPr>
              <a:t>(√n)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Degree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 </a:t>
            </a:r>
            <a:r>
              <a:rPr lang="en-US" dirty="0" smtClean="0"/>
              <a:t>expander has </a:t>
            </a:r>
            <a:r>
              <a:rPr lang="en-US" dirty="0" err="1"/>
              <a:t>treewidth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</a:t>
            </a:r>
            <a:r>
              <a:rPr lang="en-US" dirty="0" smtClean="0">
                <a:solidFill>
                  <a:srgbClr val="FF0000"/>
                </a:solidFill>
              </a:rPr>
              <a:t>(n)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5226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of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[Arnborg</a:t>
            </a:r>
            <a:r>
              <a:rPr lang="en-US" dirty="0">
                <a:solidFill>
                  <a:srgbClr val="008000"/>
                </a:solidFill>
              </a:rPr>
              <a:t>-</a:t>
            </a:r>
            <a:r>
              <a:rPr lang="en-US" dirty="0" smtClean="0">
                <a:solidFill>
                  <a:srgbClr val="008000"/>
                </a:solidFill>
              </a:rPr>
              <a:t>Corneil-Proskurowski’87]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Given</a:t>
            </a:r>
            <a:r>
              <a:rPr lang="en-US" dirty="0" smtClean="0">
                <a:solidFill>
                  <a:srgbClr val="FF0000"/>
                </a:solidFill>
              </a:rPr>
              <a:t> G, k </a:t>
            </a:r>
            <a:r>
              <a:rPr lang="en-US" dirty="0" smtClean="0">
                <a:solidFill>
                  <a:srgbClr val="3D484D"/>
                </a:solidFill>
              </a:rPr>
              <a:t>checking if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k</a:t>
            </a:r>
            <a:r>
              <a:rPr lang="en-US" dirty="0" smtClean="0">
                <a:solidFill>
                  <a:srgbClr val="3D484D"/>
                </a:solidFill>
              </a:rPr>
              <a:t> is NP-Complete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[Bodleander’93]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O(k</a:t>
            </a:r>
            <a:r>
              <a:rPr lang="en-US" baseline="30000" dirty="0" smtClean="0">
                <a:solidFill>
                  <a:srgbClr val="FF0000"/>
                </a:solidFill>
              </a:rPr>
              <a:t>k</a:t>
            </a:r>
            <a:r>
              <a:rPr lang="en-US" baseline="55000" dirty="0" smtClean="0">
                <a:solidFill>
                  <a:srgbClr val="FF0000"/>
                </a:solidFill>
              </a:rPr>
              <a:t>3</a:t>
            </a:r>
            <a:r>
              <a:rPr lang="en-US" baseline="30000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3D484D"/>
                </a:solidFill>
              </a:rPr>
              <a:t>time algorithm to check if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k  	     </a:t>
            </a:r>
            <a:r>
              <a:rPr lang="en-US" dirty="0" smtClean="0">
                <a:solidFill>
                  <a:srgbClr val="3D484D"/>
                </a:solidFill>
              </a:rPr>
              <a:t>(for </a:t>
            </a:r>
            <a:r>
              <a:rPr lang="en-US" dirty="0">
                <a:solidFill>
                  <a:srgbClr val="3D484D"/>
                </a:solidFill>
              </a:rPr>
              <a:t>fixed </a:t>
            </a:r>
            <a:r>
              <a:rPr lang="en-US" dirty="0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rgbClr val="3D484D"/>
                </a:solidFill>
              </a:rPr>
              <a:t>, </a:t>
            </a:r>
            <a:r>
              <a:rPr lang="en-US" i="1" dirty="0">
                <a:solidFill>
                  <a:srgbClr val="3D484D"/>
                </a:solidFill>
              </a:rPr>
              <a:t>linear </a:t>
            </a:r>
            <a:r>
              <a:rPr lang="en-US" i="1" dirty="0" smtClean="0">
                <a:solidFill>
                  <a:srgbClr val="3D484D"/>
                </a:solidFill>
              </a:rPr>
              <a:t>time</a:t>
            </a:r>
            <a:r>
              <a:rPr lang="en-US" dirty="0" smtClean="0">
                <a:solidFill>
                  <a:srgbClr val="3D484D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[</a:t>
            </a:r>
            <a:r>
              <a:rPr lang="en-US" dirty="0" err="1" smtClean="0">
                <a:solidFill>
                  <a:srgbClr val="008000"/>
                </a:solidFill>
              </a:rPr>
              <a:t>Bodleander</a:t>
            </a:r>
            <a:r>
              <a:rPr lang="en-US" dirty="0" smtClean="0">
                <a:solidFill>
                  <a:srgbClr val="008000"/>
                </a:solidFill>
              </a:rPr>
              <a:t> et al’ 2013]</a:t>
            </a:r>
            <a:endParaRPr lang="en-US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c</a:t>
            </a:r>
            <a:r>
              <a:rPr lang="en-US" baseline="30000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n) </a:t>
            </a:r>
            <a:r>
              <a:rPr lang="en-US" dirty="0" smtClean="0">
                <a:solidFill>
                  <a:srgbClr val="3D484D"/>
                </a:solidFill>
              </a:rPr>
              <a:t>time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3D484D"/>
                </a:solidFill>
              </a:rPr>
              <a:t>-approximation 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06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of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®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approx.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for node separators implies </a:t>
            </a:r>
            <a:r>
              <a:rPr lang="en-US" dirty="0">
                <a:solidFill>
                  <a:srgbClr val="FF0000"/>
                </a:solidFill>
              </a:rPr>
              <a:t>O(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®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approx. for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treewidth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[Feige-Hajiaghayi-Lee’05]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D484D"/>
                </a:solidFill>
              </a:rPr>
              <a:t>Polynomial time algorithm to output tree decomposition of width </a:t>
            </a:r>
          </a:p>
          <a:p>
            <a:pPr marL="0" indent="0">
              <a:buNone/>
            </a:pPr>
            <a:r>
              <a:rPr lang="en-US" dirty="0">
                <a:solidFill>
                  <a:srgbClr val="3D484D"/>
                </a:solidFill>
                <a:latin typeface="cmsy10"/>
                <a:ea typeface="cmsy10"/>
                <a:cs typeface="cmsy1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3D484D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3D484D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√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log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</a:t>
            </a:r>
          </a:p>
        </p:txBody>
      </p:sp>
    </p:spTree>
    <p:extLst>
      <p:ext uri="{BB962C8B-B14F-4D97-AF65-F5344CB8AC3E}">
        <p14:creationId xmlns:p14="http://schemas.microsoft.com/office/powerpoint/2010/main" val="1129810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Theory</a:t>
            </a:r>
          </a:p>
          <a:p>
            <a:r>
              <a:rPr lang="en-US" dirty="0" smtClean="0"/>
              <a:t>Polynomial-time algorithms for problems on graphs/structures with </a:t>
            </a:r>
            <a:r>
              <a:rPr lang="en-US" i="1" dirty="0" smtClean="0"/>
              <a:t>bounded/fixed</a:t>
            </a:r>
            <a:r>
              <a:rPr lang="en-US" dirty="0" smtClean="0"/>
              <a:t> </a:t>
            </a:r>
            <a:r>
              <a:rPr lang="en-US" dirty="0" err="1" smtClean="0"/>
              <a:t>treewidth</a:t>
            </a:r>
            <a:endParaRPr lang="en-US" dirty="0" smtClean="0"/>
          </a:p>
          <a:p>
            <a:r>
              <a:rPr lang="en-US" dirty="0" smtClean="0"/>
              <a:t>Fixed parameter tractability</a:t>
            </a:r>
          </a:p>
          <a:p>
            <a:r>
              <a:rPr lang="en-US" dirty="0" smtClean="0"/>
              <a:t>Approximation algorithms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3028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Treewidth</a:t>
            </a:r>
            <a:r>
              <a:rPr lang="en-US" dirty="0" smtClean="0"/>
              <a:t> “template” for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has </a:t>
            </a:r>
            <a:r>
              <a:rPr lang="en-US" b="1" dirty="0" smtClean="0"/>
              <a:t>“small” </a:t>
            </a:r>
            <a:r>
              <a:rPr lang="en-US" dirty="0" smtClean="0"/>
              <a:t>(constant) </a:t>
            </a:r>
            <a:r>
              <a:rPr lang="en-US" dirty="0" err="1" smtClean="0"/>
              <a:t>treewidth</a:t>
            </a:r>
            <a:r>
              <a:rPr lang="en-US" dirty="0" smtClean="0"/>
              <a:t>, solve problem via dynamic programming.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has </a:t>
            </a:r>
            <a:r>
              <a:rPr lang="en-US" b="1" dirty="0" smtClean="0"/>
              <a:t>“large” </a:t>
            </a:r>
            <a:r>
              <a:rPr lang="en-US" dirty="0" err="1" smtClean="0"/>
              <a:t>treewidth</a:t>
            </a:r>
            <a:r>
              <a:rPr lang="en-US" dirty="0" smtClean="0"/>
              <a:t> use </a:t>
            </a:r>
            <a:r>
              <a:rPr lang="en-US" i="1" dirty="0" smtClean="0"/>
              <a:t>structure</a:t>
            </a:r>
            <a:r>
              <a:rPr lang="en-US" dirty="0" smtClean="0"/>
              <a:t>, in particular, obstructions such as grids</a:t>
            </a:r>
          </a:p>
          <a:p>
            <a:pPr lvl="1"/>
            <a:r>
              <a:rPr lang="en-US" dirty="0" smtClean="0"/>
              <a:t>Answer is clear from obstruction</a:t>
            </a:r>
          </a:p>
          <a:p>
            <a:pPr marL="350838" lvl="1" indent="0">
              <a:buNone/>
            </a:pPr>
            <a:r>
              <a:rPr lang="en-US" dirty="0" smtClean="0"/>
              <a:t>		or </a:t>
            </a:r>
          </a:p>
          <a:p>
            <a:pPr lvl="1"/>
            <a:r>
              <a:rPr lang="en-US" dirty="0" smtClean="0"/>
              <a:t>“Reduce” problem in some fashion and </a:t>
            </a:r>
            <a:r>
              <a:rPr lang="en-US" dirty="0" err="1" smtClean="0"/>
              <a:t>recurse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48484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Topic I</a:t>
            </a:r>
            <a:r>
              <a:rPr lang="en-US" dirty="0" smtClean="0"/>
              <a:t>: Leveraging small </a:t>
            </a:r>
            <a:r>
              <a:rPr lang="en-US" dirty="0" err="1" smtClean="0"/>
              <a:t>treewidth</a:t>
            </a:r>
            <a:endParaRPr lang="en-US" dirty="0"/>
          </a:p>
          <a:p>
            <a:pPr lvl="1"/>
            <a:r>
              <a:rPr lang="en-US" dirty="0" smtClean="0"/>
              <a:t>dynamic programming based algorithms</a:t>
            </a:r>
          </a:p>
          <a:p>
            <a:pPr lvl="1"/>
            <a:r>
              <a:rPr lang="en-US" dirty="0" smtClean="0"/>
              <a:t>reducing to small </a:t>
            </a:r>
            <a:r>
              <a:rPr lang="en-US" dirty="0" err="1" smtClean="0"/>
              <a:t>treewidth</a:t>
            </a:r>
            <a:endParaRPr lang="en-US" dirty="0" smtClean="0"/>
          </a:p>
          <a:p>
            <a:r>
              <a:rPr lang="en-US" b="1" dirty="0" smtClean="0"/>
              <a:t>Topic II</a:t>
            </a:r>
            <a:r>
              <a:rPr lang="en-US" dirty="0" smtClean="0"/>
              <a:t>: Interplay of small and large </a:t>
            </a:r>
            <a:r>
              <a:rPr lang="en-US" dirty="0" err="1" smtClean="0"/>
              <a:t>treewidth</a:t>
            </a:r>
            <a:endParaRPr lang="en-US" dirty="0" smtClean="0"/>
          </a:p>
          <a:p>
            <a:pPr lvl="1"/>
            <a:r>
              <a:rPr lang="en-US" dirty="0" smtClean="0"/>
              <a:t>fixed parameter intractability</a:t>
            </a:r>
          </a:p>
          <a:p>
            <a:r>
              <a:rPr lang="en-US" b="1" dirty="0" smtClean="0"/>
              <a:t>Topic III</a:t>
            </a:r>
            <a:r>
              <a:rPr lang="en-US" dirty="0" smtClean="0"/>
              <a:t>: Large </a:t>
            </a:r>
            <a:r>
              <a:rPr lang="en-US" dirty="0" err="1" smtClean="0"/>
              <a:t>treewidth</a:t>
            </a:r>
            <a:r>
              <a:rPr lang="en-US" dirty="0" smtClean="0"/>
              <a:t> for approximation</a:t>
            </a:r>
          </a:p>
          <a:p>
            <a:pPr lvl="1"/>
            <a:r>
              <a:rPr lang="en-US" dirty="0" smtClean="0"/>
              <a:t>disjoint paths and recent developments on structure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4174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Algorithms for bounded/small </a:t>
            </a:r>
            <a:r>
              <a:rPr lang="en-US" dirty="0" err="1" smtClean="0"/>
              <a:t>treewidth</a:t>
            </a:r>
            <a:r>
              <a:rPr lang="en-US" dirty="0" smtClean="0"/>
              <a:t>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Dynamic programming </a:t>
            </a:r>
            <a:r>
              <a:rPr lang="en-US" dirty="0" smtClean="0"/>
              <a:t>based algorithms for trees extends naturally to bounded </a:t>
            </a:r>
            <a:r>
              <a:rPr lang="en-US" dirty="0" err="1" smtClean="0"/>
              <a:t>treewidth</a:t>
            </a:r>
            <a:r>
              <a:rPr lang="en-US" dirty="0" smtClean="0"/>
              <a:t> graphs</a:t>
            </a:r>
          </a:p>
          <a:p>
            <a:pPr marL="0" indent="0">
              <a:buNone/>
            </a:pPr>
            <a:r>
              <a:rPr lang="en-US" b="1" dirty="0" smtClean="0"/>
              <a:t>Consequence: </a:t>
            </a:r>
          </a:p>
          <a:p>
            <a:pPr marL="0" indent="0">
              <a:buNone/>
            </a:pPr>
            <a:r>
              <a:rPr lang="en-US" dirty="0" smtClean="0"/>
              <a:t>Many hard problems can be solved efficiently in graphs of small </a:t>
            </a:r>
            <a:r>
              <a:rPr lang="en-US" dirty="0" err="1" smtClean="0"/>
              <a:t>treewidth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27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Maximum (Weight) Independent Set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Max (Weight) Independent Set Problem (MWIS):</a:t>
            </a:r>
          </a:p>
          <a:p>
            <a:pPr marL="0" indent="0">
              <a:buNone/>
            </a:pPr>
            <a:r>
              <a:rPr lang="en-US" dirty="0" smtClean="0"/>
              <a:t>Given graph </a:t>
            </a:r>
            <a:r>
              <a:rPr lang="en-US" dirty="0" smtClean="0">
                <a:solidFill>
                  <a:srgbClr val="FF0000"/>
                </a:solidFill>
              </a:rPr>
              <a:t>G=(V,E)</a:t>
            </a:r>
            <a:r>
              <a:rPr lang="en-US" dirty="0" smtClean="0"/>
              <a:t> and weights </a:t>
            </a:r>
            <a:r>
              <a:rPr lang="en-US" dirty="0" smtClean="0">
                <a:solidFill>
                  <a:srgbClr val="FF0000"/>
                </a:solidFill>
              </a:rPr>
              <a:t>w: V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!</a:t>
            </a:r>
            <a:r>
              <a:rPr lang="en-US" dirty="0" smtClean="0">
                <a:solidFill>
                  <a:srgbClr val="FF0000"/>
                </a:solidFill>
              </a:rPr>
              <a:t> R </a:t>
            </a:r>
            <a:r>
              <a:rPr lang="en-US" dirty="0" smtClean="0"/>
              <a:t>output  </a:t>
            </a:r>
            <a:r>
              <a:rPr lang="en-US" dirty="0" smtClean="0">
                <a:solidFill>
                  <a:srgbClr val="FF0000"/>
                </a:solidFill>
              </a:rPr>
              <a:t>max w(S)</a:t>
            </a:r>
            <a:r>
              <a:rPr lang="en-US" dirty="0" smtClean="0"/>
              <a:t> such that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½</a:t>
            </a:r>
            <a:r>
              <a:rPr lang="en-US" dirty="0" smtClean="0">
                <a:solidFill>
                  <a:srgbClr val="FF0000"/>
                </a:solidFill>
              </a:rPr>
              <a:t> V </a:t>
            </a:r>
            <a:r>
              <a:rPr lang="en-US" dirty="0" smtClean="0"/>
              <a:t>is an </a:t>
            </a:r>
            <a:r>
              <a:rPr lang="en-US" i="1" dirty="0" smtClean="0"/>
              <a:t>independent set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90151" y="3744391"/>
            <a:ext cx="3020903" cy="2625558"/>
            <a:chOff x="485676" y="2169790"/>
            <a:chExt cx="3020903" cy="2625558"/>
          </a:xfrm>
        </p:grpSpPr>
        <p:sp>
          <p:nvSpPr>
            <p:cNvPr id="5" name="Oval 4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100772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100772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922723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6179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78906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3" name="Straight Connector 12"/>
            <p:cNvCxnSpPr>
              <a:stCxn id="6" idx="7"/>
              <a:endCxn id="5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  <a:endCxn id="7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4"/>
              <a:endCxn id="7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498624" y="3488308"/>
              <a:ext cx="6370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6"/>
              <a:endCxn id="9" idx="2"/>
            </p:cNvCxnSpPr>
            <p:nvPr/>
          </p:nvCxnSpPr>
          <p:spPr>
            <a:xfrm>
              <a:off x="1533525" y="2701682"/>
              <a:ext cx="56724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34310" y="2794865"/>
              <a:ext cx="0" cy="5948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6"/>
              <a:endCxn id="10" idx="2"/>
            </p:cNvCxnSpPr>
            <p:nvPr/>
          </p:nvCxnSpPr>
          <p:spPr>
            <a:xfrm>
              <a:off x="2339092" y="2701682"/>
              <a:ext cx="58363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7"/>
              <a:endCxn id="7" idx="3"/>
            </p:cNvCxnSpPr>
            <p:nvPr/>
          </p:nvCxnSpPr>
          <p:spPr>
            <a:xfrm flipV="1">
              <a:off x="865212" y="3576043"/>
              <a:ext cx="464894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1" idx="6"/>
              <a:endCxn id="12" idx="2"/>
            </p:cNvCxnSpPr>
            <p:nvPr/>
          </p:nvCxnSpPr>
          <p:spPr>
            <a:xfrm>
              <a:off x="900113" y="4201980"/>
              <a:ext cx="8889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7" idx="5"/>
              <a:endCxn id="12" idx="1"/>
            </p:cNvCxnSpPr>
            <p:nvPr/>
          </p:nvCxnSpPr>
          <p:spPr>
            <a:xfrm>
              <a:off x="1498624" y="3576043"/>
              <a:ext cx="325340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8609" y="43952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03444" y="4387417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300603" y="349264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35673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058701" y="226477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164717" y="3749175"/>
            <a:ext cx="3020903" cy="2625558"/>
            <a:chOff x="485676" y="2169790"/>
            <a:chExt cx="3020903" cy="2625558"/>
          </a:xfrm>
        </p:grpSpPr>
        <p:sp>
          <p:nvSpPr>
            <p:cNvPr id="32" name="Oval 31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2100772" y="3351078"/>
              <a:ext cx="238320" cy="26356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2100772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922723" y="2569900"/>
              <a:ext cx="238320" cy="26356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661793" y="4070198"/>
              <a:ext cx="238320" cy="26356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78906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40" name="Straight Connector 39"/>
            <p:cNvCxnSpPr>
              <a:stCxn id="33" idx="7"/>
              <a:endCxn id="32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3" idx="5"/>
              <a:endCxn id="34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2" idx="4"/>
              <a:endCxn id="34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1498624" y="3488308"/>
              <a:ext cx="6370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32" idx="6"/>
              <a:endCxn id="36" idx="2"/>
            </p:cNvCxnSpPr>
            <p:nvPr/>
          </p:nvCxnSpPr>
          <p:spPr>
            <a:xfrm>
              <a:off x="1533525" y="2701682"/>
              <a:ext cx="56724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2234310" y="2794865"/>
              <a:ext cx="0" cy="5948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6" idx="6"/>
              <a:endCxn id="37" idx="2"/>
            </p:cNvCxnSpPr>
            <p:nvPr/>
          </p:nvCxnSpPr>
          <p:spPr>
            <a:xfrm>
              <a:off x="2339092" y="2701682"/>
              <a:ext cx="58363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8" idx="7"/>
              <a:endCxn id="34" idx="3"/>
            </p:cNvCxnSpPr>
            <p:nvPr/>
          </p:nvCxnSpPr>
          <p:spPr>
            <a:xfrm flipV="1">
              <a:off x="865212" y="3576043"/>
              <a:ext cx="464894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8" idx="6"/>
              <a:endCxn id="39" idx="2"/>
            </p:cNvCxnSpPr>
            <p:nvPr/>
          </p:nvCxnSpPr>
          <p:spPr>
            <a:xfrm>
              <a:off x="900113" y="4201980"/>
              <a:ext cx="8889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34" idx="5"/>
              <a:endCxn id="39" idx="1"/>
            </p:cNvCxnSpPr>
            <p:nvPr/>
          </p:nvCxnSpPr>
          <p:spPr>
            <a:xfrm>
              <a:off x="1498624" y="3576043"/>
              <a:ext cx="325340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18609" y="43952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803444" y="4387417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300603" y="349264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135673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058701" y="226477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76844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Properties/Parameters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Sparsity</a:t>
            </a:r>
            <a:endParaRPr lang="en-US" dirty="0" smtClean="0">
              <a:solidFill>
                <a:srgbClr val="FF0000"/>
              </a:solidFill>
              <a:latin typeface="cmmi10"/>
            </a:endParaRPr>
          </a:p>
          <a:p>
            <a:r>
              <a:rPr lang="en-US" dirty="0" smtClean="0"/>
              <a:t>Connectivity</a:t>
            </a:r>
          </a:p>
          <a:p>
            <a:r>
              <a:rPr lang="en-US" dirty="0" smtClean="0"/>
              <a:t>Topological properties (planarity, genus, ...)</a:t>
            </a:r>
          </a:p>
          <a:p>
            <a:r>
              <a:rPr lang="en-US" dirty="0" smtClean="0"/>
              <a:t>Spectral properties (expansion, ...)</a:t>
            </a:r>
          </a:p>
          <a:p>
            <a:r>
              <a:rPr lang="en-US" i="1" dirty="0" smtClean="0"/>
              <a:t>...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321563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Maximum (Weight) Independent Set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Negative results:</a:t>
            </a:r>
          </a:p>
          <a:p>
            <a:pPr marL="0" indent="0">
              <a:buNone/>
            </a:pPr>
            <a:r>
              <a:rPr lang="en-US" dirty="0" smtClean="0"/>
              <a:t>MIS is NP-Hard (even in planar graphs)</a:t>
            </a:r>
          </a:p>
          <a:p>
            <a:pPr marL="0" indent="0">
              <a:buNone/>
            </a:pPr>
            <a:r>
              <a:rPr lang="en-US" dirty="0" smtClean="0"/>
              <a:t>MIS is very hard </a:t>
            </a:r>
            <a:r>
              <a:rPr lang="en-US" i="1" dirty="0" smtClean="0"/>
              <a:t>even to approximate </a:t>
            </a:r>
            <a:r>
              <a:rPr lang="en-US" dirty="0" smtClean="0"/>
              <a:t>in general graphs</a:t>
            </a:r>
          </a:p>
          <a:p>
            <a:pPr marL="0" indent="0">
              <a:buNone/>
            </a:pPr>
            <a:r>
              <a:rPr lang="en-US" b="1" dirty="0"/>
              <a:t>Some positive results:</a:t>
            </a:r>
          </a:p>
          <a:p>
            <a:pPr marL="0" indent="0">
              <a:buNone/>
            </a:pPr>
            <a:r>
              <a:rPr lang="en-US" dirty="0"/>
              <a:t>MIS is poly-time solvable in bounded </a:t>
            </a:r>
            <a:r>
              <a:rPr lang="en-US" dirty="0" err="1"/>
              <a:t>treewidth</a:t>
            </a:r>
            <a:r>
              <a:rPr lang="en-US" dirty="0"/>
              <a:t> graphs</a:t>
            </a:r>
          </a:p>
          <a:p>
            <a:pPr marL="0" indent="0">
              <a:buNone/>
            </a:pPr>
            <a:r>
              <a:rPr lang="en-US" dirty="0"/>
              <a:t>For every 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²</a:t>
            </a:r>
            <a:r>
              <a:rPr lang="en-US" dirty="0">
                <a:solidFill>
                  <a:srgbClr val="FF0000"/>
                </a:solidFill>
              </a:rPr>
              <a:t> &gt; 0 </a:t>
            </a:r>
            <a:r>
              <a:rPr lang="en-US" dirty="0" smtClean="0"/>
              <a:t>a </a:t>
            </a:r>
            <a:r>
              <a:rPr lang="en-US" dirty="0">
                <a:solidFill>
                  <a:srgbClr val="FF0000"/>
                </a:solidFill>
              </a:rPr>
              <a:t>(1-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²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-approximation in planar graphs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5357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3711" y="207359"/>
            <a:ext cx="7345362" cy="924481"/>
          </a:xfrm>
        </p:spPr>
        <p:txBody>
          <a:bodyPr>
            <a:normAutofit/>
          </a:bodyPr>
          <a:lstStyle/>
          <a:p>
            <a:r>
              <a:rPr lang="en-US" dirty="0" smtClean="0"/>
              <a:t>MWIS in Trees</a:t>
            </a:r>
            <a:endParaRPr lang="en-US" dirty="0"/>
          </a:p>
        </p:txBody>
      </p:sp>
      <p:pic>
        <p:nvPicPr>
          <p:cNvPr id="4" name="Content Placeholder 3" descr="tree-weighted-independent-set.pdf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995" r="-10995"/>
          <a:stretch>
            <a:fillRect/>
          </a:stretch>
        </p:blipFill>
        <p:spPr>
          <a:xfrm>
            <a:off x="1010839" y="1298770"/>
            <a:ext cx="5635625" cy="3017838"/>
          </a:xfrm>
        </p:spPr>
      </p:pic>
      <p:sp>
        <p:nvSpPr>
          <p:cNvPr id="5" name="TextBox 4"/>
          <p:cNvSpPr txBox="1"/>
          <p:nvPr/>
        </p:nvSpPr>
        <p:spPr>
          <a:xfrm>
            <a:off x="1010839" y="4647337"/>
            <a:ext cx="76752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subtree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en-US" sz="2000" dirty="0" smtClean="0">
                <a:solidFill>
                  <a:srgbClr val="FF0000"/>
                </a:solidFill>
              </a:rPr>
              <a:t>T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rooted at node </a:t>
            </a:r>
            <a:r>
              <a:rPr lang="en-US" sz="2000" dirty="0" smtClean="0">
                <a:solidFill>
                  <a:srgbClr val="FF0000"/>
                </a:solidFill>
              </a:rPr>
              <a:t>v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OPT(v)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: optimum value of MWIS in </a:t>
            </a:r>
            <a:r>
              <a:rPr lang="en-US" sz="2000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sto MT"/>
              </a:rPr>
              <a:t>v</a:t>
            </a:r>
            <a:endParaRPr lang="en-US" sz="2000" baseline="-25000" dirty="0" smtClean="0">
              <a:solidFill>
                <a:srgbClr val="FF0000"/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01057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3711" y="207359"/>
            <a:ext cx="7345362" cy="924481"/>
          </a:xfrm>
        </p:spPr>
        <p:txBody>
          <a:bodyPr>
            <a:normAutofit/>
          </a:bodyPr>
          <a:lstStyle/>
          <a:p>
            <a:r>
              <a:rPr lang="en-US" dirty="0" smtClean="0"/>
              <a:t>MWIS in Trees</a:t>
            </a:r>
            <a:endParaRPr lang="en-US" dirty="0"/>
          </a:p>
        </p:txBody>
      </p:sp>
      <p:pic>
        <p:nvPicPr>
          <p:cNvPr id="4" name="Content Placeholder 3" descr="tree-weighted-independent-set.pdf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995" r="-10995"/>
          <a:stretch>
            <a:fillRect/>
          </a:stretch>
        </p:blipFill>
        <p:spPr>
          <a:xfrm>
            <a:off x="1010839" y="1298770"/>
            <a:ext cx="5635625" cy="3017838"/>
          </a:xfrm>
        </p:spPr>
      </p:pic>
      <p:sp>
        <p:nvSpPr>
          <p:cNvPr id="6" name="TextBox 5"/>
          <p:cNvSpPr txBox="1"/>
          <p:nvPr/>
        </p:nvSpPr>
        <p:spPr>
          <a:xfrm>
            <a:off x="5732087" y="1502838"/>
            <a:ext cx="282713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v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is a separator for </a:t>
            </a:r>
            <a:r>
              <a:rPr lang="en-US" sz="2000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sto MT"/>
              </a:rPr>
              <a:t>v</a:t>
            </a:r>
            <a:endParaRPr lang="en-US" sz="2000" baseline="-25000" dirty="0" smtClean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8488" y="4543340"/>
            <a:ext cx="7675217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OPT(v, 1):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optimum value of MWIS in </a:t>
            </a:r>
            <a:r>
              <a:rPr lang="en-US" sz="2000" dirty="0" err="1" smtClean="0">
                <a:solidFill>
                  <a:srgbClr val="FF0000"/>
                </a:solidFill>
              </a:rPr>
              <a:t>T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v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that includes </a:t>
            </a:r>
            <a:r>
              <a:rPr lang="en-US" sz="2000" dirty="0" smtClean="0">
                <a:solidFill>
                  <a:srgbClr val="FF0000"/>
                </a:solidFill>
              </a:rPr>
              <a:t>v</a:t>
            </a:r>
          </a:p>
          <a:p>
            <a:r>
              <a:rPr lang="en-US" sz="2000" dirty="0">
                <a:solidFill>
                  <a:srgbClr val="FF0000"/>
                </a:solidFill>
              </a:rPr>
              <a:t>OPT(v, </a:t>
            </a:r>
            <a:r>
              <a:rPr lang="en-US" sz="2000" dirty="0" smtClean="0">
                <a:solidFill>
                  <a:srgbClr val="FF0000"/>
                </a:solidFill>
              </a:rPr>
              <a:t>0)</a:t>
            </a:r>
            <a:r>
              <a:rPr lang="en-US" sz="2000" dirty="0">
                <a:solidFill>
                  <a:srgbClr val="FF0000"/>
                </a:solidFill>
              </a:rPr>
              <a:t>: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optimum value of MWIS in </a:t>
            </a:r>
            <a:r>
              <a:rPr lang="en-US" sz="2000" dirty="0" err="1">
                <a:solidFill>
                  <a:srgbClr val="FF0000"/>
                </a:solidFill>
              </a:rPr>
              <a:t>T</a:t>
            </a:r>
            <a:r>
              <a:rPr lang="en-US" sz="2000" baseline="-25000" dirty="0" err="1">
                <a:solidFill>
                  <a:srgbClr val="FF0000"/>
                </a:solidFill>
              </a:rPr>
              <a:t>v</a:t>
            </a:r>
            <a:r>
              <a:rPr lang="en-US" sz="2000" baseline="-25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that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does NOT include </a:t>
            </a:r>
            <a:r>
              <a:rPr lang="en-US" sz="2000" dirty="0" smtClean="0">
                <a:solidFill>
                  <a:srgbClr val="FF0000"/>
                </a:solidFill>
              </a:rPr>
              <a:t>v</a:t>
            </a:r>
          </a:p>
          <a:p>
            <a:endParaRPr lang="en-US" sz="2000" baseline="-25000" dirty="0" smtClean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OPT(</a:t>
            </a:r>
            <a:r>
              <a:rPr lang="en-US" sz="2000" dirty="0" smtClean="0">
                <a:solidFill>
                  <a:srgbClr val="FF0000"/>
                </a:solidFill>
              </a:rPr>
              <a:t>v) = max { OPT(v, 1), OPT(v, 0) }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851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3711" y="207359"/>
            <a:ext cx="7345362" cy="924481"/>
          </a:xfrm>
        </p:spPr>
        <p:txBody>
          <a:bodyPr>
            <a:normAutofit/>
          </a:bodyPr>
          <a:lstStyle/>
          <a:p>
            <a:r>
              <a:rPr lang="en-US" dirty="0" smtClean="0"/>
              <a:t>MWIS in Trees</a:t>
            </a:r>
            <a:endParaRPr lang="en-US" dirty="0"/>
          </a:p>
        </p:txBody>
      </p:sp>
      <p:pic>
        <p:nvPicPr>
          <p:cNvPr id="4" name="Content Placeholder 3" descr="tree-weighted-independent-set.pdf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995" r="-10995"/>
          <a:stretch>
            <a:fillRect/>
          </a:stretch>
        </p:blipFill>
        <p:spPr>
          <a:xfrm>
            <a:off x="1010839" y="1298770"/>
            <a:ext cx="5635625" cy="3017838"/>
          </a:xfrm>
        </p:spPr>
      </p:pic>
      <p:sp>
        <p:nvSpPr>
          <p:cNvPr id="6" name="TextBox 5"/>
          <p:cNvSpPr txBox="1"/>
          <p:nvPr/>
        </p:nvSpPr>
        <p:spPr>
          <a:xfrm>
            <a:off x="5732087" y="1502838"/>
            <a:ext cx="282713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v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is a separator for </a:t>
            </a:r>
            <a:r>
              <a:rPr lang="en-US" sz="2000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sto MT"/>
              </a:rPr>
              <a:t>v</a:t>
            </a:r>
            <a:endParaRPr lang="en-US" sz="2000" baseline="-25000" dirty="0" smtClean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9515" y="4655660"/>
            <a:ext cx="7675217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OPT(v, 1)</a:t>
            </a:r>
            <a:r>
              <a:rPr lang="en-US" sz="2000" dirty="0">
                <a:solidFill>
                  <a:srgbClr val="FF0000"/>
                </a:solidFill>
                <a:latin typeface="Calisto MT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= w(v) + </a:t>
            </a:r>
            <a:r>
              <a:rPr lang="en-US" sz="2000" dirty="0" smtClean="0">
                <a:solidFill>
                  <a:srgbClr val="FF0000"/>
                </a:solidFill>
                <a:latin typeface="Symbol"/>
                <a:sym typeface="Symbol"/>
              </a:rPr>
              <a:t> </a:t>
            </a:r>
            <a:r>
              <a:rPr lang="en-US" sz="2000" baseline="-25000" dirty="0" smtClean="0">
                <a:solidFill>
                  <a:srgbClr val="FF0000"/>
                </a:solidFill>
                <a:latin typeface="Calisto MT"/>
              </a:rPr>
              <a:t>u child of v </a:t>
            </a:r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OPT(u, 0)</a:t>
            </a:r>
          </a:p>
          <a:p>
            <a:endParaRPr lang="en-US" sz="2000" baseline="-25000" dirty="0" smtClean="0">
              <a:solidFill>
                <a:srgbClr val="FF0000"/>
              </a:solidFill>
              <a:latin typeface="Calisto MT"/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OPT(v, </a:t>
            </a:r>
            <a:r>
              <a:rPr lang="en-US" sz="2000" dirty="0" smtClean="0">
                <a:solidFill>
                  <a:srgbClr val="FF0000"/>
                </a:solidFill>
              </a:rPr>
              <a:t>0) = </a:t>
            </a:r>
            <a:r>
              <a:rPr lang="en-US" sz="2000" dirty="0">
                <a:solidFill>
                  <a:srgbClr val="FF0000"/>
                </a:solidFill>
                <a:latin typeface="Symbol"/>
                <a:sym typeface="Symbol"/>
              </a:rPr>
              <a:t> </a:t>
            </a:r>
            <a:r>
              <a:rPr lang="en-US" sz="2000" baseline="-25000" dirty="0">
                <a:solidFill>
                  <a:srgbClr val="FF0000"/>
                </a:solidFill>
              </a:rPr>
              <a:t>u child of v </a:t>
            </a:r>
            <a:r>
              <a:rPr lang="en-US" sz="2000" dirty="0" smtClean="0">
                <a:solidFill>
                  <a:srgbClr val="FF0000"/>
                </a:solidFill>
              </a:rPr>
              <a:t>OPT(u)</a:t>
            </a:r>
            <a:endParaRPr lang="en-US" sz="2000" baseline="-25000" dirty="0">
              <a:solidFill>
                <a:srgbClr val="FF0000"/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466832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MWIS and Tree Decompositions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85285" y="2169790"/>
            <a:ext cx="3020903" cy="2625558"/>
            <a:chOff x="485676" y="2169790"/>
            <a:chExt cx="3020903" cy="2625558"/>
          </a:xfrm>
        </p:grpSpPr>
        <p:sp>
          <p:nvSpPr>
            <p:cNvPr id="5" name="Oval 4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100772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100772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922723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6179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78906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3" name="Straight Connector 12"/>
            <p:cNvCxnSpPr>
              <a:stCxn id="6" idx="7"/>
              <a:endCxn id="5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  <a:endCxn id="7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4"/>
              <a:endCxn id="7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498624" y="3488308"/>
              <a:ext cx="6370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6"/>
              <a:endCxn id="9" idx="2"/>
            </p:cNvCxnSpPr>
            <p:nvPr/>
          </p:nvCxnSpPr>
          <p:spPr>
            <a:xfrm>
              <a:off x="1533525" y="2701682"/>
              <a:ext cx="56724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34310" y="2794865"/>
              <a:ext cx="0" cy="5948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6"/>
              <a:endCxn id="10" idx="2"/>
            </p:cNvCxnSpPr>
            <p:nvPr/>
          </p:nvCxnSpPr>
          <p:spPr>
            <a:xfrm>
              <a:off x="2339092" y="2701682"/>
              <a:ext cx="58363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7"/>
              <a:endCxn id="7" idx="3"/>
            </p:cNvCxnSpPr>
            <p:nvPr/>
          </p:nvCxnSpPr>
          <p:spPr>
            <a:xfrm flipV="1">
              <a:off x="865212" y="3576043"/>
              <a:ext cx="464894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1" idx="6"/>
              <a:endCxn id="12" idx="2"/>
            </p:cNvCxnSpPr>
            <p:nvPr/>
          </p:nvCxnSpPr>
          <p:spPr>
            <a:xfrm>
              <a:off x="900113" y="4201980"/>
              <a:ext cx="8889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7" idx="5"/>
              <a:endCxn id="12" idx="1"/>
            </p:cNvCxnSpPr>
            <p:nvPr/>
          </p:nvCxnSpPr>
          <p:spPr>
            <a:xfrm>
              <a:off x="1498624" y="3576043"/>
              <a:ext cx="325340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8609" y="43952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03444" y="4387417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300603" y="349264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35673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058701" y="226477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303118" y="2381642"/>
            <a:ext cx="3201127" cy="2626220"/>
            <a:chOff x="4156940" y="2381642"/>
            <a:chExt cx="3201127" cy="2626220"/>
          </a:xfrm>
        </p:grpSpPr>
        <p:sp>
          <p:nvSpPr>
            <p:cNvPr id="32" name="Oval 31"/>
            <p:cNvSpPr/>
            <p:nvPr/>
          </p:nvSpPr>
          <p:spPr>
            <a:xfrm>
              <a:off x="4156940" y="4367782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4797020" y="3271272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649847" y="2381642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504961" y="3256003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5261946" y="4367782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156940" y="4505850"/>
              <a:ext cx="7758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 b c</a:t>
              </a:r>
              <a:endParaRPr lang="en-US" sz="2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806184" y="3375988"/>
              <a:ext cx="7758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 c f</a:t>
              </a:r>
              <a:endParaRPr lang="en-US" sz="2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261946" y="4505850"/>
              <a:ext cx="7758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 e c</a:t>
              </a:r>
              <a:endParaRPr lang="en-US" sz="2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649847" y="2464828"/>
              <a:ext cx="7758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 g f</a:t>
              </a:r>
              <a:endParaRPr lang="en-US" sz="20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82265" y="3351078"/>
              <a:ext cx="7758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 h</a:t>
              </a:r>
              <a:endParaRPr lang="en-US" sz="2000" dirty="0"/>
            </a:p>
          </p:txBody>
        </p:sp>
        <p:cxnSp>
          <p:nvCxnSpPr>
            <p:cNvPr id="57" name="Straight Connector 56"/>
            <p:cNvCxnSpPr>
              <a:stCxn id="32" idx="0"/>
              <a:endCxn id="33" idx="3"/>
            </p:cNvCxnSpPr>
            <p:nvPr/>
          </p:nvCxnSpPr>
          <p:spPr>
            <a:xfrm flipV="1">
              <a:off x="4476980" y="3817614"/>
              <a:ext cx="413778" cy="55016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36" idx="0"/>
              <a:endCxn id="33" idx="5"/>
            </p:cNvCxnSpPr>
            <p:nvPr/>
          </p:nvCxnSpPr>
          <p:spPr>
            <a:xfrm flipH="1" flipV="1">
              <a:off x="5343362" y="3817614"/>
              <a:ext cx="238624" cy="55016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33" idx="0"/>
              <a:endCxn id="34" idx="3"/>
            </p:cNvCxnSpPr>
            <p:nvPr/>
          </p:nvCxnSpPr>
          <p:spPr>
            <a:xfrm flipV="1">
              <a:off x="5117060" y="2927984"/>
              <a:ext cx="626525" cy="3432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35" idx="1"/>
              <a:endCxn id="34" idx="5"/>
            </p:cNvCxnSpPr>
            <p:nvPr/>
          </p:nvCxnSpPr>
          <p:spPr>
            <a:xfrm flipH="1" flipV="1">
              <a:off x="6196189" y="2927984"/>
              <a:ext cx="402510" cy="42175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1161402" y="5345043"/>
            <a:ext cx="5421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Dynamic programming over tree decomposition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845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MWIS and Tree Decompositions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776179" y="2249860"/>
            <a:ext cx="238320" cy="263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142767" y="2597521"/>
            <a:ext cx="238320" cy="263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776179" y="3031038"/>
            <a:ext cx="238320" cy="263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581746" y="3031038"/>
            <a:ext cx="238320" cy="263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581746" y="224986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403697" y="224986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142767" y="3750158"/>
            <a:ext cx="238320" cy="263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270037" y="3750158"/>
            <a:ext cx="238320" cy="263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3" name="Straight Connector 12"/>
          <p:cNvCxnSpPr>
            <a:stCxn id="6" idx="7"/>
            <a:endCxn id="5" idx="2"/>
          </p:cNvCxnSpPr>
          <p:nvPr/>
        </p:nvCxnSpPr>
        <p:spPr>
          <a:xfrm flipV="1">
            <a:off x="1346186" y="2381642"/>
            <a:ext cx="429993" cy="2544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5"/>
            <a:endCxn id="7" idx="1"/>
          </p:cNvCxnSpPr>
          <p:nvPr/>
        </p:nvCxnSpPr>
        <p:spPr>
          <a:xfrm>
            <a:off x="1346186" y="2822486"/>
            <a:ext cx="464894" cy="247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  <a:endCxn id="7" idx="0"/>
          </p:cNvCxnSpPr>
          <p:nvPr/>
        </p:nvCxnSpPr>
        <p:spPr>
          <a:xfrm>
            <a:off x="1895339" y="2513423"/>
            <a:ext cx="0" cy="5176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79598" y="3168268"/>
            <a:ext cx="63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  <a:endCxn id="9" idx="2"/>
          </p:cNvCxnSpPr>
          <p:nvPr/>
        </p:nvCxnSpPr>
        <p:spPr>
          <a:xfrm>
            <a:off x="2014499" y="2381642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15284" y="2474825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6"/>
            <a:endCxn id="10" idx="2"/>
          </p:cNvCxnSpPr>
          <p:nvPr/>
        </p:nvCxnSpPr>
        <p:spPr>
          <a:xfrm>
            <a:off x="2820066" y="2381642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1" idx="7"/>
            <a:endCxn id="7" idx="3"/>
          </p:cNvCxnSpPr>
          <p:nvPr/>
        </p:nvCxnSpPr>
        <p:spPr>
          <a:xfrm flipV="1">
            <a:off x="1346186" y="3256003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2" idx="2"/>
          </p:cNvCxnSpPr>
          <p:nvPr/>
        </p:nvCxnSpPr>
        <p:spPr>
          <a:xfrm>
            <a:off x="1381087" y="3881940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2" idx="1"/>
          </p:cNvCxnSpPr>
          <p:nvPr/>
        </p:nvCxnSpPr>
        <p:spPr>
          <a:xfrm>
            <a:off x="1979598" y="3256003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7141" y="184975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966650" y="219741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447461" y="296821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999583" y="4075198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2284418" y="406737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2781577" y="3172608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2616647" y="184975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3558310" y="226477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2" name="Oval 31"/>
          <p:cNvSpPr/>
          <p:nvPr/>
        </p:nvSpPr>
        <p:spPr>
          <a:xfrm>
            <a:off x="5303118" y="3900310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943198" y="2803800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796025" y="1914170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7651139" y="2788531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408124" y="3900310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03118" y="4038378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b c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5952362" y="2908516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c f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6408124" y="4038378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 e c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6796025" y="1997356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g f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7728443" y="2883606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 h</a:t>
            </a:r>
            <a:endParaRPr lang="en-US" sz="2000" dirty="0"/>
          </a:p>
        </p:txBody>
      </p:sp>
      <p:cxnSp>
        <p:nvCxnSpPr>
          <p:cNvPr id="57" name="Straight Connector 56"/>
          <p:cNvCxnSpPr>
            <a:stCxn id="32" idx="0"/>
            <a:endCxn id="33" idx="3"/>
          </p:cNvCxnSpPr>
          <p:nvPr/>
        </p:nvCxnSpPr>
        <p:spPr>
          <a:xfrm flipV="1">
            <a:off x="5623158" y="3350142"/>
            <a:ext cx="413778" cy="5501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6" idx="0"/>
            <a:endCxn id="33" idx="5"/>
          </p:cNvCxnSpPr>
          <p:nvPr/>
        </p:nvCxnSpPr>
        <p:spPr>
          <a:xfrm flipH="1" flipV="1">
            <a:off x="6489540" y="3350142"/>
            <a:ext cx="238624" cy="5501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33" idx="0"/>
            <a:endCxn id="34" idx="3"/>
          </p:cNvCxnSpPr>
          <p:nvPr/>
        </p:nvCxnSpPr>
        <p:spPr>
          <a:xfrm flipV="1">
            <a:off x="6263238" y="2460512"/>
            <a:ext cx="626525" cy="3432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5" idx="1"/>
            <a:endCxn id="34" idx="5"/>
          </p:cNvCxnSpPr>
          <p:nvPr/>
        </p:nvCxnSpPr>
        <p:spPr>
          <a:xfrm flipH="1" flipV="1">
            <a:off x="7342367" y="2460512"/>
            <a:ext cx="402510" cy="4217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007395" y="4889714"/>
            <a:ext cx="74503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For </a:t>
            </a:r>
            <a:r>
              <a:rPr lang="en-US" sz="2000" dirty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en-US" sz="2000" dirty="0" smtClean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,  </a:t>
            </a:r>
            <a:r>
              <a:rPr lang="en-US" sz="2000" dirty="0" err="1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is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subgraph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en-US" sz="2000" dirty="0" smtClean="0">
                <a:solidFill>
                  <a:srgbClr val="FF0000"/>
                </a:solidFill>
              </a:rPr>
              <a:t>G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induced by nodes in bags of </a:t>
            </a:r>
            <a:r>
              <a:rPr lang="en-US" sz="2000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sz="2000" baseline="-25000" dirty="0" err="1">
                <a:solidFill>
                  <a:srgbClr val="FF0000"/>
                </a:solidFill>
                <a:latin typeface="Calisto MT"/>
              </a:rPr>
              <a:t>t</a:t>
            </a:r>
            <a:endParaRPr lang="en-US" sz="2000" baseline="-25000" dirty="0" smtClean="0">
              <a:solidFill>
                <a:srgbClr val="FF0000"/>
              </a:solidFill>
              <a:latin typeface="Calisto MT"/>
            </a:endParaRPr>
          </a:p>
          <a:p>
            <a:endParaRPr lang="en-US" sz="2000" dirty="0" smtClean="0">
              <a:solidFill>
                <a:srgbClr val="FF0000"/>
              </a:solidFill>
              <a:latin typeface="Calisto MT"/>
            </a:endParaRPr>
          </a:p>
          <a:p>
            <a:r>
              <a:rPr lang="en-US" sz="2000" dirty="0" err="1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 </a:t>
            </a:r>
            <a:r>
              <a:rPr lang="en-US" sz="2000" dirty="0" smtClean="0">
                <a:solidFill>
                  <a:srgbClr val="384348"/>
                </a:solidFill>
                <a:latin typeface="Calisto MT"/>
              </a:rPr>
              <a:t>nodes in bag at </a:t>
            </a:r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t</a:t>
            </a:r>
            <a:endParaRPr lang="en-US" sz="2000" dirty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53553" y="2494929"/>
            <a:ext cx="554571" cy="366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536730" y="1997356"/>
            <a:ext cx="2548700" cy="2514240"/>
          </a:xfrm>
          <a:custGeom>
            <a:avLst/>
            <a:gdLst>
              <a:gd name="connsiteX0" fmla="*/ 1123156 w 2548700"/>
              <a:gd name="connsiteY0" fmla="*/ 25920 h 2514240"/>
              <a:gd name="connsiteX1" fmla="*/ 1054039 w 2548700"/>
              <a:gd name="connsiteY1" fmla="*/ 17280 h 2514240"/>
              <a:gd name="connsiteX2" fmla="*/ 967642 w 2548700"/>
              <a:gd name="connsiteY2" fmla="*/ 8640 h 2514240"/>
              <a:gd name="connsiteX3" fmla="*/ 915804 w 2548700"/>
              <a:gd name="connsiteY3" fmla="*/ 0 h 2514240"/>
              <a:gd name="connsiteX4" fmla="*/ 622056 w 2548700"/>
              <a:gd name="connsiteY4" fmla="*/ 43200 h 2514240"/>
              <a:gd name="connsiteX5" fmla="*/ 535659 w 2548700"/>
              <a:gd name="connsiteY5" fmla="*/ 69120 h 2514240"/>
              <a:gd name="connsiteX6" fmla="*/ 440623 w 2548700"/>
              <a:gd name="connsiteY6" fmla="*/ 95040 h 2514240"/>
              <a:gd name="connsiteX7" fmla="*/ 371506 w 2548700"/>
              <a:gd name="connsiteY7" fmla="*/ 146880 h 2514240"/>
              <a:gd name="connsiteX8" fmla="*/ 293749 w 2548700"/>
              <a:gd name="connsiteY8" fmla="*/ 224640 h 2514240"/>
              <a:gd name="connsiteX9" fmla="*/ 250551 w 2548700"/>
              <a:gd name="connsiteY9" fmla="*/ 267840 h 2514240"/>
              <a:gd name="connsiteX10" fmla="*/ 198713 w 2548700"/>
              <a:gd name="connsiteY10" fmla="*/ 345600 h 2514240"/>
              <a:gd name="connsiteX11" fmla="*/ 181433 w 2548700"/>
              <a:gd name="connsiteY11" fmla="*/ 371520 h 2514240"/>
              <a:gd name="connsiteX12" fmla="*/ 138235 w 2548700"/>
              <a:gd name="connsiteY12" fmla="*/ 466560 h 2514240"/>
              <a:gd name="connsiteX13" fmla="*/ 120956 w 2548700"/>
              <a:gd name="connsiteY13" fmla="*/ 492480 h 2514240"/>
              <a:gd name="connsiteX14" fmla="*/ 112316 w 2548700"/>
              <a:gd name="connsiteY14" fmla="*/ 535680 h 2514240"/>
              <a:gd name="connsiteX15" fmla="*/ 69118 w 2548700"/>
              <a:gd name="connsiteY15" fmla="*/ 596160 h 2514240"/>
              <a:gd name="connsiteX16" fmla="*/ 60478 w 2548700"/>
              <a:gd name="connsiteY16" fmla="*/ 639360 h 2514240"/>
              <a:gd name="connsiteX17" fmla="*/ 51838 w 2548700"/>
              <a:gd name="connsiteY17" fmla="*/ 708480 h 2514240"/>
              <a:gd name="connsiteX18" fmla="*/ 34559 w 2548700"/>
              <a:gd name="connsiteY18" fmla="*/ 786240 h 2514240"/>
              <a:gd name="connsiteX19" fmla="*/ 0 w 2548700"/>
              <a:gd name="connsiteY19" fmla="*/ 1071360 h 2514240"/>
              <a:gd name="connsiteX20" fmla="*/ 8640 w 2548700"/>
              <a:gd name="connsiteY20" fmla="*/ 1442880 h 2514240"/>
              <a:gd name="connsiteX21" fmla="*/ 25919 w 2548700"/>
              <a:gd name="connsiteY21" fmla="*/ 1581120 h 2514240"/>
              <a:gd name="connsiteX22" fmla="*/ 34559 w 2548700"/>
              <a:gd name="connsiteY22" fmla="*/ 1632960 h 2514240"/>
              <a:gd name="connsiteX23" fmla="*/ 51838 w 2548700"/>
              <a:gd name="connsiteY23" fmla="*/ 1676160 h 2514240"/>
              <a:gd name="connsiteX24" fmla="*/ 77757 w 2548700"/>
              <a:gd name="connsiteY24" fmla="*/ 1918080 h 2514240"/>
              <a:gd name="connsiteX25" fmla="*/ 86397 w 2548700"/>
              <a:gd name="connsiteY25" fmla="*/ 1952640 h 2514240"/>
              <a:gd name="connsiteX26" fmla="*/ 95037 w 2548700"/>
              <a:gd name="connsiteY26" fmla="*/ 2004480 h 2514240"/>
              <a:gd name="connsiteX27" fmla="*/ 112316 w 2548700"/>
              <a:gd name="connsiteY27" fmla="*/ 2030400 h 2514240"/>
              <a:gd name="connsiteX28" fmla="*/ 120956 w 2548700"/>
              <a:gd name="connsiteY28" fmla="*/ 2056320 h 2514240"/>
              <a:gd name="connsiteX29" fmla="*/ 181433 w 2548700"/>
              <a:gd name="connsiteY29" fmla="*/ 2125440 h 2514240"/>
              <a:gd name="connsiteX30" fmla="*/ 198713 w 2548700"/>
              <a:gd name="connsiteY30" fmla="*/ 2160000 h 2514240"/>
              <a:gd name="connsiteX31" fmla="*/ 336947 w 2548700"/>
              <a:gd name="connsiteY31" fmla="*/ 2272320 h 2514240"/>
              <a:gd name="connsiteX32" fmla="*/ 423344 w 2548700"/>
              <a:gd name="connsiteY32" fmla="*/ 2324160 h 2514240"/>
              <a:gd name="connsiteX33" fmla="*/ 475182 w 2548700"/>
              <a:gd name="connsiteY33" fmla="*/ 2367360 h 2514240"/>
              <a:gd name="connsiteX34" fmla="*/ 527020 w 2548700"/>
              <a:gd name="connsiteY34" fmla="*/ 2384640 h 2514240"/>
              <a:gd name="connsiteX35" fmla="*/ 578858 w 2548700"/>
              <a:gd name="connsiteY35" fmla="*/ 2410560 h 2514240"/>
              <a:gd name="connsiteX36" fmla="*/ 613416 w 2548700"/>
              <a:gd name="connsiteY36" fmla="*/ 2436480 h 2514240"/>
              <a:gd name="connsiteX37" fmla="*/ 708453 w 2548700"/>
              <a:gd name="connsiteY37" fmla="*/ 2471040 h 2514240"/>
              <a:gd name="connsiteX38" fmla="*/ 751651 w 2548700"/>
              <a:gd name="connsiteY38" fmla="*/ 2488320 h 2514240"/>
              <a:gd name="connsiteX39" fmla="*/ 794849 w 2548700"/>
              <a:gd name="connsiteY39" fmla="*/ 2496960 h 2514240"/>
              <a:gd name="connsiteX40" fmla="*/ 1174994 w 2548700"/>
              <a:gd name="connsiteY40" fmla="*/ 2514240 h 2514240"/>
              <a:gd name="connsiteX41" fmla="*/ 1641536 w 2548700"/>
              <a:gd name="connsiteY41" fmla="*/ 2505600 h 2514240"/>
              <a:gd name="connsiteX42" fmla="*/ 1762491 w 2548700"/>
              <a:gd name="connsiteY42" fmla="*/ 2496960 h 2514240"/>
              <a:gd name="connsiteX43" fmla="*/ 1805689 w 2548700"/>
              <a:gd name="connsiteY43" fmla="*/ 2479680 h 2514240"/>
              <a:gd name="connsiteX44" fmla="*/ 1831608 w 2548700"/>
              <a:gd name="connsiteY44" fmla="*/ 2471040 h 2514240"/>
              <a:gd name="connsiteX45" fmla="*/ 1883446 w 2548700"/>
              <a:gd name="connsiteY45" fmla="*/ 2436480 h 2514240"/>
              <a:gd name="connsiteX46" fmla="*/ 1909365 w 2548700"/>
              <a:gd name="connsiteY46" fmla="*/ 2410560 h 2514240"/>
              <a:gd name="connsiteX47" fmla="*/ 1952564 w 2548700"/>
              <a:gd name="connsiteY47" fmla="*/ 2376000 h 2514240"/>
              <a:gd name="connsiteX48" fmla="*/ 1987122 w 2548700"/>
              <a:gd name="connsiteY48" fmla="*/ 2332800 h 2514240"/>
              <a:gd name="connsiteX49" fmla="*/ 2004402 w 2548700"/>
              <a:gd name="connsiteY49" fmla="*/ 2315520 h 2514240"/>
              <a:gd name="connsiteX50" fmla="*/ 2047600 w 2548700"/>
              <a:gd name="connsiteY50" fmla="*/ 2255040 h 2514240"/>
              <a:gd name="connsiteX51" fmla="*/ 2099438 w 2548700"/>
              <a:gd name="connsiteY51" fmla="*/ 2203200 h 2514240"/>
              <a:gd name="connsiteX52" fmla="*/ 2125357 w 2548700"/>
              <a:gd name="connsiteY52" fmla="*/ 2177280 h 2514240"/>
              <a:gd name="connsiteX53" fmla="*/ 2151276 w 2548700"/>
              <a:gd name="connsiteY53" fmla="*/ 2151360 h 2514240"/>
              <a:gd name="connsiteX54" fmla="*/ 2177195 w 2548700"/>
              <a:gd name="connsiteY54" fmla="*/ 2125440 h 2514240"/>
              <a:gd name="connsiteX55" fmla="*/ 2203114 w 2548700"/>
              <a:gd name="connsiteY55" fmla="*/ 2108160 h 2514240"/>
              <a:gd name="connsiteX56" fmla="*/ 2280871 w 2548700"/>
              <a:gd name="connsiteY56" fmla="*/ 2021760 h 2514240"/>
              <a:gd name="connsiteX57" fmla="*/ 2332709 w 2548700"/>
              <a:gd name="connsiteY57" fmla="*/ 1978560 h 2514240"/>
              <a:gd name="connsiteX58" fmla="*/ 2384547 w 2548700"/>
              <a:gd name="connsiteY58" fmla="*/ 1883520 h 2514240"/>
              <a:gd name="connsiteX59" fmla="*/ 2410466 w 2548700"/>
              <a:gd name="connsiteY59" fmla="*/ 1840320 h 2514240"/>
              <a:gd name="connsiteX60" fmla="*/ 2436385 w 2548700"/>
              <a:gd name="connsiteY60" fmla="*/ 1788480 h 2514240"/>
              <a:gd name="connsiteX61" fmla="*/ 2488222 w 2548700"/>
              <a:gd name="connsiteY61" fmla="*/ 1710720 h 2514240"/>
              <a:gd name="connsiteX62" fmla="*/ 2505502 w 2548700"/>
              <a:gd name="connsiteY62" fmla="*/ 1667520 h 2514240"/>
              <a:gd name="connsiteX63" fmla="*/ 2522781 w 2548700"/>
              <a:gd name="connsiteY63" fmla="*/ 1632960 h 2514240"/>
              <a:gd name="connsiteX64" fmla="*/ 2540060 w 2548700"/>
              <a:gd name="connsiteY64" fmla="*/ 1529280 h 2514240"/>
              <a:gd name="connsiteX65" fmla="*/ 2548700 w 2548700"/>
              <a:gd name="connsiteY65" fmla="*/ 1494720 h 2514240"/>
              <a:gd name="connsiteX66" fmla="*/ 2540060 w 2548700"/>
              <a:gd name="connsiteY66" fmla="*/ 1261440 h 2514240"/>
              <a:gd name="connsiteX67" fmla="*/ 2505502 w 2548700"/>
              <a:gd name="connsiteY67" fmla="*/ 1183680 h 2514240"/>
              <a:gd name="connsiteX68" fmla="*/ 2488222 w 2548700"/>
              <a:gd name="connsiteY68" fmla="*/ 1149120 h 2514240"/>
              <a:gd name="connsiteX69" fmla="*/ 2470943 w 2548700"/>
              <a:gd name="connsiteY69" fmla="*/ 1123200 h 2514240"/>
              <a:gd name="connsiteX70" fmla="*/ 2453664 w 2548700"/>
              <a:gd name="connsiteY70" fmla="*/ 1088640 h 2514240"/>
              <a:gd name="connsiteX71" fmla="*/ 2427745 w 2548700"/>
              <a:gd name="connsiteY71" fmla="*/ 1062720 h 2514240"/>
              <a:gd name="connsiteX72" fmla="*/ 2384547 w 2548700"/>
              <a:gd name="connsiteY72" fmla="*/ 1010880 h 2514240"/>
              <a:gd name="connsiteX73" fmla="*/ 2324069 w 2548700"/>
              <a:gd name="connsiteY73" fmla="*/ 959040 h 2514240"/>
              <a:gd name="connsiteX74" fmla="*/ 2298150 w 2548700"/>
              <a:gd name="connsiteY74" fmla="*/ 950400 h 2514240"/>
              <a:gd name="connsiteX75" fmla="*/ 2272231 w 2548700"/>
              <a:gd name="connsiteY75" fmla="*/ 924480 h 2514240"/>
              <a:gd name="connsiteX76" fmla="*/ 2194474 w 2548700"/>
              <a:gd name="connsiteY76" fmla="*/ 881280 h 2514240"/>
              <a:gd name="connsiteX77" fmla="*/ 2125357 w 2548700"/>
              <a:gd name="connsiteY77" fmla="*/ 829440 h 2514240"/>
              <a:gd name="connsiteX78" fmla="*/ 2004402 w 2548700"/>
              <a:gd name="connsiteY78" fmla="*/ 760320 h 2514240"/>
              <a:gd name="connsiteX79" fmla="*/ 1969843 w 2548700"/>
              <a:gd name="connsiteY79" fmla="*/ 734400 h 2514240"/>
              <a:gd name="connsiteX80" fmla="*/ 1892086 w 2548700"/>
              <a:gd name="connsiteY80" fmla="*/ 691200 h 2514240"/>
              <a:gd name="connsiteX81" fmla="*/ 1866167 w 2548700"/>
              <a:gd name="connsiteY81" fmla="*/ 665280 h 2514240"/>
              <a:gd name="connsiteX82" fmla="*/ 1822969 w 2548700"/>
              <a:gd name="connsiteY82" fmla="*/ 622080 h 2514240"/>
              <a:gd name="connsiteX83" fmla="*/ 1814329 w 2548700"/>
              <a:gd name="connsiteY83" fmla="*/ 596160 h 2514240"/>
              <a:gd name="connsiteX84" fmla="*/ 1771131 w 2548700"/>
              <a:gd name="connsiteY84" fmla="*/ 509760 h 2514240"/>
              <a:gd name="connsiteX85" fmla="*/ 1762491 w 2548700"/>
              <a:gd name="connsiteY85" fmla="*/ 466560 h 2514240"/>
              <a:gd name="connsiteX86" fmla="*/ 1745212 w 2548700"/>
              <a:gd name="connsiteY86" fmla="*/ 432000 h 2514240"/>
              <a:gd name="connsiteX87" fmla="*/ 1736572 w 2548700"/>
              <a:gd name="connsiteY87" fmla="*/ 406080 h 2514240"/>
              <a:gd name="connsiteX88" fmla="*/ 1702013 w 2548700"/>
              <a:gd name="connsiteY88" fmla="*/ 345600 h 2514240"/>
              <a:gd name="connsiteX89" fmla="*/ 1667455 w 2548700"/>
              <a:gd name="connsiteY89" fmla="*/ 276480 h 2514240"/>
              <a:gd name="connsiteX90" fmla="*/ 1606977 w 2548700"/>
              <a:gd name="connsiteY90" fmla="*/ 190080 h 2514240"/>
              <a:gd name="connsiteX91" fmla="*/ 1589698 w 2548700"/>
              <a:gd name="connsiteY91" fmla="*/ 164160 h 2514240"/>
              <a:gd name="connsiteX92" fmla="*/ 1546500 w 2548700"/>
              <a:gd name="connsiteY92" fmla="*/ 95040 h 2514240"/>
              <a:gd name="connsiteX93" fmla="*/ 1477382 w 2548700"/>
              <a:gd name="connsiteY93" fmla="*/ 34560 h 2514240"/>
              <a:gd name="connsiteX94" fmla="*/ 1174994 w 2548700"/>
              <a:gd name="connsiteY94" fmla="*/ 17280 h 2514240"/>
              <a:gd name="connsiteX95" fmla="*/ 1062679 w 2548700"/>
              <a:gd name="connsiteY95" fmla="*/ 17280 h 2514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2548700" h="2514240">
                <a:moveTo>
                  <a:pt x="1123156" y="25920"/>
                </a:moveTo>
                <a:lnTo>
                  <a:pt x="1054039" y="17280"/>
                </a:lnTo>
                <a:cubicBezTo>
                  <a:pt x="1025273" y="14084"/>
                  <a:pt x="996361" y="12230"/>
                  <a:pt x="967642" y="8640"/>
                </a:cubicBezTo>
                <a:cubicBezTo>
                  <a:pt x="950260" y="6467"/>
                  <a:pt x="933083" y="2880"/>
                  <a:pt x="915804" y="0"/>
                </a:cubicBezTo>
                <a:cubicBezTo>
                  <a:pt x="860482" y="6509"/>
                  <a:pt x="675352" y="25434"/>
                  <a:pt x="622056" y="43200"/>
                </a:cubicBezTo>
                <a:cubicBezTo>
                  <a:pt x="438781" y="104294"/>
                  <a:pt x="666231" y="29947"/>
                  <a:pt x="535659" y="69120"/>
                </a:cubicBezTo>
                <a:cubicBezTo>
                  <a:pt x="447966" y="95429"/>
                  <a:pt x="519357" y="79292"/>
                  <a:pt x="440623" y="95040"/>
                </a:cubicBezTo>
                <a:cubicBezTo>
                  <a:pt x="417584" y="112320"/>
                  <a:pt x="391870" y="126515"/>
                  <a:pt x="371506" y="146880"/>
                </a:cubicBezTo>
                <a:lnTo>
                  <a:pt x="293749" y="224640"/>
                </a:lnTo>
                <a:cubicBezTo>
                  <a:pt x="279350" y="239040"/>
                  <a:pt x="261847" y="250896"/>
                  <a:pt x="250551" y="267840"/>
                </a:cubicBezTo>
                <a:lnTo>
                  <a:pt x="198713" y="345600"/>
                </a:lnTo>
                <a:lnTo>
                  <a:pt x="181433" y="371520"/>
                </a:lnTo>
                <a:cubicBezTo>
                  <a:pt x="168721" y="435085"/>
                  <a:pt x="180940" y="402500"/>
                  <a:pt x="138235" y="466560"/>
                </a:cubicBezTo>
                <a:lnTo>
                  <a:pt x="120956" y="492480"/>
                </a:lnTo>
                <a:cubicBezTo>
                  <a:pt x="118076" y="506880"/>
                  <a:pt x="117472" y="521930"/>
                  <a:pt x="112316" y="535680"/>
                </a:cubicBezTo>
                <a:cubicBezTo>
                  <a:pt x="109157" y="544104"/>
                  <a:pt x="70610" y="594171"/>
                  <a:pt x="69118" y="596160"/>
                </a:cubicBezTo>
                <a:cubicBezTo>
                  <a:pt x="66238" y="610560"/>
                  <a:pt x="62711" y="624846"/>
                  <a:pt x="60478" y="639360"/>
                </a:cubicBezTo>
                <a:cubicBezTo>
                  <a:pt x="56947" y="662309"/>
                  <a:pt x="55873" y="685614"/>
                  <a:pt x="51838" y="708480"/>
                </a:cubicBezTo>
                <a:cubicBezTo>
                  <a:pt x="47224" y="734628"/>
                  <a:pt x="38658" y="760006"/>
                  <a:pt x="34559" y="786240"/>
                </a:cubicBezTo>
                <a:cubicBezTo>
                  <a:pt x="15334" y="909284"/>
                  <a:pt x="10765" y="963715"/>
                  <a:pt x="0" y="1071360"/>
                </a:cubicBezTo>
                <a:cubicBezTo>
                  <a:pt x="2880" y="1195200"/>
                  <a:pt x="2350" y="1319166"/>
                  <a:pt x="8640" y="1442880"/>
                </a:cubicBezTo>
                <a:cubicBezTo>
                  <a:pt x="10998" y="1489259"/>
                  <a:pt x="19645" y="1535107"/>
                  <a:pt x="25919" y="1581120"/>
                </a:cubicBezTo>
                <a:cubicBezTo>
                  <a:pt x="28286" y="1598478"/>
                  <a:pt x="29950" y="1616059"/>
                  <a:pt x="34559" y="1632960"/>
                </a:cubicBezTo>
                <a:cubicBezTo>
                  <a:pt x="38640" y="1647923"/>
                  <a:pt x="46078" y="1661760"/>
                  <a:pt x="51838" y="1676160"/>
                </a:cubicBezTo>
                <a:cubicBezTo>
                  <a:pt x="60478" y="1756800"/>
                  <a:pt x="58087" y="1839400"/>
                  <a:pt x="77757" y="1918080"/>
                </a:cubicBezTo>
                <a:cubicBezTo>
                  <a:pt x="80637" y="1929600"/>
                  <a:pt x="84068" y="1940996"/>
                  <a:pt x="86397" y="1952640"/>
                </a:cubicBezTo>
                <a:cubicBezTo>
                  <a:pt x="89833" y="1969818"/>
                  <a:pt x="89497" y="1987861"/>
                  <a:pt x="95037" y="2004480"/>
                </a:cubicBezTo>
                <a:cubicBezTo>
                  <a:pt x="98321" y="2014331"/>
                  <a:pt x="107672" y="2021112"/>
                  <a:pt x="112316" y="2030400"/>
                </a:cubicBezTo>
                <a:cubicBezTo>
                  <a:pt x="116389" y="2038546"/>
                  <a:pt x="116533" y="2048359"/>
                  <a:pt x="120956" y="2056320"/>
                </a:cubicBezTo>
                <a:cubicBezTo>
                  <a:pt x="150602" y="2109685"/>
                  <a:pt x="143570" y="2100197"/>
                  <a:pt x="181433" y="2125440"/>
                </a:cubicBezTo>
                <a:cubicBezTo>
                  <a:pt x="187193" y="2136960"/>
                  <a:pt x="190806" y="2149833"/>
                  <a:pt x="198713" y="2160000"/>
                </a:cubicBezTo>
                <a:cubicBezTo>
                  <a:pt x="234258" y="2205703"/>
                  <a:pt x="293439" y="2239688"/>
                  <a:pt x="336947" y="2272320"/>
                </a:cubicBezTo>
                <a:cubicBezTo>
                  <a:pt x="400157" y="2319729"/>
                  <a:pt x="356378" y="2297373"/>
                  <a:pt x="423344" y="2324160"/>
                </a:cubicBezTo>
                <a:cubicBezTo>
                  <a:pt x="440623" y="2338560"/>
                  <a:pt x="455753" y="2356026"/>
                  <a:pt x="475182" y="2367360"/>
                </a:cubicBezTo>
                <a:cubicBezTo>
                  <a:pt x="490915" y="2376538"/>
                  <a:pt x="510207" y="2377634"/>
                  <a:pt x="527020" y="2384640"/>
                </a:cubicBezTo>
                <a:cubicBezTo>
                  <a:pt x="544853" y="2392071"/>
                  <a:pt x="562292" y="2400620"/>
                  <a:pt x="578858" y="2410560"/>
                </a:cubicBezTo>
                <a:cubicBezTo>
                  <a:pt x="591205" y="2417969"/>
                  <a:pt x="601069" y="2429071"/>
                  <a:pt x="613416" y="2436480"/>
                </a:cubicBezTo>
                <a:cubicBezTo>
                  <a:pt x="662145" y="2465719"/>
                  <a:pt x="658657" y="2461081"/>
                  <a:pt x="708453" y="2471040"/>
                </a:cubicBezTo>
                <a:cubicBezTo>
                  <a:pt x="722852" y="2476800"/>
                  <a:pt x="736796" y="2483863"/>
                  <a:pt x="751651" y="2488320"/>
                </a:cubicBezTo>
                <a:cubicBezTo>
                  <a:pt x="765716" y="2492540"/>
                  <a:pt x="780192" y="2496063"/>
                  <a:pt x="794849" y="2496960"/>
                </a:cubicBezTo>
                <a:cubicBezTo>
                  <a:pt x="921458" y="2504712"/>
                  <a:pt x="1048279" y="2508480"/>
                  <a:pt x="1174994" y="2514240"/>
                </a:cubicBezTo>
                <a:lnTo>
                  <a:pt x="1641536" y="2505600"/>
                </a:lnTo>
                <a:cubicBezTo>
                  <a:pt x="1681940" y="2504412"/>
                  <a:pt x="1722565" y="2503264"/>
                  <a:pt x="1762491" y="2496960"/>
                </a:cubicBezTo>
                <a:cubicBezTo>
                  <a:pt x="1777810" y="2494541"/>
                  <a:pt x="1791168" y="2485126"/>
                  <a:pt x="1805689" y="2479680"/>
                </a:cubicBezTo>
                <a:cubicBezTo>
                  <a:pt x="1814216" y="2476482"/>
                  <a:pt x="1822968" y="2473920"/>
                  <a:pt x="1831608" y="2471040"/>
                </a:cubicBezTo>
                <a:cubicBezTo>
                  <a:pt x="1877847" y="2424801"/>
                  <a:pt x="1810215" y="2488791"/>
                  <a:pt x="1883446" y="2436480"/>
                </a:cubicBezTo>
                <a:cubicBezTo>
                  <a:pt x="1893388" y="2429378"/>
                  <a:pt x="1899979" y="2418382"/>
                  <a:pt x="1909365" y="2410560"/>
                </a:cubicBezTo>
                <a:cubicBezTo>
                  <a:pt x="1942713" y="2382769"/>
                  <a:pt x="1927431" y="2405323"/>
                  <a:pt x="1952564" y="2376000"/>
                </a:cubicBezTo>
                <a:cubicBezTo>
                  <a:pt x="1964565" y="2361999"/>
                  <a:pt x="1975121" y="2346801"/>
                  <a:pt x="1987122" y="2332800"/>
                </a:cubicBezTo>
                <a:cubicBezTo>
                  <a:pt x="1992423" y="2326615"/>
                  <a:pt x="1999313" y="2321881"/>
                  <a:pt x="2004402" y="2315520"/>
                </a:cubicBezTo>
                <a:cubicBezTo>
                  <a:pt x="2038063" y="2273443"/>
                  <a:pt x="2003810" y="2303698"/>
                  <a:pt x="2047600" y="2255040"/>
                </a:cubicBezTo>
                <a:cubicBezTo>
                  <a:pt x="2063947" y="2236876"/>
                  <a:pt x="2082159" y="2220480"/>
                  <a:pt x="2099438" y="2203200"/>
                </a:cubicBezTo>
                <a:lnTo>
                  <a:pt x="2125357" y="2177280"/>
                </a:lnTo>
                <a:lnTo>
                  <a:pt x="2151276" y="2151360"/>
                </a:lnTo>
                <a:cubicBezTo>
                  <a:pt x="2159916" y="2142720"/>
                  <a:pt x="2167029" y="2132218"/>
                  <a:pt x="2177195" y="2125440"/>
                </a:cubicBezTo>
                <a:cubicBezTo>
                  <a:pt x="2185835" y="2119680"/>
                  <a:pt x="2195772" y="2115503"/>
                  <a:pt x="2203114" y="2108160"/>
                </a:cubicBezTo>
                <a:cubicBezTo>
                  <a:pt x="2247730" y="2063542"/>
                  <a:pt x="2212003" y="2067674"/>
                  <a:pt x="2280871" y="2021760"/>
                </a:cubicBezTo>
                <a:cubicBezTo>
                  <a:pt x="2301992" y="2007679"/>
                  <a:pt x="2317057" y="2000083"/>
                  <a:pt x="2332709" y="1978560"/>
                </a:cubicBezTo>
                <a:cubicBezTo>
                  <a:pt x="2445690" y="1823205"/>
                  <a:pt x="2345542" y="1961533"/>
                  <a:pt x="2384547" y="1883520"/>
                </a:cubicBezTo>
                <a:cubicBezTo>
                  <a:pt x="2392057" y="1868500"/>
                  <a:pt x="2402425" y="1855063"/>
                  <a:pt x="2410466" y="1840320"/>
                </a:cubicBezTo>
                <a:cubicBezTo>
                  <a:pt x="2419717" y="1823359"/>
                  <a:pt x="2426445" y="1805046"/>
                  <a:pt x="2436385" y="1788480"/>
                </a:cubicBezTo>
                <a:cubicBezTo>
                  <a:pt x="2479801" y="1716118"/>
                  <a:pt x="2446241" y="1794685"/>
                  <a:pt x="2488222" y="1710720"/>
                </a:cubicBezTo>
                <a:cubicBezTo>
                  <a:pt x="2495158" y="1696848"/>
                  <a:pt x="2499203" y="1681693"/>
                  <a:pt x="2505502" y="1667520"/>
                </a:cubicBezTo>
                <a:cubicBezTo>
                  <a:pt x="2510733" y="1655750"/>
                  <a:pt x="2517021" y="1644480"/>
                  <a:pt x="2522781" y="1632960"/>
                </a:cubicBezTo>
                <a:cubicBezTo>
                  <a:pt x="2528541" y="1598400"/>
                  <a:pt x="2533603" y="1563717"/>
                  <a:pt x="2540060" y="1529280"/>
                </a:cubicBezTo>
                <a:cubicBezTo>
                  <a:pt x="2542248" y="1517609"/>
                  <a:pt x="2548700" y="1506595"/>
                  <a:pt x="2548700" y="1494720"/>
                </a:cubicBezTo>
                <a:cubicBezTo>
                  <a:pt x="2548700" y="1416907"/>
                  <a:pt x="2547105" y="1338934"/>
                  <a:pt x="2540060" y="1261440"/>
                </a:cubicBezTo>
                <a:cubicBezTo>
                  <a:pt x="2535983" y="1216593"/>
                  <a:pt x="2523486" y="1215153"/>
                  <a:pt x="2505502" y="1183680"/>
                </a:cubicBezTo>
                <a:cubicBezTo>
                  <a:pt x="2499112" y="1172497"/>
                  <a:pt x="2494612" y="1160303"/>
                  <a:pt x="2488222" y="1149120"/>
                </a:cubicBezTo>
                <a:cubicBezTo>
                  <a:pt x="2483070" y="1140104"/>
                  <a:pt x="2476095" y="1132216"/>
                  <a:pt x="2470943" y="1123200"/>
                </a:cubicBezTo>
                <a:cubicBezTo>
                  <a:pt x="2464553" y="1112017"/>
                  <a:pt x="2461150" y="1099121"/>
                  <a:pt x="2453664" y="1088640"/>
                </a:cubicBezTo>
                <a:cubicBezTo>
                  <a:pt x="2446562" y="1078697"/>
                  <a:pt x="2436385" y="1071360"/>
                  <a:pt x="2427745" y="1062720"/>
                </a:cubicBezTo>
                <a:cubicBezTo>
                  <a:pt x="2413228" y="1019170"/>
                  <a:pt x="2428483" y="1048541"/>
                  <a:pt x="2384547" y="1010880"/>
                </a:cubicBezTo>
                <a:cubicBezTo>
                  <a:pt x="2353907" y="984616"/>
                  <a:pt x="2361966" y="980696"/>
                  <a:pt x="2324069" y="959040"/>
                </a:cubicBezTo>
                <a:cubicBezTo>
                  <a:pt x="2316162" y="954522"/>
                  <a:pt x="2306790" y="953280"/>
                  <a:pt x="2298150" y="950400"/>
                </a:cubicBezTo>
                <a:cubicBezTo>
                  <a:pt x="2289510" y="941760"/>
                  <a:pt x="2282006" y="931811"/>
                  <a:pt x="2272231" y="924480"/>
                </a:cubicBezTo>
                <a:cubicBezTo>
                  <a:pt x="2186338" y="860057"/>
                  <a:pt x="2268328" y="930518"/>
                  <a:pt x="2194474" y="881280"/>
                </a:cubicBezTo>
                <a:cubicBezTo>
                  <a:pt x="2170512" y="865305"/>
                  <a:pt x="2151116" y="842320"/>
                  <a:pt x="2125357" y="829440"/>
                </a:cubicBezTo>
                <a:cubicBezTo>
                  <a:pt x="2083177" y="808350"/>
                  <a:pt x="2043382" y="789556"/>
                  <a:pt x="2004402" y="760320"/>
                </a:cubicBezTo>
                <a:cubicBezTo>
                  <a:pt x="1992882" y="751680"/>
                  <a:pt x="1981824" y="742388"/>
                  <a:pt x="1969843" y="734400"/>
                </a:cubicBezTo>
                <a:cubicBezTo>
                  <a:pt x="1937296" y="712701"/>
                  <a:pt x="1925025" y="707670"/>
                  <a:pt x="1892086" y="691200"/>
                </a:cubicBezTo>
                <a:cubicBezTo>
                  <a:pt x="1883446" y="682560"/>
                  <a:pt x="1875553" y="673102"/>
                  <a:pt x="1866167" y="665280"/>
                </a:cubicBezTo>
                <a:cubicBezTo>
                  <a:pt x="1836544" y="640593"/>
                  <a:pt x="1841072" y="658286"/>
                  <a:pt x="1822969" y="622080"/>
                </a:cubicBezTo>
                <a:cubicBezTo>
                  <a:pt x="1818896" y="613934"/>
                  <a:pt x="1818402" y="604306"/>
                  <a:pt x="1814329" y="596160"/>
                </a:cubicBezTo>
                <a:cubicBezTo>
                  <a:pt x="1787870" y="543239"/>
                  <a:pt x="1787776" y="565247"/>
                  <a:pt x="1771131" y="509760"/>
                </a:cubicBezTo>
                <a:cubicBezTo>
                  <a:pt x="1766911" y="495694"/>
                  <a:pt x="1767135" y="480492"/>
                  <a:pt x="1762491" y="466560"/>
                </a:cubicBezTo>
                <a:cubicBezTo>
                  <a:pt x="1758418" y="454341"/>
                  <a:pt x="1750285" y="443838"/>
                  <a:pt x="1745212" y="432000"/>
                </a:cubicBezTo>
                <a:cubicBezTo>
                  <a:pt x="1741625" y="423629"/>
                  <a:pt x="1740159" y="414451"/>
                  <a:pt x="1736572" y="406080"/>
                </a:cubicBezTo>
                <a:cubicBezTo>
                  <a:pt x="1723417" y="375383"/>
                  <a:pt x="1719369" y="371634"/>
                  <a:pt x="1702013" y="345600"/>
                </a:cubicBezTo>
                <a:cubicBezTo>
                  <a:pt x="1686855" y="284961"/>
                  <a:pt x="1704169" y="335224"/>
                  <a:pt x="1667455" y="276480"/>
                </a:cubicBezTo>
                <a:cubicBezTo>
                  <a:pt x="1597286" y="164206"/>
                  <a:pt x="1733219" y="352399"/>
                  <a:pt x="1606977" y="190080"/>
                </a:cubicBezTo>
                <a:cubicBezTo>
                  <a:pt x="1600602" y="181883"/>
                  <a:pt x="1595273" y="172921"/>
                  <a:pt x="1589698" y="164160"/>
                </a:cubicBezTo>
                <a:cubicBezTo>
                  <a:pt x="1575112" y="141238"/>
                  <a:pt x="1561086" y="117962"/>
                  <a:pt x="1546500" y="95040"/>
                </a:cubicBezTo>
                <a:cubicBezTo>
                  <a:pt x="1530257" y="69515"/>
                  <a:pt x="1511424" y="37248"/>
                  <a:pt x="1477382" y="34560"/>
                </a:cubicBezTo>
                <a:cubicBezTo>
                  <a:pt x="1376735" y="26614"/>
                  <a:pt x="1275867" y="21483"/>
                  <a:pt x="1174994" y="17280"/>
                </a:cubicBezTo>
                <a:cubicBezTo>
                  <a:pt x="1137588" y="15721"/>
                  <a:pt x="1100117" y="17280"/>
                  <a:pt x="1062679" y="17280"/>
                </a:cubicBezTo>
              </a:path>
            </a:pathLst>
          </a:cu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934148" y="3813666"/>
            <a:ext cx="623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sto MT"/>
              </a:rPr>
              <a:t>t</a:t>
            </a:r>
            <a:endParaRPr lang="en-US" sz="2000" baseline="-25000" dirty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635140" y="2905256"/>
            <a:ext cx="1308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{</a:t>
            </a:r>
            <a:r>
              <a:rPr lang="en-US" dirty="0" err="1" smtClean="0">
                <a:solidFill>
                  <a:srgbClr val="FF0000"/>
                </a:solidFill>
              </a:rPr>
              <a:t>a,c,f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403697" y="3346396"/>
            <a:ext cx="239039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384348"/>
                </a:solidFill>
              </a:rPr>
              <a:t>is a separator </a:t>
            </a:r>
            <a:r>
              <a:rPr lang="en-US" dirty="0" smtClean="0">
                <a:solidFill>
                  <a:srgbClr val="384348"/>
                </a:solidFill>
              </a:rPr>
              <a:t>for </a:t>
            </a:r>
            <a:r>
              <a:rPr lang="en-US" dirty="0" err="1">
                <a:solidFill>
                  <a:srgbClr val="FF0000"/>
                </a:solidFill>
              </a:rPr>
              <a:t>G</a:t>
            </a:r>
            <a:r>
              <a:rPr lang="en-US" baseline="-25000" dirty="0" err="1">
                <a:solidFill>
                  <a:srgbClr val="FF0000"/>
                </a:solidFill>
              </a:rPr>
              <a:t>t</a:t>
            </a:r>
            <a:endParaRPr lang="en-US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168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MWIS and Tree Decompositions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776179" y="2249860"/>
            <a:ext cx="238320" cy="263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142767" y="2597521"/>
            <a:ext cx="238320" cy="263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776179" y="3031038"/>
            <a:ext cx="238320" cy="263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581746" y="3031038"/>
            <a:ext cx="238320" cy="263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581746" y="224986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403697" y="224986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142767" y="3750158"/>
            <a:ext cx="238320" cy="263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270037" y="3750158"/>
            <a:ext cx="238320" cy="263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3" name="Straight Connector 12"/>
          <p:cNvCxnSpPr>
            <a:stCxn id="6" idx="7"/>
            <a:endCxn id="5" idx="2"/>
          </p:cNvCxnSpPr>
          <p:nvPr/>
        </p:nvCxnSpPr>
        <p:spPr>
          <a:xfrm flipV="1">
            <a:off x="1346186" y="2381642"/>
            <a:ext cx="429993" cy="2544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5"/>
            <a:endCxn id="7" idx="1"/>
          </p:cNvCxnSpPr>
          <p:nvPr/>
        </p:nvCxnSpPr>
        <p:spPr>
          <a:xfrm>
            <a:off x="1346186" y="2822486"/>
            <a:ext cx="464894" cy="247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  <a:endCxn id="7" idx="0"/>
          </p:cNvCxnSpPr>
          <p:nvPr/>
        </p:nvCxnSpPr>
        <p:spPr>
          <a:xfrm>
            <a:off x="1895339" y="2513423"/>
            <a:ext cx="0" cy="5176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79598" y="3168268"/>
            <a:ext cx="63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  <a:endCxn id="9" idx="2"/>
          </p:cNvCxnSpPr>
          <p:nvPr/>
        </p:nvCxnSpPr>
        <p:spPr>
          <a:xfrm>
            <a:off x="2014499" y="2381642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15284" y="2474825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6"/>
            <a:endCxn id="10" idx="2"/>
          </p:cNvCxnSpPr>
          <p:nvPr/>
        </p:nvCxnSpPr>
        <p:spPr>
          <a:xfrm>
            <a:off x="2820066" y="2381642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1" idx="7"/>
            <a:endCxn id="7" idx="3"/>
          </p:cNvCxnSpPr>
          <p:nvPr/>
        </p:nvCxnSpPr>
        <p:spPr>
          <a:xfrm flipV="1">
            <a:off x="1346186" y="3256003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2" idx="2"/>
          </p:cNvCxnSpPr>
          <p:nvPr/>
        </p:nvCxnSpPr>
        <p:spPr>
          <a:xfrm>
            <a:off x="1381087" y="3881940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2" idx="1"/>
          </p:cNvCxnSpPr>
          <p:nvPr/>
        </p:nvCxnSpPr>
        <p:spPr>
          <a:xfrm>
            <a:off x="1979598" y="3256003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7141" y="184975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966650" y="219741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447461" y="296821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999583" y="4075198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2284418" y="406737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2781577" y="3172608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2616647" y="184975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3558310" y="226477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2" name="Oval 31"/>
          <p:cNvSpPr/>
          <p:nvPr/>
        </p:nvSpPr>
        <p:spPr>
          <a:xfrm>
            <a:off x="5303118" y="3900310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943198" y="2803800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796025" y="1914170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7651139" y="2788531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408124" y="3900310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03118" y="4038378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b c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5952362" y="2908516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c f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6408124" y="4038378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 e c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6796025" y="1997356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g f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7728443" y="2883606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 h</a:t>
            </a:r>
            <a:endParaRPr lang="en-US" sz="2000" dirty="0"/>
          </a:p>
        </p:txBody>
      </p:sp>
      <p:cxnSp>
        <p:nvCxnSpPr>
          <p:cNvPr id="57" name="Straight Connector 56"/>
          <p:cNvCxnSpPr>
            <a:stCxn id="32" idx="0"/>
            <a:endCxn id="33" idx="3"/>
          </p:cNvCxnSpPr>
          <p:nvPr/>
        </p:nvCxnSpPr>
        <p:spPr>
          <a:xfrm flipV="1">
            <a:off x="5623158" y="3350142"/>
            <a:ext cx="413778" cy="5501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6" idx="0"/>
            <a:endCxn id="33" idx="5"/>
          </p:cNvCxnSpPr>
          <p:nvPr/>
        </p:nvCxnSpPr>
        <p:spPr>
          <a:xfrm flipH="1" flipV="1">
            <a:off x="6489540" y="3350142"/>
            <a:ext cx="238624" cy="5501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33" idx="0"/>
            <a:endCxn id="34" idx="3"/>
          </p:cNvCxnSpPr>
          <p:nvPr/>
        </p:nvCxnSpPr>
        <p:spPr>
          <a:xfrm flipV="1">
            <a:off x="6263238" y="2460512"/>
            <a:ext cx="626525" cy="3432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5" idx="1"/>
            <a:endCxn id="34" idx="5"/>
          </p:cNvCxnSpPr>
          <p:nvPr/>
        </p:nvCxnSpPr>
        <p:spPr>
          <a:xfrm flipH="1" flipV="1">
            <a:off x="7342367" y="2460512"/>
            <a:ext cx="402510" cy="4217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007395" y="4889714"/>
            <a:ext cx="7450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rgbClr val="384348"/>
              </a:solidFill>
              <a:latin typeface="Calisto MT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OPT(t, S)</a:t>
            </a:r>
            <a:r>
              <a:rPr lang="en-US" sz="2000" dirty="0" smtClean="0">
                <a:solidFill>
                  <a:srgbClr val="384348"/>
                </a:solidFill>
                <a:latin typeface="Calisto MT"/>
              </a:rPr>
              <a:t>: value of MWIS in </a:t>
            </a:r>
            <a:r>
              <a:rPr lang="en-US" sz="2000" dirty="0" err="1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sz="2000" dirty="0" smtClean="0">
                <a:solidFill>
                  <a:srgbClr val="384348"/>
                </a:solidFill>
                <a:latin typeface="Calisto MT"/>
              </a:rPr>
              <a:t> among </a:t>
            </a:r>
            <a:r>
              <a:rPr lang="en-US" sz="2000" dirty="0" err="1" smtClean="0">
                <a:solidFill>
                  <a:srgbClr val="384348"/>
                </a:solidFill>
                <a:latin typeface="Calisto MT"/>
              </a:rPr>
              <a:t>indep</a:t>
            </a:r>
            <a:r>
              <a:rPr lang="en-US" sz="2000" dirty="0" smtClean="0">
                <a:solidFill>
                  <a:srgbClr val="384348"/>
                </a:solidFill>
                <a:latin typeface="Calisto MT"/>
              </a:rPr>
              <a:t> sets </a:t>
            </a:r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sz="2000" dirty="0" smtClean="0">
                <a:solidFill>
                  <a:srgbClr val="384348"/>
                </a:solidFill>
                <a:latin typeface="Calisto MT"/>
              </a:rPr>
              <a:t> </a:t>
            </a:r>
            <a:r>
              <a:rPr lang="en-US" sz="2000" dirty="0" err="1" smtClean="0">
                <a:solidFill>
                  <a:srgbClr val="384348"/>
                </a:solidFill>
                <a:latin typeface="Calisto MT"/>
              </a:rPr>
              <a:t>s.t</a:t>
            </a:r>
            <a:r>
              <a:rPr lang="en-US" sz="2000" dirty="0" smtClean="0">
                <a:solidFill>
                  <a:srgbClr val="384348"/>
                </a:solidFill>
                <a:latin typeface="Calisto MT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I 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Å</a:t>
            </a:r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 = S</a:t>
            </a:r>
            <a:endParaRPr lang="en-US" sz="2000" dirty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853553" y="2494929"/>
            <a:ext cx="554571" cy="366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833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MWIS and Tree Decompositions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776179" y="2249860"/>
            <a:ext cx="238320" cy="263563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142767" y="2597521"/>
            <a:ext cx="238320" cy="263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776179" y="3031038"/>
            <a:ext cx="238320" cy="263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581746" y="3031038"/>
            <a:ext cx="238320" cy="263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581746" y="224986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403697" y="224986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142767" y="3750158"/>
            <a:ext cx="238320" cy="263563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270037" y="3750158"/>
            <a:ext cx="238320" cy="263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3" name="Straight Connector 12"/>
          <p:cNvCxnSpPr>
            <a:stCxn id="6" idx="7"/>
            <a:endCxn id="5" idx="2"/>
          </p:cNvCxnSpPr>
          <p:nvPr/>
        </p:nvCxnSpPr>
        <p:spPr>
          <a:xfrm flipV="1">
            <a:off x="1346186" y="2381642"/>
            <a:ext cx="429993" cy="2544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5"/>
            <a:endCxn id="7" idx="1"/>
          </p:cNvCxnSpPr>
          <p:nvPr/>
        </p:nvCxnSpPr>
        <p:spPr>
          <a:xfrm>
            <a:off x="1346186" y="2822486"/>
            <a:ext cx="464894" cy="247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  <a:endCxn id="7" idx="0"/>
          </p:cNvCxnSpPr>
          <p:nvPr/>
        </p:nvCxnSpPr>
        <p:spPr>
          <a:xfrm>
            <a:off x="1895339" y="2513423"/>
            <a:ext cx="0" cy="5176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79598" y="3168268"/>
            <a:ext cx="63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  <a:endCxn id="9" idx="2"/>
          </p:cNvCxnSpPr>
          <p:nvPr/>
        </p:nvCxnSpPr>
        <p:spPr>
          <a:xfrm>
            <a:off x="2014499" y="2381642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15284" y="2474825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6"/>
            <a:endCxn id="10" idx="2"/>
          </p:cNvCxnSpPr>
          <p:nvPr/>
        </p:nvCxnSpPr>
        <p:spPr>
          <a:xfrm>
            <a:off x="2820066" y="2381642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1" idx="7"/>
            <a:endCxn id="7" idx="3"/>
          </p:cNvCxnSpPr>
          <p:nvPr/>
        </p:nvCxnSpPr>
        <p:spPr>
          <a:xfrm flipV="1">
            <a:off x="1346186" y="3256003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2" idx="2"/>
          </p:cNvCxnSpPr>
          <p:nvPr/>
        </p:nvCxnSpPr>
        <p:spPr>
          <a:xfrm>
            <a:off x="1381087" y="3881940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2" idx="1"/>
          </p:cNvCxnSpPr>
          <p:nvPr/>
        </p:nvCxnSpPr>
        <p:spPr>
          <a:xfrm>
            <a:off x="1979598" y="3256003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7141" y="184975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966650" y="219741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447461" y="296821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999583" y="4075198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2284418" y="406737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2781577" y="3172608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2616647" y="184975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3558310" y="226477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2" name="Oval 31"/>
          <p:cNvSpPr/>
          <p:nvPr/>
        </p:nvSpPr>
        <p:spPr>
          <a:xfrm>
            <a:off x="5303118" y="3900310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943198" y="2803800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796025" y="1914170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7651139" y="2788531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408124" y="3900310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03118" y="4038378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b c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5952362" y="2908516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c f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6408124" y="4038378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 e c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6796025" y="1997356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g f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7728443" y="2883606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 h</a:t>
            </a:r>
            <a:endParaRPr lang="en-US" sz="2000" dirty="0"/>
          </a:p>
        </p:txBody>
      </p:sp>
      <p:cxnSp>
        <p:nvCxnSpPr>
          <p:cNvPr id="57" name="Straight Connector 56"/>
          <p:cNvCxnSpPr>
            <a:stCxn id="32" idx="0"/>
            <a:endCxn id="33" idx="3"/>
          </p:cNvCxnSpPr>
          <p:nvPr/>
        </p:nvCxnSpPr>
        <p:spPr>
          <a:xfrm flipV="1">
            <a:off x="5623158" y="3350142"/>
            <a:ext cx="413778" cy="5501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6" idx="0"/>
            <a:endCxn id="33" idx="5"/>
          </p:cNvCxnSpPr>
          <p:nvPr/>
        </p:nvCxnSpPr>
        <p:spPr>
          <a:xfrm flipH="1" flipV="1">
            <a:off x="6489540" y="3350142"/>
            <a:ext cx="238624" cy="5501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33" idx="0"/>
            <a:endCxn id="34" idx="3"/>
          </p:cNvCxnSpPr>
          <p:nvPr/>
        </p:nvCxnSpPr>
        <p:spPr>
          <a:xfrm flipV="1">
            <a:off x="6263238" y="2460512"/>
            <a:ext cx="626525" cy="3432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5" idx="1"/>
            <a:endCxn id="34" idx="5"/>
          </p:cNvCxnSpPr>
          <p:nvPr/>
        </p:nvCxnSpPr>
        <p:spPr>
          <a:xfrm flipH="1" flipV="1">
            <a:off x="7342367" y="2460512"/>
            <a:ext cx="402510" cy="4217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007395" y="4889714"/>
            <a:ext cx="7450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rgbClr val="384348"/>
              </a:solidFill>
              <a:latin typeface="Calisto MT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OPT(t, S)</a:t>
            </a:r>
            <a:r>
              <a:rPr lang="en-US" sz="2000" dirty="0" smtClean="0">
                <a:solidFill>
                  <a:srgbClr val="384348"/>
                </a:solidFill>
                <a:latin typeface="Calisto MT"/>
              </a:rPr>
              <a:t>: value of MWIS in </a:t>
            </a:r>
            <a:r>
              <a:rPr lang="en-US" sz="2000" dirty="0" err="1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sz="2000" dirty="0" smtClean="0">
                <a:solidFill>
                  <a:srgbClr val="384348"/>
                </a:solidFill>
                <a:latin typeface="Calisto MT"/>
              </a:rPr>
              <a:t> among </a:t>
            </a:r>
            <a:r>
              <a:rPr lang="en-US" sz="2000" dirty="0" err="1" smtClean="0">
                <a:solidFill>
                  <a:srgbClr val="384348"/>
                </a:solidFill>
                <a:latin typeface="Calisto MT"/>
              </a:rPr>
              <a:t>indep</a:t>
            </a:r>
            <a:r>
              <a:rPr lang="en-US" sz="2000" dirty="0" smtClean="0">
                <a:solidFill>
                  <a:srgbClr val="384348"/>
                </a:solidFill>
                <a:latin typeface="Calisto MT"/>
              </a:rPr>
              <a:t> sets </a:t>
            </a:r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sz="2000" dirty="0" smtClean="0">
                <a:solidFill>
                  <a:srgbClr val="384348"/>
                </a:solidFill>
                <a:latin typeface="Calisto MT"/>
              </a:rPr>
              <a:t> </a:t>
            </a:r>
            <a:r>
              <a:rPr lang="en-US" sz="2000" dirty="0" err="1" smtClean="0">
                <a:solidFill>
                  <a:srgbClr val="384348"/>
                </a:solidFill>
                <a:latin typeface="Calisto MT"/>
              </a:rPr>
              <a:t>s.t</a:t>
            </a:r>
            <a:r>
              <a:rPr lang="en-US" sz="2000" dirty="0" smtClean="0">
                <a:solidFill>
                  <a:srgbClr val="384348"/>
                </a:solidFill>
                <a:latin typeface="Calisto MT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I 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Å</a:t>
            </a:r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 = S</a:t>
            </a:r>
            <a:endParaRPr lang="en-US" sz="2000" dirty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853553" y="2494929"/>
            <a:ext cx="554571" cy="366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02512" y="3015408"/>
            <a:ext cx="17270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OPT(t, </a:t>
            </a:r>
            <a:r>
              <a:rPr lang="en-US" dirty="0" smtClean="0">
                <a:solidFill>
                  <a:srgbClr val="FF0000"/>
                </a:solidFill>
              </a:rPr>
              <a:t>{a}) = 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073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MWIS and Tree Decompositions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OPT(t, </a:t>
            </a:r>
            <a:r>
              <a:rPr lang="en-US" dirty="0">
                <a:solidFill>
                  <a:srgbClr val="FF0000"/>
                </a:solidFill>
              </a:rPr>
              <a:t>S)</a:t>
            </a:r>
            <a:r>
              <a:rPr lang="en-US" dirty="0">
                <a:solidFill>
                  <a:srgbClr val="384348"/>
                </a:solidFill>
              </a:rPr>
              <a:t>: </a:t>
            </a:r>
            <a:r>
              <a:rPr lang="en-US" dirty="0" smtClean="0">
                <a:solidFill>
                  <a:srgbClr val="384348"/>
                </a:solidFill>
              </a:rPr>
              <a:t>max MWIS among independent </a:t>
            </a:r>
            <a:r>
              <a:rPr lang="en-US" dirty="0">
                <a:solidFill>
                  <a:srgbClr val="384348"/>
                </a:solidFill>
              </a:rPr>
              <a:t>sets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384348"/>
                </a:solidFill>
              </a:rPr>
              <a:t> </a:t>
            </a:r>
            <a:r>
              <a:rPr lang="en-US" dirty="0" err="1">
                <a:solidFill>
                  <a:srgbClr val="384348"/>
                </a:solidFill>
              </a:rPr>
              <a:t>s.t</a:t>
            </a:r>
            <a:r>
              <a:rPr lang="en-US" dirty="0">
                <a:solidFill>
                  <a:srgbClr val="384348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 </a:t>
            </a:r>
            <a:r>
              <a:rPr lang="en-US" dirty="0" err="1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Å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S</a:t>
            </a:r>
          </a:p>
          <a:p>
            <a:r>
              <a:rPr lang="en-US" dirty="0" smtClean="0">
                <a:solidFill>
                  <a:srgbClr val="384348"/>
                </a:solidFill>
              </a:rPr>
              <a:t># of values to compute at each node is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baseline="30000" dirty="0" smtClean="0">
                <a:solidFill>
                  <a:srgbClr val="FF0000"/>
                </a:solidFill>
              </a:rPr>
              <a:t>+1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384348"/>
                </a:solidFill>
              </a:rPr>
              <a:t>where                   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384348"/>
                </a:solidFill>
              </a:rPr>
              <a:t> is width of decomposition</a:t>
            </a:r>
          </a:p>
          <a:p>
            <a:r>
              <a:rPr lang="en-US" dirty="0" smtClean="0">
                <a:solidFill>
                  <a:srgbClr val="384348"/>
                </a:solidFill>
              </a:rPr>
              <a:t>Can compute all values from leaves to root in       </a:t>
            </a:r>
            <a:r>
              <a:rPr lang="en-US" dirty="0" smtClean="0">
                <a:solidFill>
                  <a:srgbClr val="FF0000"/>
                </a:solidFill>
              </a:rPr>
              <a:t>O(k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baseline="30000" dirty="0" smtClean="0">
                <a:solidFill>
                  <a:srgbClr val="FF0000"/>
                </a:solidFill>
              </a:rPr>
              <a:t>+1</a:t>
            </a:r>
            <a:r>
              <a:rPr lang="en-US" dirty="0" smtClean="0">
                <a:solidFill>
                  <a:srgbClr val="FF0000"/>
                </a:solidFill>
              </a:rPr>
              <a:t> N) </a:t>
            </a:r>
            <a:r>
              <a:rPr lang="en-US" dirty="0" smtClean="0">
                <a:solidFill>
                  <a:srgbClr val="384348"/>
                </a:solidFill>
              </a:rPr>
              <a:t>time where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384348"/>
                </a:solidFill>
              </a:rPr>
              <a:t> is # of nodes in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1387644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MWIS and Tree Decompositions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Consequence:</a:t>
            </a:r>
          </a:p>
          <a:p>
            <a:pPr marL="0" indent="0">
              <a:buNone/>
            </a:pPr>
            <a:r>
              <a:rPr lang="en-US" dirty="0" smtClean="0"/>
              <a:t>Given tree decomposition of width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for a graph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on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nodes MWIS can be computed in </a:t>
            </a:r>
            <a:r>
              <a:rPr lang="en-US" dirty="0" smtClean="0">
                <a:solidFill>
                  <a:srgbClr val="FF0000"/>
                </a:solidFill>
              </a:rPr>
              <a:t>O(k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k+1</a:t>
            </a:r>
            <a:r>
              <a:rPr lang="en-US" dirty="0" smtClean="0">
                <a:solidFill>
                  <a:srgbClr val="FF0000"/>
                </a:solidFill>
              </a:rPr>
              <a:t> n) </a:t>
            </a:r>
            <a:r>
              <a:rPr lang="en-US" dirty="0" smtClean="0"/>
              <a:t>time</a:t>
            </a:r>
          </a:p>
          <a:p>
            <a:pPr marL="0" indent="0">
              <a:buNone/>
            </a:pPr>
            <a:r>
              <a:rPr lang="en-US" dirty="0" smtClean="0"/>
              <a:t>Polynomial-time for any </a:t>
            </a:r>
            <a:r>
              <a:rPr lang="en-US" i="1" dirty="0" smtClean="0"/>
              <a:t>fixed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O(√n)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time algorithm for planar graphs (can also be seen via the planar separator theorem)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00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Properties/Parameters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Sparsity</a:t>
            </a:r>
            <a:endParaRPr lang="en-US" dirty="0" smtClean="0">
              <a:solidFill>
                <a:srgbClr val="FF0000"/>
              </a:solidFill>
              <a:latin typeface="cmmi10"/>
            </a:endParaRPr>
          </a:p>
          <a:p>
            <a:r>
              <a:rPr lang="en-US" dirty="0" smtClean="0"/>
              <a:t>Connectivity</a:t>
            </a:r>
          </a:p>
          <a:p>
            <a:r>
              <a:rPr lang="en-US" dirty="0" smtClean="0"/>
              <a:t>Topological properties (planarity, genus, ...)</a:t>
            </a:r>
          </a:p>
          <a:p>
            <a:r>
              <a:rPr lang="en-US" dirty="0" smtClean="0"/>
              <a:t>Spectral properties (expansion, ...)</a:t>
            </a:r>
          </a:p>
          <a:p>
            <a:r>
              <a:rPr lang="en-US" i="1" dirty="0" smtClean="0"/>
              <a:t>...</a:t>
            </a:r>
          </a:p>
          <a:p>
            <a:r>
              <a:rPr lang="en-US" i="1" dirty="0" smtClean="0"/>
              <a:t>Decomposability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296238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SAT</a:t>
            </a:r>
            <a:r>
              <a:rPr lang="en-US" dirty="0" smtClean="0"/>
              <a:t>:  Is given CNF formula </a:t>
            </a:r>
            <a:r>
              <a:rPr lang="en-US" dirty="0" err="1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dirty="0" smtClean="0"/>
              <a:t> </a:t>
            </a:r>
            <a:r>
              <a:rPr lang="en-US" dirty="0" err="1" smtClean="0"/>
              <a:t>satisfiable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b="1" dirty="0" smtClean="0"/>
              <a:t>#SAT</a:t>
            </a:r>
            <a:r>
              <a:rPr lang="en-US" dirty="0" smtClean="0"/>
              <a:t>: Count the # of satisfying assignments to </a:t>
            </a:r>
            <a:r>
              <a:rPr lang="en-US" dirty="0" err="1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 </a:t>
            </a:r>
            <a:endParaRPr lang="en-US" b="1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dirty="0" smtClean="0"/>
              <a:t> is a conjunction of clauses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Ç</a:t>
            </a:r>
            <a:r>
              <a:rPr lang="en-US" dirty="0" smtClean="0">
                <a:solidFill>
                  <a:srgbClr val="FF0000"/>
                </a:solidFill>
              </a:rPr>
              <a:t> x’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Ç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) 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Ç</a:t>
            </a:r>
            <a:r>
              <a:rPr lang="en-US" dirty="0" smtClean="0">
                <a:solidFill>
                  <a:srgbClr val="FF0000"/>
                </a:solidFill>
              </a:rPr>
              <a:t> x’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) 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Ç</a:t>
            </a:r>
            <a:r>
              <a:rPr lang="en-US" dirty="0" smtClean="0">
                <a:solidFill>
                  <a:srgbClr val="FF0000"/>
                </a:solidFill>
              </a:rPr>
              <a:t> x’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Ç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Ç</a:t>
            </a:r>
            <a:r>
              <a:rPr lang="en-US" dirty="0" smtClean="0">
                <a:solidFill>
                  <a:srgbClr val="FF0000"/>
                </a:solidFill>
              </a:rPr>
              <a:t> x’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) (x’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Ç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7332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Primal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</a:t>
            </a:r>
            <a:r>
              <a:rPr lang="en-US" dirty="0" err="1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dirty="0"/>
              <a:t> create graph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one vertex per variable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edge between two variables if they occur in a clause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(x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Ç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x’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Ç</a:t>
            </a:r>
            <a:r>
              <a:rPr lang="en-US" dirty="0">
                <a:solidFill>
                  <a:srgbClr val="FF0000"/>
                </a:solidFill>
              </a:rPr>
              <a:t> x</a:t>
            </a:r>
            <a:r>
              <a:rPr lang="en-US" baseline="-25000" dirty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Ç</a:t>
            </a:r>
            <a:r>
              <a:rPr lang="en-US" dirty="0">
                <a:solidFill>
                  <a:srgbClr val="FF0000"/>
                </a:solidFill>
              </a:rPr>
              <a:t> x’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Ç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>
                <a:solidFill>
                  <a:srgbClr val="FF0000"/>
                </a:solidFill>
              </a:rPr>
              <a:t>(x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Ç</a:t>
            </a:r>
            <a:r>
              <a:rPr lang="en-US" dirty="0">
                <a:solidFill>
                  <a:srgbClr val="FF0000"/>
                </a:solidFill>
              </a:rPr>
              <a:t> x</a:t>
            </a:r>
            <a:r>
              <a:rPr lang="en-US" baseline="-25000" dirty="0">
                <a:solidFill>
                  <a:srgbClr val="FF0000"/>
                </a:solidFill>
              </a:rPr>
              <a:t>4</a:t>
            </a:r>
            <a:r>
              <a:rPr lang="en-US" dirty="0">
                <a:solidFill>
                  <a:srgbClr val="FF0000"/>
                </a:solidFill>
              </a:rPr>
              <a:t>) (x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Ç</a:t>
            </a:r>
            <a:r>
              <a:rPr lang="en-US" dirty="0">
                <a:solidFill>
                  <a:srgbClr val="FF0000"/>
                </a:solidFill>
              </a:rPr>
              <a:t> x’</a:t>
            </a:r>
            <a:r>
              <a:rPr lang="en-US" baseline="-25000" dirty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FF0000"/>
                </a:solidFill>
              </a:rPr>
              <a:t>) 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289916" y="5502686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30647" y="4694823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255516" y="550701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754459" y="4694823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790590" y="4958386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36051" y="5525961"/>
            <a:ext cx="383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063828" y="4853858"/>
            <a:ext cx="383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992779" y="4669192"/>
            <a:ext cx="383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95690" y="4741454"/>
            <a:ext cx="383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885591" y="5322351"/>
            <a:ext cx="383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cxnSp>
        <p:nvCxnSpPr>
          <p:cNvPr id="15" name="Straight Connector 14"/>
          <p:cNvCxnSpPr>
            <a:stCxn id="5" idx="6"/>
            <a:endCxn id="8" idx="1"/>
          </p:cNvCxnSpPr>
          <p:nvPr/>
        </p:nvCxnSpPr>
        <p:spPr>
          <a:xfrm>
            <a:off x="3268967" y="4826605"/>
            <a:ext cx="556524" cy="1703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7"/>
            <a:endCxn id="7" idx="2"/>
          </p:cNvCxnSpPr>
          <p:nvPr/>
        </p:nvCxnSpPr>
        <p:spPr>
          <a:xfrm flipV="1">
            <a:off x="3994009" y="4826605"/>
            <a:ext cx="760450" cy="1703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7"/>
            <a:endCxn id="7" idx="1"/>
          </p:cNvCxnSpPr>
          <p:nvPr/>
        </p:nvCxnSpPr>
        <p:spPr>
          <a:xfrm>
            <a:off x="3234066" y="4733421"/>
            <a:ext cx="155529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8" idx="5"/>
            <a:endCxn id="6" idx="1"/>
          </p:cNvCxnSpPr>
          <p:nvPr/>
        </p:nvCxnSpPr>
        <p:spPr>
          <a:xfrm>
            <a:off x="3994009" y="5183351"/>
            <a:ext cx="296408" cy="3622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6"/>
            <a:endCxn id="6" idx="2"/>
          </p:cNvCxnSpPr>
          <p:nvPr/>
        </p:nvCxnSpPr>
        <p:spPr>
          <a:xfrm>
            <a:off x="3528236" y="5634468"/>
            <a:ext cx="727280" cy="43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7"/>
            <a:endCxn id="8" idx="3"/>
          </p:cNvCxnSpPr>
          <p:nvPr/>
        </p:nvCxnSpPr>
        <p:spPr>
          <a:xfrm flipV="1">
            <a:off x="3493335" y="5183351"/>
            <a:ext cx="332156" cy="3579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157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Incidence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930" y="2376761"/>
            <a:ext cx="4724307" cy="393192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Bipartite </a:t>
            </a:r>
            <a:r>
              <a:rPr lang="en-US" dirty="0"/>
              <a:t>graph </a:t>
            </a:r>
            <a:r>
              <a:rPr lang="en-US" dirty="0" err="1">
                <a:solidFill>
                  <a:srgbClr val="FF0000"/>
                </a:solidFill>
              </a:rPr>
              <a:t>G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/>
              <a:t>one vertex for each </a:t>
            </a:r>
            <a:r>
              <a:rPr lang="en-US" dirty="0" smtClean="0"/>
              <a:t>variable</a:t>
            </a:r>
            <a:endParaRPr lang="en-US" dirty="0">
              <a:solidFill>
                <a:srgbClr val="FF0000"/>
              </a:solidFill>
              <a:latin typeface="cmmi10"/>
            </a:endParaRPr>
          </a:p>
          <a:p>
            <a:r>
              <a:rPr lang="en-US" dirty="0"/>
              <a:t>one vertex for each </a:t>
            </a:r>
            <a:r>
              <a:rPr lang="en-US" dirty="0" smtClean="0"/>
              <a:t>clause</a:t>
            </a:r>
            <a:endParaRPr lang="en-US" dirty="0">
              <a:solidFill>
                <a:srgbClr val="FF0000"/>
              </a:solidFill>
              <a:latin typeface="cmmi10"/>
            </a:endParaRPr>
          </a:p>
          <a:p>
            <a:r>
              <a:rPr lang="en-US" dirty="0"/>
              <a:t>edge from variable to clause if variable occurs in clause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350020" y="4746161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350020" y="2766549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350020" y="5383562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350020" y="4123074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350020" y="343836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66644" y="4643664"/>
            <a:ext cx="383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66644" y="3938408"/>
            <a:ext cx="383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66644" y="5281190"/>
            <a:ext cx="383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966644" y="2581883"/>
            <a:ext cx="383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66644" y="3332591"/>
            <a:ext cx="383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840497" y="5087027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840497" y="3107415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840497" y="4463940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7840497" y="3779226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194198" y="5001463"/>
            <a:ext cx="429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8194198" y="4386637"/>
            <a:ext cx="429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8194198" y="3030353"/>
            <a:ext cx="429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194198" y="3715180"/>
            <a:ext cx="429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cxnSp>
        <p:nvCxnSpPr>
          <p:cNvPr id="32" name="Straight Connector 31"/>
          <p:cNvCxnSpPr>
            <a:stCxn id="5" idx="6"/>
            <a:endCxn id="24" idx="2"/>
          </p:cNvCxnSpPr>
          <p:nvPr/>
        </p:nvCxnSpPr>
        <p:spPr>
          <a:xfrm>
            <a:off x="6588340" y="2898331"/>
            <a:ext cx="1252157" cy="3408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7" idx="6"/>
            <a:endCxn id="24" idx="2"/>
          </p:cNvCxnSpPr>
          <p:nvPr/>
        </p:nvCxnSpPr>
        <p:spPr>
          <a:xfrm flipV="1">
            <a:off x="6588340" y="3239197"/>
            <a:ext cx="1252157" cy="10156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6" idx="6"/>
            <a:endCxn id="24" idx="3"/>
          </p:cNvCxnSpPr>
          <p:nvPr/>
        </p:nvCxnSpPr>
        <p:spPr>
          <a:xfrm flipV="1">
            <a:off x="6588340" y="3332380"/>
            <a:ext cx="1287058" cy="21829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" idx="7"/>
            <a:endCxn id="26" idx="3"/>
          </p:cNvCxnSpPr>
          <p:nvPr/>
        </p:nvCxnSpPr>
        <p:spPr>
          <a:xfrm flipV="1">
            <a:off x="6553439" y="4004191"/>
            <a:ext cx="1321959" cy="7805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6" idx="6"/>
            <a:endCxn id="26" idx="3"/>
          </p:cNvCxnSpPr>
          <p:nvPr/>
        </p:nvCxnSpPr>
        <p:spPr>
          <a:xfrm flipV="1">
            <a:off x="6588340" y="4004191"/>
            <a:ext cx="1287058" cy="15111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" idx="6"/>
            <a:endCxn id="23" idx="2"/>
          </p:cNvCxnSpPr>
          <p:nvPr/>
        </p:nvCxnSpPr>
        <p:spPr>
          <a:xfrm>
            <a:off x="6588340" y="4877943"/>
            <a:ext cx="1252157" cy="3408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4"/>
            <a:endCxn id="23" idx="1"/>
          </p:cNvCxnSpPr>
          <p:nvPr/>
        </p:nvCxnSpPr>
        <p:spPr>
          <a:xfrm>
            <a:off x="6469180" y="3030112"/>
            <a:ext cx="1406218" cy="20955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8" idx="6"/>
            <a:endCxn id="25" idx="2"/>
          </p:cNvCxnSpPr>
          <p:nvPr/>
        </p:nvCxnSpPr>
        <p:spPr>
          <a:xfrm>
            <a:off x="6588340" y="3570142"/>
            <a:ext cx="1252157" cy="10255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7" idx="5"/>
            <a:endCxn id="25" idx="2"/>
          </p:cNvCxnSpPr>
          <p:nvPr/>
        </p:nvCxnSpPr>
        <p:spPr>
          <a:xfrm>
            <a:off x="6553439" y="4348039"/>
            <a:ext cx="1287058" cy="2476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" idx="6"/>
            <a:endCxn id="25" idx="2"/>
          </p:cNvCxnSpPr>
          <p:nvPr/>
        </p:nvCxnSpPr>
        <p:spPr>
          <a:xfrm flipV="1">
            <a:off x="6588340" y="4595722"/>
            <a:ext cx="1252157" cy="2822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6" idx="6"/>
            <a:endCxn id="25" idx="2"/>
          </p:cNvCxnSpPr>
          <p:nvPr/>
        </p:nvCxnSpPr>
        <p:spPr>
          <a:xfrm flipV="1">
            <a:off x="6588340" y="4595722"/>
            <a:ext cx="1252157" cy="9196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28836" y="1815491"/>
            <a:ext cx="71499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(x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Ç</a:t>
            </a:r>
            <a:r>
              <a:rPr lang="en-US" sz="2400" dirty="0">
                <a:solidFill>
                  <a:srgbClr val="FF0000"/>
                </a:solidFill>
              </a:rPr>
              <a:t> x’</a:t>
            </a:r>
            <a:r>
              <a:rPr lang="en-US" sz="2400" baseline="-25000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Ç</a:t>
            </a:r>
            <a:r>
              <a:rPr lang="en-US" sz="2400" dirty="0">
                <a:solidFill>
                  <a:srgbClr val="FF0000"/>
                </a:solidFill>
              </a:rPr>
              <a:t> x</a:t>
            </a:r>
            <a:r>
              <a:rPr lang="en-US" sz="2400" baseline="-25000" dirty="0">
                <a:solidFill>
                  <a:srgbClr val="FF0000"/>
                </a:solidFill>
              </a:rPr>
              <a:t>5</a:t>
            </a:r>
            <a:r>
              <a:rPr lang="en-US" sz="2400" dirty="0">
                <a:solidFill>
                  <a:srgbClr val="FF0000"/>
                </a:solidFill>
              </a:rPr>
              <a:t>) (x</a:t>
            </a:r>
            <a:r>
              <a:rPr lang="en-US" sz="2400" baseline="-25000" dirty="0">
                <a:solidFill>
                  <a:srgbClr val="FF0000"/>
                </a:solidFill>
              </a:rPr>
              <a:t>4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Ç</a:t>
            </a:r>
            <a:r>
              <a:rPr lang="en-US" sz="2400" dirty="0">
                <a:solidFill>
                  <a:srgbClr val="FF0000"/>
                </a:solidFill>
              </a:rPr>
              <a:t> x’</a:t>
            </a:r>
            <a:r>
              <a:rPr lang="en-US" sz="2400" baseline="-25000" dirty="0">
                <a:solidFill>
                  <a:srgbClr val="FF0000"/>
                </a:solidFill>
              </a:rPr>
              <a:t>5</a:t>
            </a:r>
            <a:r>
              <a:rPr lang="en-US" sz="2400" dirty="0">
                <a:solidFill>
                  <a:srgbClr val="FF0000"/>
                </a:solidFill>
              </a:rPr>
              <a:t>) (x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Ç</a:t>
            </a:r>
            <a:r>
              <a:rPr lang="en-US" sz="2400" dirty="0">
                <a:solidFill>
                  <a:srgbClr val="FF0000"/>
                </a:solidFill>
              </a:rPr>
              <a:t> x’</a:t>
            </a:r>
            <a:r>
              <a:rPr lang="en-US" sz="2400" baseline="-25000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Ç</a:t>
            </a:r>
            <a:r>
              <a:rPr lang="en-US" sz="2400" dirty="0">
                <a:solidFill>
                  <a:srgbClr val="FF0000"/>
                </a:solidFill>
              </a:rPr>
              <a:t> x</a:t>
            </a:r>
            <a:r>
              <a:rPr lang="en-US" sz="2400" baseline="-25000" dirty="0">
                <a:solidFill>
                  <a:srgbClr val="FF0000"/>
                </a:solidFill>
              </a:rPr>
              <a:t>4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Ç</a:t>
            </a:r>
            <a:r>
              <a:rPr lang="en-US" sz="2400" dirty="0">
                <a:solidFill>
                  <a:srgbClr val="FF0000"/>
                </a:solidFill>
              </a:rPr>
              <a:t> x’</a:t>
            </a:r>
            <a:r>
              <a:rPr lang="en-US" sz="2400" baseline="-25000" dirty="0">
                <a:solidFill>
                  <a:srgbClr val="FF0000"/>
                </a:solidFill>
              </a:rPr>
              <a:t>5</a:t>
            </a:r>
            <a:r>
              <a:rPr lang="en-US" sz="2400" dirty="0">
                <a:solidFill>
                  <a:srgbClr val="FF0000"/>
                </a:solidFill>
              </a:rPr>
              <a:t>) (x’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Ç</a:t>
            </a:r>
            <a:r>
              <a:rPr lang="en-US" sz="2400" dirty="0">
                <a:solidFill>
                  <a:srgbClr val="FF0000"/>
                </a:solidFill>
              </a:rPr>
              <a:t> x</a:t>
            </a:r>
            <a:r>
              <a:rPr lang="en-US" sz="2400" baseline="-25000" dirty="0">
                <a:solidFill>
                  <a:srgbClr val="FF0000"/>
                </a:solidFill>
              </a:rPr>
              <a:t>4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89538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c</a:t>
            </a:r>
            <a:r>
              <a:rPr lang="en-US" baseline="30000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 size(</a:t>
            </a:r>
            <a:r>
              <a:rPr lang="en-US" dirty="0" err="1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smtClean="0">
                <a:solidFill>
                  <a:srgbClr val="FF0000"/>
                </a:solidFill>
              </a:rPr>
              <a:t>)</a:t>
            </a:r>
            <a:r>
              <a:rPr lang="en-US" smtClean="0"/>
              <a:t> </a:t>
            </a:r>
            <a:r>
              <a:rPr lang="en-US" dirty="0" smtClean="0"/>
              <a:t>time algorithm for SAT and #SAT where </a:t>
            </a:r>
            <a:r>
              <a:rPr lang="en-US" dirty="0" smtClean="0">
                <a:solidFill>
                  <a:srgbClr val="FF0000"/>
                </a:solidFill>
              </a:rPr>
              <a:t>k =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dirty="0" smtClean="0">
                <a:solidFill>
                  <a:srgbClr val="FF0000"/>
                </a:solidFill>
              </a:rPr>
              <a:t>)) </a:t>
            </a:r>
            <a:r>
              <a:rPr lang="en-US" b="1" dirty="0" smtClean="0">
                <a:solidFill>
                  <a:srgbClr val="FF0000"/>
                </a:solidFill>
              </a:rPr>
              <a:t>or </a:t>
            </a:r>
            <a:r>
              <a:rPr lang="en-US" dirty="0">
                <a:solidFill>
                  <a:srgbClr val="FF0000"/>
                </a:solidFill>
              </a:rPr>
              <a:t>k = </a:t>
            </a:r>
            <a:r>
              <a:rPr lang="en-US" dirty="0" err="1">
                <a:solidFill>
                  <a:srgbClr val="FF0000"/>
                </a:solidFill>
              </a:rPr>
              <a:t>tw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G</a:t>
            </a:r>
            <a:r>
              <a:rPr lang="en-US" b="1" baseline="-25000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dirty="0">
                <a:solidFill>
                  <a:srgbClr val="FF0000"/>
                </a:solidFill>
              </a:rPr>
              <a:t>))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Question: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which graph is better to use?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77424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c</a:t>
            </a:r>
            <a:r>
              <a:rPr lang="en-US" baseline="30000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 size(</a:t>
            </a:r>
            <a:r>
              <a:rPr lang="en-US" dirty="0" err="1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dirty="0" smtClean="0">
                <a:solidFill>
                  <a:srgbClr val="FF0000"/>
                </a:solidFill>
              </a:rPr>
              <a:t>))</a:t>
            </a:r>
            <a:r>
              <a:rPr lang="en-US" dirty="0" smtClean="0"/>
              <a:t> time algorithm for SAT and #SAT where </a:t>
            </a:r>
            <a:r>
              <a:rPr lang="en-US" dirty="0" smtClean="0">
                <a:solidFill>
                  <a:srgbClr val="FF0000"/>
                </a:solidFill>
              </a:rPr>
              <a:t>k =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dirty="0" smtClean="0">
                <a:solidFill>
                  <a:srgbClr val="FF0000"/>
                </a:solidFill>
              </a:rPr>
              <a:t>)) </a:t>
            </a:r>
            <a:r>
              <a:rPr lang="en-US" b="1" dirty="0" smtClean="0">
                <a:solidFill>
                  <a:srgbClr val="FF0000"/>
                </a:solidFill>
              </a:rPr>
              <a:t>or </a:t>
            </a:r>
            <a:r>
              <a:rPr lang="en-US" dirty="0">
                <a:solidFill>
                  <a:srgbClr val="FF0000"/>
                </a:solidFill>
              </a:rPr>
              <a:t>k = </a:t>
            </a:r>
            <a:r>
              <a:rPr lang="en-US" dirty="0" err="1">
                <a:solidFill>
                  <a:srgbClr val="FF0000"/>
                </a:solidFill>
              </a:rPr>
              <a:t>tw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G</a:t>
            </a:r>
            <a:r>
              <a:rPr lang="en-US" b="1" baseline="-25000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dirty="0">
                <a:solidFill>
                  <a:srgbClr val="FF0000"/>
                </a:solidFill>
              </a:rPr>
              <a:t>))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Question: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which graph is better to use?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tw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sz="2400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sz="2400" dirty="0" smtClean="0">
                <a:solidFill>
                  <a:srgbClr val="FF0000"/>
                </a:solidFill>
              </a:rPr>
              <a:t>))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tw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alisto MT"/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sz="2400" dirty="0" smtClean="0">
                <a:solidFill>
                  <a:srgbClr val="FF0000"/>
                </a:solidFill>
              </a:rPr>
              <a:t>)) + 1</a:t>
            </a:r>
          </a:p>
          <a:p>
            <a:pPr lvl="1"/>
            <a:r>
              <a:rPr lang="en-US" sz="2400" dirty="0" smtClean="0"/>
              <a:t>Simple examples: </a:t>
            </a:r>
            <a:r>
              <a:rPr lang="en-US" sz="2400" dirty="0" err="1" smtClean="0">
                <a:solidFill>
                  <a:srgbClr val="FF0000"/>
                </a:solidFill>
              </a:rPr>
              <a:t>tw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sz="2400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sz="2400" dirty="0" smtClean="0">
                <a:solidFill>
                  <a:srgbClr val="FF0000"/>
                </a:solidFill>
              </a:rPr>
              <a:t>))=1 </a:t>
            </a:r>
            <a:r>
              <a:rPr lang="en-US" sz="2400" dirty="0" smtClean="0"/>
              <a:t>and </a:t>
            </a:r>
            <a:r>
              <a:rPr lang="en-US" sz="2400" dirty="0" err="1">
                <a:solidFill>
                  <a:srgbClr val="FF0000"/>
                </a:solidFill>
              </a:rPr>
              <a:t>tw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G</a:t>
            </a:r>
            <a:r>
              <a:rPr lang="en-US" sz="2400" baseline="-25000" dirty="0" err="1">
                <a:solidFill>
                  <a:srgbClr val="FF0000"/>
                </a:solidFill>
              </a:rPr>
              <a:t>p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sz="2400" dirty="0">
                <a:solidFill>
                  <a:srgbClr val="FF0000"/>
                </a:solidFill>
              </a:rPr>
              <a:t>)) </a:t>
            </a:r>
            <a:r>
              <a:rPr lang="en-US" sz="2400" dirty="0" smtClean="0">
                <a:solidFill>
                  <a:srgbClr val="FF0000"/>
                </a:solidFill>
              </a:rPr>
              <a:t>= n-1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74453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</a:t>
            </a:r>
            <a:r>
              <a:rPr lang="en-US" dirty="0" err="1" smtClean="0"/>
              <a:t>Prog</a:t>
            </a:r>
            <a:r>
              <a:rPr lang="en-US" dirty="0" smtClean="0"/>
              <a:t> for SAT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5913581" y="3003827"/>
            <a:ext cx="2959652" cy="267252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6944688" y="2694829"/>
            <a:ext cx="839083" cy="83908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60415" y="249627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>
            <a:stCxn id="7" idx="0"/>
          </p:cNvCxnSpPr>
          <p:nvPr/>
        </p:nvCxnSpPr>
        <p:spPr>
          <a:xfrm flipV="1">
            <a:off x="7364230" y="1987827"/>
            <a:ext cx="437565" cy="7070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2173" y="1803498"/>
            <a:ext cx="43953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  <a:latin typeface="Calisto MT"/>
            </a:endParaRP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Bag </a:t>
            </a:r>
            <a:r>
              <a:rPr lang="en-US" sz="2000" dirty="0" err="1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contains variables &amp; clauses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53349" y="2896380"/>
            <a:ext cx="122176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x</a:t>
            </a:r>
            <a:r>
              <a:rPr lang="en-US" baseline="-25000" dirty="0">
                <a:solidFill>
                  <a:srgbClr val="FF0000"/>
                </a:solidFill>
              </a:rPr>
              <a:t>5 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 C</a:t>
            </a:r>
            <a:r>
              <a:rPr lang="en-US" baseline="-25000" dirty="0" smtClean="0">
                <a:solidFill>
                  <a:srgbClr val="0000FF"/>
                </a:solidFill>
              </a:rPr>
              <a:t>6 </a:t>
            </a:r>
            <a:endParaRPr lang="en-US" baseline="-25000" dirty="0">
              <a:solidFill>
                <a:srgbClr val="0000FF"/>
              </a:solidFill>
            </a:endParaRPr>
          </a:p>
          <a:p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5521336" y="1803498"/>
            <a:ext cx="20120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x</a:t>
            </a:r>
            <a:r>
              <a:rPr lang="en-US" baseline="-25000" dirty="0">
                <a:solidFill>
                  <a:srgbClr val="FF0000"/>
                </a:solidFill>
              </a:rPr>
              <a:t>5 </a:t>
            </a: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 C</a:t>
            </a:r>
            <a:r>
              <a:rPr lang="en-US" baseline="-25000" dirty="0">
                <a:solidFill>
                  <a:srgbClr val="0000FF"/>
                </a:solidFill>
              </a:rPr>
              <a:t>6 </a:t>
            </a:r>
            <a:r>
              <a:rPr lang="en-US" dirty="0" smtClean="0">
                <a:solidFill>
                  <a:srgbClr val="008000"/>
                </a:solidFill>
              </a:rPr>
              <a:t>= 0000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...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x</a:t>
            </a:r>
            <a:r>
              <a:rPr lang="en-US" baseline="-25000" dirty="0">
                <a:solidFill>
                  <a:srgbClr val="FF0000"/>
                </a:solidFill>
              </a:rPr>
              <a:t>5 </a:t>
            </a: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 C</a:t>
            </a:r>
            <a:r>
              <a:rPr lang="en-US" baseline="-25000" dirty="0">
                <a:solidFill>
                  <a:srgbClr val="0000FF"/>
                </a:solidFill>
              </a:rPr>
              <a:t>6 </a:t>
            </a:r>
            <a:r>
              <a:rPr lang="en-US" dirty="0">
                <a:solidFill>
                  <a:srgbClr val="008000"/>
                </a:solidFill>
              </a:rPr>
              <a:t>= </a:t>
            </a:r>
            <a:r>
              <a:rPr lang="en-US" dirty="0" smtClean="0">
                <a:solidFill>
                  <a:srgbClr val="008000"/>
                </a:solidFill>
              </a:rPr>
              <a:t>1001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....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090548" y="2603717"/>
            <a:ext cx="1430788" cy="9620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6946" y="3565754"/>
            <a:ext cx="34136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there an extension of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x</a:t>
            </a:r>
            <a:r>
              <a:rPr lang="en-US" baseline="-25000" dirty="0">
                <a:solidFill>
                  <a:srgbClr val="FF0000"/>
                </a:solidFill>
              </a:rPr>
              <a:t>5 </a:t>
            </a:r>
            <a:r>
              <a:rPr lang="en-US" dirty="0" smtClean="0">
                <a:solidFill>
                  <a:srgbClr val="FF0000"/>
                </a:solidFill>
              </a:rPr>
              <a:t>=10</a:t>
            </a:r>
            <a:r>
              <a:rPr lang="en-US" dirty="0" smtClean="0"/>
              <a:t> to variable in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dirty="0" smtClean="0"/>
              <a:t> </a:t>
            </a:r>
            <a:r>
              <a:rPr lang="en-US" dirty="0" err="1" smtClean="0"/>
              <a:t>s.t</a:t>
            </a:r>
            <a:r>
              <a:rPr lang="en-US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all clauses </a:t>
            </a:r>
            <a:r>
              <a:rPr lang="en-US" i="1" dirty="0" smtClean="0"/>
              <a:t>properly contained </a:t>
            </a:r>
            <a:r>
              <a:rPr lang="en-US" dirty="0" smtClean="0"/>
              <a:t>in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dirty="0" smtClean="0"/>
              <a:t> are satisfied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  <a:latin typeface="Calisto MT"/>
              </a:rPr>
              <a:t>C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6</a:t>
            </a:r>
            <a:r>
              <a:rPr lang="en-US" dirty="0" smtClean="0"/>
              <a:t> in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dirty="0" smtClean="0"/>
              <a:t> </a:t>
            </a:r>
            <a:r>
              <a:rPr lang="en-US" b="1" dirty="0" smtClean="0"/>
              <a:t>is</a:t>
            </a:r>
            <a:r>
              <a:rPr lang="en-US" dirty="0" smtClean="0"/>
              <a:t> satisfied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  <a:latin typeface="Calisto MT"/>
              </a:rPr>
              <a:t>C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/>
              <a:t> in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dirty="0" smtClean="0"/>
              <a:t> </a:t>
            </a:r>
            <a:r>
              <a:rPr lang="en-US" b="1" dirty="0" smtClean="0"/>
              <a:t>may not </a:t>
            </a:r>
            <a:r>
              <a:rPr lang="en-US" dirty="0" smtClean="0"/>
              <a:t>be satisfied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255963" y="4289029"/>
            <a:ext cx="4044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sto MT"/>
              </a:rPr>
              <a:t>t</a:t>
            </a:r>
            <a:endParaRPr lang="en-US" sz="2000" baseline="-25000" dirty="0">
              <a:solidFill>
                <a:srgbClr val="FF0000"/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913507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</a:t>
            </a:r>
            <a:br>
              <a:rPr lang="en-US" dirty="0" smtClean="0"/>
            </a:br>
            <a:r>
              <a:rPr lang="en-US" dirty="0" smtClean="0"/>
              <a:t>Graphical Models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Inference in Graphical Models: </a:t>
            </a:r>
          </a:p>
          <a:p>
            <a:pPr lvl="1"/>
            <a:r>
              <a:rPr lang="en-US" dirty="0" smtClean="0"/>
              <a:t>Bayesian networks (directed acyclic graphs)</a:t>
            </a:r>
          </a:p>
          <a:p>
            <a:pPr lvl="1"/>
            <a:r>
              <a:rPr lang="en-US" dirty="0" smtClean="0"/>
              <a:t>Markov random fields (undirected)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Small </a:t>
            </a:r>
            <a:r>
              <a:rPr lang="en-US" dirty="0" err="1" smtClean="0"/>
              <a:t>treewidth</a:t>
            </a:r>
            <a:r>
              <a:rPr lang="en-US" dirty="0" smtClean="0"/>
              <a:t> of underlying graphs implies efficient algorithm via dynamic programming</a:t>
            </a:r>
            <a:r>
              <a:rPr lang="en-US" dirty="0"/>
              <a:t> </a:t>
            </a:r>
            <a:r>
              <a:rPr lang="en-US" dirty="0" smtClean="0"/>
              <a:t>(and variants of belief propagation)</a:t>
            </a:r>
          </a:p>
        </p:txBody>
      </p:sp>
    </p:spTree>
    <p:extLst>
      <p:ext uri="{BB962C8B-B14F-4D97-AF65-F5344CB8AC3E}">
        <p14:creationId xmlns:p14="http://schemas.microsoft.com/office/powerpoint/2010/main" val="395007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1879" y="569760"/>
            <a:ext cx="7808664" cy="5711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Many NP-Hard problems can be solved in poly-time on graphs of bounded </a:t>
            </a:r>
            <a:r>
              <a:rPr lang="en-US" dirty="0" err="1" smtClean="0"/>
              <a:t>treewidth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minimum dominating set</a:t>
            </a:r>
          </a:p>
          <a:p>
            <a:r>
              <a:rPr lang="en-US" dirty="0" smtClean="0"/>
              <a:t>chromatic number</a:t>
            </a:r>
          </a:p>
          <a:p>
            <a:r>
              <a:rPr lang="en-US" dirty="0" smtClean="0"/>
              <a:t>Hamilton cycle/TSP</a:t>
            </a:r>
          </a:p>
          <a:p>
            <a:r>
              <a:rPr lang="en-US" dirty="0" smtClean="0"/>
              <a:t>minimum cost Steiner tree</a:t>
            </a:r>
          </a:p>
          <a:p>
            <a:r>
              <a:rPr lang="en-US" dirty="0" smtClean="0"/>
              <a:t>...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Question: </a:t>
            </a:r>
            <a:r>
              <a:rPr lang="en-US" dirty="0" smtClean="0"/>
              <a:t>which problems can be solved?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4794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Courcelle’s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meta-algorithmic result via logic: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[Courcelle’90]</a:t>
            </a:r>
          </a:p>
          <a:p>
            <a:pPr marL="0" indent="0">
              <a:buNone/>
            </a:pPr>
            <a:r>
              <a:rPr lang="en-US" dirty="0" smtClean="0"/>
              <a:t>Any property </a:t>
            </a:r>
            <a:r>
              <a:rPr lang="en-US" dirty="0" err="1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dirty="0" smtClean="0"/>
              <a:t> of graphs expressible in E</a:t>
            </a:r>
            <a:r>
              <a:rPr lang="en-US" dirty="0" smtClean="0">
                <a:latin typeface="Calisto MT"/>
              </a:rPr>
              <a:t>MSO</a:t>
            </a:r>
            <a:r>
              <a:rPr lang="en-US" baseline="-25000" dirty="0" smtClean="0">
                <a:latin typeface="Calisto MT"/>
              </a:rPr>
              <a:t>2</a:t>
            </a:r>
            <a:r>
              <a:rPr lang="en-US" dirty="0" smtClean="0"/>
              <a:t> logic can be checked in time </a:t>
            </a:r>
            <a:r>
              <a:rPr lang="en-US" dirty="0" smtClean="0">
                <a:solidFill>
                  <a:srgbClr val="FF0000"/>
                </a:solidFill>
              </a:rPr>
              <a:t>f(|</a:t>
            </a:r>
            <a:r>
              <a:rPr lang="en-US" dirty="0" err="1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Á</a:t>
            </a:r>
            <a:r>
              <a:rPr lang="en-US" dirty="0" smtClean="0">
                <a:solidFill>
                  <a:srgbClr val="FF0000"/>
                </a:solidFill>
              </a:rPr>
              <a:t>|, k) n </a:t>
            </a:r>
            <a:r>
              <a:rPr lang="en-US" dirty="0" smtClean="0"/>
              <a:t>on an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node graph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given a tree decomposition of width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. Here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is some computable function.</a:t>
            </a:r>
          </a:p>
          <a:p>
            <a:pPr marL="0" indent="0">
              <a:buNone/>
            </a:pPr>
            <a:r>
              <a:rPr lang="en-US" dirty="0" smtClean="0"/>
              <a:t>Various extensions of above for optimization/counting and related problems.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420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Graph/Structure has small/bounded </a:t>
            </a:r>
            <a:r>
              <a:rPr lang="en-US" dirty="0" err="1" smtClean="0"/>
              <a:t>treewidth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implies</a:t>
            </a:r>
          </a:p>
          <a:p>
            <a:pPr marL="0" indent="0">
              <a:buNone/>
            </a:pPr>
            <a:r>
              <a:rPr lang="en-US" dirty="0" smtClean="0"/>
              <a:t>efficient/poly-time algorithm for many intractable problems</a:t>
            </a:r>
          </a:p>
          <a:p>
            <a:pPr marL="0" indent="0">
              <a:buNone/>
            </a:pPr>
            <a:r>
              <a:rPr lang="en-US" b="1" dirty="0" smtClean="0"/>
              <a:t>Next: </a:t>
            </a:r>
            <a:r>
              <a:rPr lang="en-US" dirty="0" smtClean="0"/>
              <a:t>leveraging bounded </a:t>
            </a:r>
            <a:r>
              <a:rPr lang="en-US" dirty="0" err="1" smtClean="0"/>
              <a:t>treewidth</a:t>
            </a:r>
            <a:r>
              <a:rPr lang="en-US" dirty="0" smtClean="0"/>
              <a:t> graphs for more general graphs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51166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Tree decompositions and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Studied by </a:t>
            </a:r>
            <a:r>
              <a:rPr lang="en-US" dirty="0" smtClean="0">
                <a:solidFill>
                  <a:srgbClr val="008000"/>
                </a:solidFill>
              </a:rPr>
              <a:t>[Halin’76] </a:t>
            </a:r>
          </a:p>
          <a:p>
            <a:pPr marL="0" indent="0">
              <a:buNone/>
            </a:pPr>
            <a:r>
              <a:rPr lang="en-US" dirty="0" smtClean="0"/>
              <a:t>Again by </a:t>
            </a:r>
            <a:r>
              <a:rPr lang="en-US" dirty="0" smtClean="0">
                <a:solidFill>
                  <a:srgbClr val="008000"/>
                </a:solidFill>
              </a:rPr>
              <a:t>[Robertson &amp; Seymour’84] </a:t>
            </a:r>
            <a:r>
              <a:rPr lang="en-US" dirty="0" smtClean="0"/>
              <a:t>as part of their seminal graph minor project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ML tree decompositions related to </a:t>
            </a:r>
            <a:r>
              <a:rPr lang="en-US" b="1" dirty="0" smtClean="0"/>
              <a:t>junction trees</a:t>
            </a:r>
          </a:p>
        </p:txBody>
      </p:sp>
    </p:spTree>
    <p:extLst>
      <p:ext uri="{BB962C8B-B14F-4D97-AF65-F5344CB8AC3E}">
        <p14:creationId xmlns:p14="http://schemas.microsoft.com/office/powerpoint/2010/main" val="273046375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MWIS in Planar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MWIS is exactly solvable in bounded </a:t>
            </a:r>
            <a:r>
              <a:rPr lang="en-US" dirty="0" err="1" smtClean="0"/>
              <a:t>treewidth</a:t>
            </a:r>
            <a:r>
              <a:rPr lang="en-US" dirty="0" smtClean="0"/>
              <a:t> graphs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 we extend ideas to broader class of graphs?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60187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Approximation algorithm for optimization problem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¦</a:t>
            </a:r>
            <a:endParaRPr lang="en-US" dirty="0" smtClean="0">
              <a:solidFill>
                <a:srgbClr val="FF0000"/>
              </a:solidFill>
              <a:latin typeface="cmmi10"/>
            </a:endParaRPr>
          </a:p>
          <a:p>
            <a:r>
              <a:rPr lang="en-US" dirty="0" smtClean="0"/>
              <a:t>a worst-case polynomial time algorithm</a:t>
            </a:r>
            <a:endParaRPr lang="en-US" dirty="0" smtClean="0">
              <a:solidFill>
                <a:srgbClr val="FF0000"/>
              </a:solidFill>
              <a:latin typeface="cmmi10"/>
            </a:endParaRPr>
          </a:p>
          <a:p>
            <a:r>
              <a:rPr lang="en-US" dirty="0" smtClean="0"/>
              <a:t>gives a worst-case guarantee on the output of solution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(I)</a:t>
            </a:r>
            <a:r>
              <a:rPr lang="en-US" dirty="0" smtClean="0"/>
              <a:t> – value of solution output by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A</a:t>
            </a:r>
            <a:r>
              <a:rPr lang="en-US" dirty="0" smtClean="0"/>
              <a:t> on instance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OPT(I)</a:t>
            </a:r>
            <a:r>
              <a:rPr lang="en-US" dirty="0" smtClean="0"/>
              <a:t> – value of an optimum solution for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</a:p>
          <a:p>
            <a:pPr lvl="1"/>
            <a:r>
              <a:rPr lang="en-US" dirty="0" smtClean="0"/>
              <a:t>For maximization: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(I)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®</a:t>
            </a:r>
            <a:r>
              <a:rPr lang="en-US" dirty="0" smtClean="0">
                <a:solidFill>
                  <a:srgbClr val="FF0000"/>
                </a:solidFill>
              </a:rPr>
              <a:t> OPT(I) </a:t>
            </a:r>
            <a:r>
              <a:rPr lang="en-US" i="1" dirty="0" smtClean="0"/>
              <a:t>for all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®</a:t>
            </a:r>
            <a:r>
              <a:rPr lang="en-US" dirty="0" smtClean="0"/>
              <a:t> – the approximation ratio of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A</a:t>
            </a:r>
            <a:endParaRPr lang="en-US" dirty="0">
              <a:solidFill>
                <a:srgbClr val="FF0000"/>
              </a:solidFill>
              <a:latin typeface="cmsy10"/>
            </a:endParaRPr>
          </a:p>
        </p:txBody>
      </p:sp>
    </p:spTree>
    <p:extLst>
      <p:ext uri="{BB962C8B-B14F-4D97-AF65-F5344CB8AC3E}">
        <p14:creationId xmlns:p14="http://schemas.microsoft.com/office/powerpoint/2010/main" val="207348190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MWIS in Planar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[Baker’94]</a:t>
            </a:r>
          </a:p>
          <a:p>
            <a:pPr marL="0" indent="0">
              <a:buNone/>
            </a:pPr>
            <a:r>
              <a:rPr lang="en-US" dirty="0" smtClean="0"/>
              <a:t>There is a </a:t>
            </a:r>
            <a:r>
              <a:rPr lang="en-US" i="1" dirty="0" smtClean="0"/>
              <a:t>polynomial-time approximation scheme </a:t>
            </a:r>
            <a:r>
              <a:rPr lang="en-US" dirty="0" smtClean="0"/>
              <a:t>(PTAS) for MWIS in </a:t>
            </a:r>
            <a:r>
              <a:rPr lang="en-US" b="1" dirty="0" smtClean="0"/>
              <a:t>planar graphs</a:t>
            </a:r>
            <a:r>
              <a:rPr lang="en-US" dirty="0" smtClean="0"/>
              <a:t>. Given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²</a:t>
            </a:r>
            <a:r>
              <a:rPr lang="en-US" dirty="0" smtClean="0">
                <a:solidFill>
                  <a:srgbClr val="FF0000"/>
                </a:solidFill>
              </a:rPr>
              <a:t> &gt; 0</a:t>
            </a:r>
            <a:r>
              <a:rPr lang="en-US" dirty="0" smtClean="0"/>
              <a:t>,</a:t>
            </a:r>
          </a:p>
          <a:p>
            <a:r>
              <a:rPr lang="en-US" dirty="0" smtClean="0"/>
              <a:t>Algorithm runs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O(1</a:t>
            </a:r>
            <a:r>
              <a:rPr lang="en-US" baseline="30000" dirty="0" smtClean="0">
                <a:solidFill>
                  <a:srgbClr val="FF0000"/>
                </a:solidFill>
              </a:rPr>
              <a:t>/</a:t>
            </a:r>
            <a:r>
              <a:rPr lang="en-US" baseline="30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²</a:t>
            </a:r>
            <a:r>
              <a:rPr lang="en-US" baseline="30000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 poly(n)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Gives a </a:t>
            </a:r>
            <a:r>
              <a:rPr lang="en-US" dirty="0" smtClean="0">
                <a:solidFill>
                  <a:srgbClr val="FF0000"/>
                </a:solidFill>
              </a:rPr>
              <a:t>(1-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²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approximation to MWIS</a:t>
            </a:r>
          </a:p>
        </p:txBody>
      </p:sp>
    </p:spTree>
    <p:extLst>
      <p:ext uri="{BB962C8B-B14F-4D97-AF65-F5344CB8AC3E}">
        <p14:creationId xmlns:p14="http://schemas.microsoft.com/office/powerpoint/2010/main" val="112185475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Decomposing Planar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[Baker’94]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G=(V,E) </a:t>
            </a:r>
            <a:r>
              <a:rPr lang="en-US" dirty="0" smtClean="0"/>
              <a:t>planar graph,</a:t>
            </a:r>
            <a:r>
              <a:rPr lang="en-US" dirty="0" smtClean="0">
                <a:solidFill>
                  <a:srgbClr val="FF0000"/>
                </a:solidFill>
              </a:rPr>
              <a:t> h</a:t>
            </a:r>
            <a:r>
              <a:rPr lang="en-US" dirty="0" smtClean="0"/>
              <a:t> any non-negative integer</a:t>
            </a:r>
          </a:p>
          <a:p>
            <a:pPr marL="0" indent="0">
              <a:buNone/>
            </a:pPr>
            <a:r>
              <a:rPr lang="en-US" dirty="0" smtClean="0"/>
              <a:t>Can efficiently partition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 into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 ...,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such that for </a:t>
            </a:r>
            <a:r>
              <a:rPr lang="en-US" i="1" dirty="0" smtClean="0"/>
              <a:t>any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h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= G –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has </a:t>
            </a:r>
            <a:r>
              <a:rPr lang="en-US" dirty="0" err="1" smtClean="0"/>
              <a:t>treewdith</a:t>
            </a:r>
            <a:r>
              <a:rPr lang="en-US" dirty="0" smtClean="0"/>
              <a:t> at most </a:t>
            </a:r>
            <a:r>
              <a:rPr lang="en-US" dirty="0" smtClean="0">
                <a:solidFill>
                  <a:srgbClr val="FF0000"/>
                </a:solidFill>
              </a:rPr>
              <a:t>O(h)</a:t>
            </a:r>
          </a:p>
        </p:txBody>
      </p:sp>
    </p:spTree>
    <p:extLst>
      <p:ext uri="{BB962C8B-B14F-4D97-AF65-F5344CB8AC3E}">
        <p14:creationId xmlns:p14="http://schemas.microsoft.com/office/powerpoint/2010/main" val="403215914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Baker’s Decomposition</a:t>
            </a:r>
            <a:endParaRPr lang="en-US" dirty="0"/>
          </a:p>
        </p:txBody>
      </p:sp>
      <p:grpSp>
        <p:nvGrpSpPr>
          <p:cNvPr id="124" name="Group 123"/>
          <p:cNvGrpSpPr>
            <a:grpSpLocks/>
          </p:cNvGrpSpPr>
          <p:nvPr/>
        </p:nvGrpSpPr>
        <p:grpSpPr bwMode="auto">
          <a:xfrm>
            <a:off x="3378379" y="4796031"/>
            <a:ext cx="2463043" cy="45860"/>
            <a:chOff x="1611" y="1226"/>
            <a:chExt cx="2401" cy="48"/>
          </a:xfrm>
        </p:grpSpPr>
        <p:sp>
          <p:nvSpPr>
            <p:cNvPr id="125" name="Rectangle 5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Rectangle 6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Rectangle 7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Rectangle 8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9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10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11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Rectangle 12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" name="Rectangle 13"/>
          <p:cNvSpPr>
            <a:spLocks noChangeArrowheads="1"/>
          </p:cNvSpPr>
          <p:nvPr/>
        </p:nvSpPr>
        <p:spPr bwMode="auto">
          <a:xfrm>
            <a:off x="3027542" y="4802719"/>
            <a:ext cx="49240" cy="4586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Rectangle 14"/>
          <p:cNvSpPr>
            <a:spLocks noChangeArrowheads="1"/>
          </p:cNvSpPr>
          <p:nvPr/>
        </p:nvSpPr>
        <p:spPr bwMode="auto">
          <a:xfrm>
            <a:off x="6129684" y="4802719"/>
            <a:ext cx="49240" cy="4586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Line 16"/>
          <p:cNvSpPr>
            <a:spLocks noChangeShapeType="1"/>
          </p:cNvSpPr>
          <p:nvPr/>
        </p:nvSpPr>
        <p:spPr bwMode="auto">
          <a:xfrm>
            <a:off x="3399922" y="2585186"/>
            <a:ext cx="0" cy="290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17"/>
          <p:cNvSpPr>
            <a:spLocks noChangeShapeType="1"/>
          </p:cNvSpPr>
          <p:nvPr/>
        </p:nvSpPr>
        <p:spPr bwMode="auto">
          <a:xfrm>
            <a:off x="3744604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18"/>
          <p:cNvSpPr>
            <a:spLocks noChangeShapeType="1"/>
          </p:cNvSpPr>
          <p:nvPr/>
        </p:nvSpPr>
        <p:spPr bwMode="auto">
          <a:xfrm>
            <a:off x="4089287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Line 19"/>
          <p:cNvSpPr>
            <a:spLocks noChangeShapeType="1"/>
          </p:cNvSpPr>
          <p:nvPr/>
        </p:nvSpPr>
        <p:spPr bwMode="auto">
          <a:xfrm>
            <a:off x="4433969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Line 20"/>
          <p:cNvSpPr>
            <a:spLocks noChangeShapeType="1"/>
          </p:cNvSpPr>
          <p:nvPr/>
        </p:nvSpPr>
        <p:spPr bwMode="auto">
          <a:xfrm>
            <a:off x="4778652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Line 21"/>
          <p:cNvSpPr>
            <a:spLocks noChangeShapeType="1"/>
          </p:cNvSpPr>
          <p:nvPr/>
        </p:nvSpPr>
        <p:spPr bwMode="auto">
          <a:xfrm>
            <a:off x="5123334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22"/>
          <p:cNvSpPr>
            <a:spLocks noChangeShapeType="1"/>
          </p:cNvSpPr>
          <p:nvPr/>
        </p:nvSpPr>
        <p:spPr bwMode="auto">
          <a:xfrm>
            <a:off x="5468017" y="2585186"/>
            <a:ext cx="0" cy="290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Line 23"/>
          <p:cNvSpPr>
            <a:spLocks noChangeShapeType="1"/>
          </p:cNvSpPr>
          <p:nvPr/>
        </p:nvSpPr>
        <p:spPr bwMode="auto">
          <a:xfrm>
            <a:off x="5812699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Line 24"/>
          <p:cNvSpPr>
            <a:spLocks noChangeShapeType="1"/>
          </p:cNvSpPr>
          <p:nvPr/>
        </p:nvSpPr>
        <p:spPr bwMode="auto">
          <a:xfrm>
            <a:off x="3055240" y="2906208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Line 25"/>
          <p:cNvSpPr>
            <a:spLocks noChangeShapeType="1"/>
          </p:cNvSpPr>
          <p:nvPr/>
        </p:nvSpPr>
        <p:spPr bwMode="auto">
          <a:xfrm>
            <a:off x="3082937" y="3232077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Line 26"/>
          <p:cNvSpPr>
            <a:spLocks noChangeShapeType="1"/>
          </p:cNvSpPr>
          <p:nvPr/>
        </p:nvSpPr>
        <p:spPr bwMode="auto">
          <a:xfrm>
            <a:off x="3055240" y="3548251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Line 27"/>
          <p:cNvSpPr>
            <a:spLocks noChangeShapeType="1"/>
          </p:cNvSpPr>
          <p:nvPr/>
        </p:nvSpPr>
        <p:spPr bwMode="auto">
          <a:xfrm>
            <a:off x="3055240" y="3869272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Line 28"/>
          <p:cNvSpPr>
            <a:spLocks noChangeShapeType="1"/>
          </p:cNvSpPr>
          <p:nvPr/>
        </p:nvSpPr>
        <p:spPr bwMode="auto">
          <a:xfrm>
            <a:off x="3055240" y="4190294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Line 29"/>
          <p:cNvSpPr>
            <a:spLocks noChangeShapeType="1"/>
          </p:cNvSpPr>
          <p:nvPr/>
        </p:nvSpPr>
        <p:spPr bwMode="auto">
          <a:xfrm>
            <a:off x="3055240" y="4511315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9" name="Group 30"/>
          <p:cNvGrpSpPr>
            <a:grpSpLocks/>
          </p:cNvGrpSpPr>
          <p:nvPr/>
        </p:nvGrpSpPr>
        <p:grpSpPr bwMode="auto">
          <a:xfrm>
            <a:off x="3378379" y="2885189"/>
            <a:ext cx="2463043" cy="45860"/>
            <a:chOff x="1611" y="1226"/>
            <a:chExt cx="2401" cy="48"/>
          </a:xfrm>
        </p:grpSpPr>
        <p:sp>
          <p:nvSpPr>
            <p:cNvPr id="150" name="Rectangle 31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Rectangle 32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Rectangle 33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Rectangle 34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Rectangle 35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Rectangle 36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Rectangle 37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Rectangle 38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8" name="Group 39"/>
          <p:cNvGrpSpPr>
            <a:grpSpLocks/>
          </p:cNvGrpSpPr>
          <p:nvPr/>
        </p:nvGrpSpPr>
        <p:grpSpPr bwMode="auto">
          <a:xfrm>
            <a:off x="3378379" y="3201433"/>
            <a:ext cx="2463043" cy="45860"/>
            <a:chOff x="1611" y="1226"/>
            <a:chExt cx="2401" cy="48"/>
          </a:xfrm>
        </p:grpSpPr>
        <p:sp>
          <p:nvSpPr>
            <p:cNvPr id="159" name="Rectangle 40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Rectangle 41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Rectangle 42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Rectangle 43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Rectangle 44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Rectangle 45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Rectangle 46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" name="Rectangle 47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7" name="Group 48"/>
          <p:cNvGrpSpPr>
            <a:grpSpLocks/>
          </p:cNvGrpSpPr>
          <p:nvPr/>
        </p:nvGrpSpPr>
        <p:grpSpPr bwMode="auto">
          <a:xfrm>
            <a:off x="3378379" y="3527232"/>
            <a:ext cx="2463043" cy="45860"/>
            <a:chOff x="1611" y="1226"/>
            <a:chExt cx="2401" cy="48"/>
          </a:xfrm>
        </p:grpSpPr>
        <p:sp>
          <p:nvSpPr>
            <p:cNvPr id="168" name="Rectangle 49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" name="Rectangle 50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" name="Rectangle 51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Rectangle 52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" name="Rectangle 53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Rectangle 54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Rectangle 55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Rectangle 56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6" name="Group 57"/>
          <p:cNvGrpSpPr>
            <a:grpSpLocks/>
          </p:cNvGrpSpPr>
          <p:nvPr/>
        </p:nvGrpSpPr>
        <p:grpSpPr bwMode="auto">
          <a:xfrm>
            <a:off x="3378379" y="4163542"/>
            <a:ext cx="2463043" cy="45860"/>
            <a:chOff x="1611" y="1226"/>
            <a:chExt cx="2401" cy="48"/>
          </a:xfrm>
        </p:grpSpPr>
        <p:sp>
          <p:nvSpPr>
            <p:cNvPr id="177" name="Rectangle 58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Rectangle 59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Rectangle 60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Rectangle 61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Rectangle 62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Rectangle 63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Rectangle 64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Rectangle 65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5" name="Group 66"/>
          <p:cNvGrpSpPr>
            <a:grpSpLocks/>
          </p:cNvGrpSpPr>
          <p:nvPr/>
        </p:nvGrpSpPr>
        <p:grpSpPr bwMode="auto">
          <a:xfrm>
            <a:off x="3378379" y="4486474"/>
            <a:ext cx="2463043" cy="45860"/>
            <a:chOff x="1611" y="1226"/>
            <a:chExt cx="2401" cy="48"/>
          </a:xfrm>
        </p:grpSpPr>
        <p:sp>
          <p:nvSpPr>
            <p:cNvPr id="186" name="Rectangle 67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Rectangle 68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Rectangle 69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Rectangle 70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" name="Rectangle 71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" name="Rectangle 72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" name="Rectangle 73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" name="Rectangle 74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" name="Group 75"/>
          <p:cNvGrpSpPr>
            <a:grpSpLocks/>
          </p:cNvGrpSpPr>
          <p:nvPr/>
        </p:nvGrpSpPr>
        <p:grpSpPr bwMode="auto">
          <a:xfrm>
            <a:off x="3372224" y="3843476"/>
            <a:ext cx="2463043" cy="45860"/>
            <a:chOff x="1611" y="1226"/>
            <a:chExt cx="2401" cy="48"/>
          </a:xfrm>
        </p:grpSpPr>
        <p:sp>
          <p:nvSpPr>
            <p:cNvPr id="195" name="Rectangle 76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" name="Rectangle 77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" name="Rectangle 78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" name="Rectangle 79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" name="Rectangle 80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" name="Rectangle 81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" name="Rectangle 82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" name="Rectangle 83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3" name="Group 84"/>
          <p:cNvGrpSpPr>
            <a:grpSpLocks/>
          </p:cNvGrpSpPr>
          <p:nvPr/>
        </p:nvGrpSpPr>
        <p:grpSpPr bwMode="auto">
          <a:xfrm>
            <a:off x="3378379" y="2564167"/>
            <a:ext cx="2463043" cy="45860"/>
            <a:chOff x="1611" y="1226"/>
            <a:chExt cx="2401" cy="48"/>
          </a:xfrm>
        </p:grpSpPr>
        <p:sp>
          <p:nvSpPr>
            <p:cNvPr id="204" name="Rectangle 85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Rectangle 86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Rectangle 87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Rectangle 88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Rectangle 89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Rectangle 90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Rectangle 91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Rectangle 92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2" name="Rectangle 93"/>
          <p:cNvSpPr>
            <a:spLocks noChangeArrowheads="1"/>
          </p:cNvSpPr>
          <p:nvPr/>
        </p:nvSpPr>
        <p:spPr bwMode="auto">
          <a:xfrm>
            <a:off x="3032671" y="2565122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" name="Rectangle 94"/>
          <p:cNvSpPr>
            <a:spLocks noChangeArrowheads="1"/>
          </p:cNvSpPr>
          <p:nvPr/>
        </p:nvSpPr>
        <p:spPr bwMode="auto">
          <a:xfrm>
            <a:off x="3032671" y="2881367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4" name="Rectangle 95"/>
          <p:cNvSpPr>
            <a:spLocks noChangeArrowheads="1"/>
          </p:cNvSpPr>
          <p:nvPr/>
        </p:nvSpPr>
        <p:spPr bwMode="auto">
          <a:xfrm>
            <a:off x="3032671" y="3844431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" name="Rectangle 96"/>
          <p:cNvSpPr>
            <a:spLocks noChangeArrowheads="1"/>
          </p:cNvSpPr>
          <p:nvPr/>
        </p:nvSpPr>
        <p:spPr bwMode="auto">
          <a:xfrm>
            <a:off x="3027542" y="3201433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" name="Rectangle 97"/>
          <p:cNvSpPr>
            <a:spLocks noChangeArrowheads="1"/>
          </p:cNvSpPr>
          <p:nvPr/>
        </p:nvSpPr>
        <p:spPr bwMode="auto">
          <a:xfrm>
            <a:off x="3032671" y="3528187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" name="Rectangle 98"/>
          <p:cNvSpPr>
            <a:spLocks noChangeArrowheads="1"/>
          </p:cNvSpPr>
          <p:nvPr/>
        </p:nvSpPr>
        <p:spPr bwMode="auto">
          <a:xfrm>
            <a:off x="3033697" y="4159720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" name="Rectangle 99"/>
          <p:cNvSpPr>
            <a:spLocks noChangeArrowheads="1"/>
          </p:cNvSpPr>
          <p:nvPr/>
        </p:nvSpPr>
        <p:spPr bwMode="auto">
          <a:xfrm>
            <a:off x="3033697" y="4485519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" name="Rectangle 100"/>
          <p:cNvSpPr>
            <a:spLocks noChangeArrowheads="1"/>
          </p:cNvSpPr>
          <p:nvPr/>
        </p:nvSpPr>
        <p:spPr bwMode="auto">
          <a:xfrm>
            <a:off x="6134813" y="2565122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" name="Rectangle 101"/>
          <p:cNvSpPr>
            <a:spLocks noChangeArrowheads="1"/>
          </p:cNvSpPr>
          <p:nvPr/>
        </p:nvSpPr>
        <p:spPr bwMode="auto">
          <a:xfrm>
            <a:off x="6134813" y="2881367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" name="Rectangle 102"/>
          <p:cNvSpPr>
            <a:spLocks noChangeArrowheads="1"/>
          </p:cNvSpPr>
          <p:nvPr/>
        </p:nvSpPr>
        <p:spPr bwMode="auto">
          <a:xfrm>
            <a:off x="6134813" y="3844431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" name="Rectangle 103"/>
          <p:cNvSpPr>
            <a:spLocks noChangeArrowheads="1"/>
          </p:cNvSpPr>
          <p:nvPr/>
        </p:nvSpPr>
        <p:spPr bwMode="auto">
          <a:xfrm>
            <a:off x="6129684" y="3201433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" name="Rectangle 104"/>
          <p:cNvSpPr>
            <a:spLocks noChangeArrowheads="1"/>
          </p:cNvSpPr>
          <p:nvPr/>
        </p:nvSpPr>
        <p:spPr bwMode="auto">
          <a:xfrm>
            <a:off x="6134813" y="3528187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4" name="Rectangle 105"/>
          <p:cNvSpPr>
            <a:spLocks noChangeArrowheads="1"/>
          </p:cNvSpPr>
          <p:nvPr/>
        </p:nvSpPr>
        <p:spPr bwMode="auto">
          <a:xfrm>
            <a:off x="6135839" y="4159720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" name="Rectangle 106"/>
          <p:cNvSpPr>
            <a:spLocks noChangeArrowheads="1"/>
          </p:cNvSpPr>
          <p:nvPr/>
        </p:nvSpPr>
        <p:spPr bwMode="auto">
          <a:xfrm>
            <a:off x="6135839" y="4485519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6" name="Group 30"/>
          <p:cNvGrpSpPr>
            <a:grpSpLocks/>
          </p:cNvGrpSpPr>
          <p:nvPr/>
        </p:nvGrpSpPr>
        <p:grpSpPr bwMode="auto">
          <a:xfrm>
            <a:off x="3378379" y="5486986"/>
            <a:ext cx="2463043" cy="45860"/>
            <a:chOff x="1611" y="1226"/>
            <a:chExt cx="2401" cy="48"/>
          </a:xfrm>
        </p:grpSpPr>
        <p:sp>
          <p:nvSpPr>
            <p:cNvPr id="227" name="Rectangle 31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" name="Rectangle 32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Rectangle 33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Rectangle 34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" name="Rectangle 35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" name="Rectangle 36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" name="Rectangle 37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" name="Rectangle 38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" name="Group 84"/>
          <p:cNvGrpSpPr>
            <a:grpSpLocks/>
          </p:cNvGrpSpPr>
          <p:nvPr/>
        </p:nvGrpSpPr>
        <p:grpSpPr bwMode="auto">
          <a:xfrm>
            <a:off x="3378379" y="5165964"/>
            <a:ext cx="2463043" cy="45860"/>
            <a:chOff x="1611" y="1226"/>
            <a:chExt cx="2401" cy="48"/>
          </a:xfrm>
        </p:grpSpPr>
        <p:sp>
          <p:nvSpPr>
            <p:cNvPr id="236" name="Rectangle 85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" name="Rectangle 86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" name="Rectangle 87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Rectangle 88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Rectangle 89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Rectangle 90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" name="Rectangle 91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" name="Rectangle 92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4" name="Rectangle 93"/>
          <p:cNvSpPr>
            <a:spLocks noChangeArrowheads="1"/>
          </p:cNvSpPr>
          <p:nvPr/>
        </p:nvSpPr>
        <p:spPr bwMode="auto">
          <a:xfrm>
            <a:off x="3032671" y="5166919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Rectangle 94"/>
          <p:cNvSpPr>
            <a:spLocks noChangeArrowheads="1"/>
          </p:cNvSpPr>
          <p:nvPr/>
        </p:nvSpPr>
        <p:spPr bwMode="auto">
          <a:xfrm>
            <a:off x="3032671" y="5483164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" name="Rectangle 100"/>
          <p:cNvSpPr>
            <a:spLocks noChangeArrowheads="1"/>
          </p:cNvSpPr>
          <p:nvPr/>
        </p:nvSpPr>
        <p:spPr bwMode="auto">
          <a:xfrm>
            <a:off x="6134813" y="5166919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" name="Rectangle 101"/>
          <p:cNvSpPr>
            <a:spLocks noChangeArrowheads="1"/>
          </p:cNvSpPr>
          <p:nvPr/>
        </p:nvSpPr>
        <p:spPr bwMode="auto">
          <a:xfrm>
            <a:off x="6134813" y="5483164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" name="Line 29"/>
          <p:cNvSpPr>
            <a:spLocks noChangeShapeType="1"/>
          </p:cNvSpPr>
          <p:nvPr/>
        </p:nvSpPr>
        <p:spPr bwMode="auto">
          <a:xfrm>
            <a:off x="3055240" y="4817130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" name="Line 29"/>
          <p:cNvSpPr>
            <a:spLocks noChangeShapeType="1"/>
          </p:cNvSpPr>
          <p:nvPr/>
        </p:nvSpPr>
        <p:spPr bwMode="auto">
          <a:xfrm>
            <a:off x="3076782" y="5191418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" name="Rectangle 15"/>
          <p:cNvSpPr>
            <a:spLocks noChangeAspect="1" noChangeArrowheads="1"/>
          </p:cNvSpPr>
          <p:nvPr/>
        </p:nvSpPr>
        <p:spPr bwMode="auto">
          <a:xfrm>
            <a:off x="3055241" y="2593845"/>
            <a:ext cx="3102142" cy="291416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" name="Rectangle 97"/>
          <p:cNvSpPr>
            <a:spLocks noChangeArrowheads="1"/>
          </p:cNvSpPr>
          <p:nvPr/>
        </p:nvSpPr>
        <p:spPr bwMode="auto">
          <a:xfrm>
            <a:off x="4586735" y="3998036"/>
            <a:ext cx="49240" cy="4586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9429" y="2186214"/>
            <a:ext cx="1006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 = 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830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Baker’s Decomposition</a:t>
            </a:r>
          </a:p>
        </p:txBody>
      </p:sp>
      <p:grpSp>
        <p:nvGrpSpPr>
          <p:cNvPr id="124" name="Group 123"/>
          <p:cNvGrpSpPr>
            <a:grpSpLocks/>
          </p:cNvGrpSpPr>
          <p:nvPr/>
        </p:nvGrpSpPr>
        <p:grpSpPr bwMode="auto">
          <a:xfrm>
            <a:off x="3378379" y="4796031"/>
            <a:ext cx="2463043" cy="45860"/>
            <a:chOff x="1611" y="1226"/>
            <a:chExt cx="2401" cy="48"/>
          </a:xfrm>
        </p:grpSpPr>
        <p:sp>
          <p:nvSpPr>
            <p:cNvPr id="125" name="Rectangle 5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Rectangle 6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Rectangle 7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Rectangle 8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9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10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11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Rectangle 12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" name="Rectangle 13"/>
          <p:cNvSpPr>
            <a:spLocks noChangeArrowheads="1"/>
          </p:cNvSpPr>
          <p:nvPr/>
        </p:nvSpPr>
        <p:spPr bwMode="auto">
          <a:xfrm>
            <a:off x="3027542" y="4802719"/>
            <a:ext cx="49240" cy="4586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Rectangle 14"/>
          <p:cNvSpPr>
            <a:spLocks noChangeArrowheads="1"/>
          </p:cNvSpPr>
          <p:nvPr/>
        </p:nvSpPr>
        <p:spPr bwMode="auto">
          <a:xfrm>
            <a:off x="6129684" y="4802719"/>
            <a:ext cx="49240" cy="4586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Line 16"/>
          <p:cNvSpPr>
            <a:spLocks noChangeShapeType="1"/>
          </p:cNvSpPr>
          <p:nvPr/>
        </p:nvSpPr>
        <p:spPr bwMode="auto">
          <a:xfrm>
            <a:off x="3399922" y="2585186"/>
            <a:ext cx="0" cy="290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17"/>
          <p:cNvSpPr>
            <a:spLocks noChangeShapeType="1"/>
          </p:cNvSpPr>
          <p:nvPr/>
        </p:nvSpPr>
        <p:spPr bwMode="auto">
          <a:xfrm>
            <a:off x="3744604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18"/>
          <p:cNvSpPr>
            <a:spLocks noChangeShapeType="1"/>
          </p:cNvSpPr>
          <p:nvPr/>
        </p:nvSpPr>
        <p:spPr bwMode="auto">
          <a:xfrm>
            <a:off x="4089287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Line 19"/>
          <p:cNvSpPr>
            <a:spLocks noChangeShapeType="1"/>
          </p:cNvSpPr>
          <p:nvPr/>
        </p:nvSpPr>
        <p:spPr bwMode="auto">
          <a:xfrm>
            <a:off x="4433969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Line 20"/>
          <p:cNvSpPr>
            <a:spLocks noChangeShapeType="1"/>
          </p:cNvSpPr>
          <p:nvPr/>
        </p:nvSpPr>
        <p:spPr bwMode="auto">
          <a:xfrm>
            <a:off x="4778652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Line 21"/>
          <p:cNvSpPr>
            <a:spLocks noChangeShapeType="1"/>
          </p:cNvSpPr>
          <p:nvPr/>
        </p:nvSpPr>
        <p:spPr bwMode="auto">
          <a:xfrm>
            <a:off x="5123334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22"/>
          <p:cNvSpPr>
            <a:spLocks noChangeShapeType="1"/>
          </p:cNvSpPr>
          <p:nvPr/>
        </p:nvSpPr>
        <p:spPr bwMode="auto">
          <a:xfrm>
            <a:off x="5468017" y="2585186"/>
            <a:ext cx="0" cy="290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Line 23"/>
          <p:cNvSpPr>
            <a:spLocks noChangeShapeType="1"/>
          </p:cNvSpPr>
          <p:nvPr/>
        </p:nvSpPr>
        <p:spPr bwMode="auto">
          <a:xfrm>
            <a:off x="5812699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Line 24"/>
          <p:cNvSpPr>
            <a:spLocks noChangeShapeType="1"/>
          </p:cNvSpPr>
          <p:nvPr/>
        </p:nvSpPr>
        <p:spPr bwMode="auto">
          <a:xfrm>
            <a:off x="3055240" y="2906208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Line 25"/>
          <p:cNvSpPr>
            <a:spLocks noChangeShapeType="1"/>
          </p:cNvSpPr>
          <p:nvPr/>
        </p:nvSpPr>
        <p:spPr bwMode="auto">
          <a:xfrm>
            <a:off x="3082937" y="3232077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Line 26"/>
          <p:cNvSpPr>
            <a:spLocks noChangeShapeType="1"/>
          </p:cNvSpPr>
          <p:nvPr/>
        </p:nvSpPr>
        <p:spPr bwMode="auto">
          <a:xfrm>
            <a:off x="3055240" y="3548251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Line 27"/>
          <p:cNvSpPr>
            <a:spLocks noChangeShapeType="1"/>
          </p:cNvSpPr>
          <p:nvPr/>
        </p:nvSpPr>
        <p:spPr bwMode="auto">
          <a:xfrm>
            <a:off x="3055240" y="3869272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Line 28"/>
          <p:cNvSpPr>
            <a:spLocks noChangeShapeType="1"/>
          </p:cNvSpPr>
          <p:nvPr/>
        </p:nvSpPr>
        <p:spPr bwMode="auto">
          <a:xfrm>
            <a:off x="3055240" y="4190294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Line 29"/>
          <p:cNvSpPr>
            <a:spLocks noChangeShapeType="1"/>
          </p:cNvSpPr>
          <p:nvPr/>
        </p:nvSpPr>
        <p:spPr bwMode="auto">
          <a:xfrm>
            <a:off x="3055240" y="4511315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9" name="Group 30"/>
          <p:cNvGrpSpPr>
            <a:grpSpLocks/>
          </p:cNvGrpSpPr>
          <p:nvPr/>
        </p:nvGrpSpPr>
        <p:grpSpPr bwMode="auto">
          <a:xfrm>
            <a:off x="3378379" y="2885189"/>
            <a:ext cx="2463043" cy="45860"/>
            <a:chOff x="1611" y="1226"/>
            <a:chExt cx="2401" cy="48"/>
          </a:xfrm>
        </p:grpSpPr>
        <p:sp>
          <p:nvSpPr>
            <p:cNvPr id="150" name="Rectangle 31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Rectangle 32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Rectangle 33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Rectangle 34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Rectangle 35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Rectangle 36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Rectangle 37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Rectangle 38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8" name="Group 39"/>
          <p:cNvGrpSpPr>
            <a:grpSpLocks/>
          </p:cNvGrpSpPr>
          <p:nvPr/>
        </p:nvGrpSpPr>
        <p:grpSpPr bwMode="auto">
          <a:xfrm>
            <a:off x="3378379" y="3201433"/>
            <a:ext cx="2463043" cy="45860"/>
            <a:chOff x="1611" y="1226"/>
            <a:chExt cx="2401" cy="48"/>
          </a:xfrm>
        </p:grpSpPr>
        <p:sp>
          <p:nvSpPr>
            <p:cNvPr id="159" name="Rectangle 40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Rectangle 41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Rectangle 42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Rectangle 43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Rectangle 44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Rectangle 45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Rectangle 46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" name="Rectangle 47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7" name="Group 48"/>
          <p:cNvGrpSpPr>
            <a:grpSpLocks/>
          </p:cNvGrpSpPr>
          <p:nvPr/>
        </p:nvGrpSpPr>
        <p:grpSpPr bwMode="auto">
          <a:xfrm>
            <a:off x="3378379" y="3527232"/>
            <a:ext cx="2463043" cy="45860"/>
            <a:chOff x="1611" y="1226"/>
            <a:chExt cx="2401" cy="48"/>
          </a:xfrm>
        </p:grpSpPr>
        <p:sp>
          <p:nvSpPr>
            <p:cNvPr id="168" name="Rectangle 49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" name="Rectangle 50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" name="Rectangle 51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Rectangle 52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" name="Rectangle 53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Rectangle 54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Rectangle 55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Rectangle 56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6" name="Group 57"/>
          <p:cNvGrpSpPr>
            <a:grpSpLocks/>
          </p:cNvGrpSpPr>
          <p:nvPr/>
        </p:nvGrpSpPr>
        <p:grpSpPr bwMode="auto">
          <a:xfrm>
            <a:off x="3378379" y="4163542"/>
            <a:ext cx="2463043" cy="45860"/>
            <a:chOff x="1611" y="1226"/>
            <a:chExt cx="2401" cy="48"/>
          </a:xfrm>
        </p:grpSpPr>
        <p:sp>
          <p:nvSpPr>
            <p:cNvPr id="177" name="Rectangle 58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Rectangle 59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Rectangle 60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Rectangle 61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Rectangle 62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Rectangle 63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Rectangle 64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Rectangle 65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5" name="Group 66"/>
          <p:cNvGrpSpPr>
            <a:grpSpLocks/>
          </p:cNvGrpSpPr>
          <p:nvPr/>
        </p:nvGrpSpPr>
        <p:grpSpPr bwMode="auto">
          <a:xfrm>
            <a:off x="3378379" y="4486474"/>
            <a:ext cx="2463043" cy="45860"/>
            <a:chOff x="1611" y="1226"/>
            <a:chExt cx="2401" cy="48"/>
          </a:xfrm>
        </p:grpSpPr>
        <p:sp>
          <p:nvSpPr>
            <p:cNvPr id="186" name="Rectangle 67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Rectangle 68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Rectangle 69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Rectangle 70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" name="Rectangle 71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" name="Rectangle 72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" name="Rectangle 73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" name="Rectangle 74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" name="Group 75"/>
          <p:cNvGrpSpPr>
            <a:grpSpLocks/>
          </p:cNvGrpSpPr>
          <p:nvPr/>
        </p:nvGrpSpPr>
        <p:grpSpPr bwMode="auto">
          <a:xfrm>
            <a:off x="3372224" y="3843476"/>
            <a:ext cx="2463043" cy="45860"/>
            <a:chOff x="1611" y="1226"/>
            <a:chExt cx="2401" cy="48"/>
          </a:xfrm>
        </p:grpSpPr>
        <p:sp>
          <p:nvSpPr>
            <p:cNvPr id="195" name="Rectangle 76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" name="Rectangle 77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" name="Rectangle 78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" name="Rectangle 79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" name="Rectangle 80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" name="Rectangle 81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" name="Rectangle 82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" name="Rectangle 83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3" name="Group 84"/>
          <p:cNvGrpSpPr>
            <a:grpSpLocks/>
          </p:cNvGrpSpPr>
          <p:nvPr/>
        </p:nvGrpSpPr>
        <p:grpSpPr bwMode="auto">
          <a:xfrm>
            <a:off x="3378379" y="2564167"/>
            <a:ext cx="2463043" cy="45860"/>
            <a:chOff x="1611" y="1226"/>
            <a:chExt cx="2401" cy="48"/>
          </a:xfrm>
        </p:grpSpPr>
        <p:sp>
          <p:nvSpPr>
            <p:cNvPr id="204" name="Rectangle 85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Rectangle 86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Rectangle 87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Rectangle 88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Rectangle 89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Rectangle 90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Rectangle 91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Rectangle 92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2" name="Rectangle 93"/>
          <p:cNvSpPr>
            <a:spLocks noChangeArrowheads="1"/>
          </p:cNvSpPr>
          <p:nvPr/>
        </p:nvSpPr>
        <p:spPr bwMode="auto">
          <a:xfrm>
            <a:off x="3032671" y="2565122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" name="Rectangle 94"/>
          <p:cNvSpPr>
            <a:spLocks noChangeArrowheads="1"/>
          </p:cNvSpPr>
          <p:nvPr/>
        </p:nvSpPr>
        <p:spPr bwMode="auto">
          <a:xfrm>
            <a:off x="3032671" y="2881367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4" name="Rectangle 95"/>
          <p:cNvSpPr>
            <a:spLocks noChangeArrowheads="1"/>
          </p:cNvSpPr>
          <p:nvPr/>
        </p:nvSpPr>
        <p:spPr bwMode="auto">
          <a:xfrm>
            <a:off x="3032671" y="3844431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" name="Rectangle 96"/>
          <p:cNvSpPr>
            <a:spLocks noChangeArrowheads="1"/>
          </p:cNvSpPr>
          <p:nvPr/>
        </p:nvSpPr>
        <p:spPr bwMode="auto">
          <a:xfrm>
            <a:off x="3027542" y="3201433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" name="Rectangle 97"/>
          <p:cNvSpPr>
            <a:spLocks noChangeArrowheads="1"/>
          </p:cNvSpPr>
          <p:nvPr/>
        </p:nvSpPr>
        <p:spPr bwMode="auto">
          <a:xfrm>
            <a:off x="3032671" y="3528187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" name="Rectangle 98"/>
          <p:cNvSpPr>
            <a:spLocks noChangeArrowheads="1"/>
          </p:cNvSpPr>
          <p:nvPr/>
        </p:nvSpPr>
        <p:spPr bwMode="auto">
          <a:xfrm>
            <a:off x="3033697" y="4159720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" name="Rectangle 99"/>
          <p:cNvSpPr>
            <a:spLocks noChangeArrowheads="1"/>
          </p:cNvSpPr>
          <p:nvPr/>
        </p:nvSpPr>
        <p:spPr bwMode="auto">
          <a:xfrm>
            <a:off x="3033697" y="4485519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" name="Rectangle 100"/>
          <p:cNvSpPr>
            <a:spLocks noChangeArrowheads="1"/>
          </p:cNvSpPr>
          <p:nvPr/>
        </p:nvSpPr>
        <p:spPr bwMode="auto">
          <a:xfrm>
            <a:off x="6134813" y="2565122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" name="Rectangle 101"/>
          <p:cNvSpPr>
            <a:spLocks noChangeArrowheads="1"/>
          </p:cNvSpPr>
          <p:nvPr/>
        </p:nvSpPr>
        <p:spPr bwMode="auto">
          <a:xfrm>
            <a:off x="6134813" y="2881367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" name="Rectangle 102"/>
          <p:cNvSpPr>
            <a:spLocks noChangeArrowheads="1"/>
          </p:cNvSpPr>
          <p:nvPr/>
        </p:nvSpPr>
        <p:spPr bwMode="auto">
          <a:xfrm>
            <a:off x="6134813" y="3844431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" name="Rectangle 103"/>
          <p:cNvSpPr>
            <a:spLocks noChangeArrowheads="1"/>
          </p:cNvSpPr>
          <p:nvPr/>
        </p:nvSpPr>
        <p:spPr bwMode="auto">
          <a:xfrm>
            <a:off x="6129684" y="3201433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" name="Rectangle 104"/>
          <p:cNvSpPr>
            <a:spLocks noChangeArrowheads="1"/>
          </p:cNvSpPr>
          <p:nvPr/>
        </p:nvSpPr>
        <p:spPr bwMode="auto">
          <a:xfrm>
            <a:off x="6134813" y="3528187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4" name="Rectangle 105"/>
          <p:cNvSpPr>
            <a:spLocks noChangeArrowheads="1"/>
          </p:cNvSpPr>
          <p:nvPr/>
        </p:nvSpPr>
        <p:spPr bwMode="auto">
          <a:xfrm>
            <a:off x="6135839" y="4159720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" name="Rectangle 106"/>
          <p:cNvSpPr>
            <a:spLocks noChangeArrowheads="1"/>
          </p:cNvSpPr>
          <p:nvPr/>
        </p:nvSpPr>
        <p:spPr bwMode="auto">
          <a:xfrm>
            <a:off x="6135839" y="4485519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6" name="Group 30"/>
          <p:cNvGrpSpPr>
            <a:grpSpLocks/>
          </p:cNvGrpSpPr>
          <p:nvPr/>
        </p:nvGrpSpPr>
        <p:grpSpPr bwMode="auto">
          <a:xfrm>
            <a:off x="3378379" y="5486986"/>
            <a:ext cx="2463043" cy="45860"/>
            <a:chOff x="1611" y="1226"/>
            <a:chExt cx="2401" cy="48"/>
          </a:xfrm>
        </p:grpSpPr>
        <p:sp>
          <p:nvSpPr>
            <p:cNvPr id="227" name="Rectangle 31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" name="Rectangle 32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Rectangle 33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Rectangle 34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" name="Rectangle 35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" name="Rectangle 36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" name="Rectangle 37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" name="Rectangle 38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" name="Group 84"/>
          <p:cNvGrpSpPr>
            <a:grpSpLocks/>
          </p:cNvGrpSpPr>
          <p:nvPr/>
        </p:nvGrpSpPr>
        <p:grpSpPr bwMode="auto">
          <a:xfrm>
            <a:off x="3378379" y="5165964"/>
            <a:ext cx="2463043" cy="45860"/>
            <a:chOff x="1611" y="1226"/>
            <a:chExt cx="2401" cy="48"/>
          </a:xfrm>
        </p:grpSpPr>
        <p:sp>
          <p:nvSpPr>
            <p:cNvPr id="236" name="Rectangle 85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" name="Rectangle 86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" name="Rectangle 87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Rectangle 88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Rectangle 89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Rectangle 90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" name="Rectangle 91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" name="Rectangle 92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4" name="Rectangle 93"/>
          <p:cNvSpPr>
            <a:spLocks noChangeArrowheads="1"/>
          </p:cNvSpPr>
          <p:nvPr/>
        </p:nvSpPr>
        <p:spPr bwMode="auto">
          <a:xfrm>
            <a:off x="3032671" y="5166919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Rectangle 94"/>
          <p:cNvSpPr>
            <a:spLocks noChangeArrowheads="1"/>
          </p:cNvSpPr>
          <p:nvPr/>
        </p:nvSpPr>
        <p:spPr bwMode="auto">
          <a:xfrm>
            <a:off x="3032671" y="5483164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" name="Rectangle 100"/>
          <p:cNvSpPr>
            <a:spLocks noChangeArrowheads="1"/>
          </p:cNvSpPr>
          <p:nvPr/>
        </p:nvSpPr>
        <p:spPr bwMode="auto">
          <a:xfrm>
            <a:off x="6134813" y="5166919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" name="Rectangle 101"/>
          <p:cNvSpPr>
            <a:spLocks noChangeArrowheads="1"/>
          </p:cNvSpPr>
          <p:nvPr/>
        </p:nvSpPr>
        <p:spPr bwMode="auto">
          <a:xfrm>
            <a:off x="6134813" y="5483164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" name="Line 29"/>
          <p:cNvSpPr>
            <a:spLocks noChangeShapeType="1"/>
          </p:cNvSpPr>
          <p:nvPr/>
        </p:nvSpPr>
        <p:spPr bwMode="auto">
          <a:xfrm>
            <a:off x="3055240" y="4817130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" name="Line 29"/>
          <p:cNvSpPr>
            <a:spLocks noChangeShapeType="1"/>
          </p:cNvSpPr>
          <p:nvPr/>
        </p:nvSpPr>
        <p:spPr bwMode="auto">
          <a:xfrm>
            <a:off x="3076782" y="5191418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" name="Rectangle 15"/>
          <p:cNvSpPr>
            <a:spLocks noChangeAspect="1" noChangeArrowheads="1"/>
          </p:cNvSpPr>
          <p:nvPr/>
        </p:nvSpPr>
        <p:spPr bwMode="auto">
          <a:xfrm>
            <a:off x="3055241" y="2593845"/>
            <a:ext cx="3102142" cy="291416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" name="Rectangle 15"/>
          <p:cNvSpPr>
            <a:spLocks noChangeAspect="1" noChangeArrowheads="1"/>
          </p:cNvSpPr>
          <p:nvPr/>
        </p:nvSpPr>
        <p:spPr bwMode="auto">
          <a:xfrm>
            <a:off x="3050111" y="2600879"/>
            <a:ext cx="3107272" cy="29071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3399922" y="2923980"/>
            <a:ext cx="2435345" cy="226743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3744604" y="3240369"/>
            <a:ext cx="1723413" cy="1562350"/>
          </a:xfrm>
          <a:prstGeom prst="rect">
            <a:avLst/>
          </a:prstGeom>
          <a:noFill/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15"/>
          <p:cNvSpPr>
            <a:spLocks noChangeAspect="1" noChangeArrowheads="1"/>
          </p:cNvSpPr>
          <p:nvPr/>
        </p:nvSpPr>
        <p:spPr bwMode="auto">
          <a:xfrm>
            <a:off x="4080516" y="3556287"/>
            <a:ext cx="1042818" cy="95502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" name="Rectangle 15"/>
          <p:cNvSpPr>
            <a:spLocks noChangeAspect="1" noChangeArrowheads="1"/>
          </p:cNvSpPr>
          <p:nvPr/>
        </p:nvSpPr>
        <p:spPr bwMode="auto">
          <a:xfrm>
            <a:off x="4446740" y="3862103"/>
            <a:ext cx="331912" cy="328191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" name="Rectangle 97"/>
          <p:cNvSpPr>
            <a:spLocks noChangeArrowheads="1"/>
          </p:cNvSpPr>
          <p:nvPr/>
        </p:nvSpPr>
        <p:spPr bwMode="auto">
          <a:xfrm>
            <a:off x="4586735" y="3998036"/>
            <a:ext cx="49240" cy="45860"/>
          </a:xfrm>
          <a:prstGeom prst="rect">
            <a:avLst/>
          </a:prstGeom>
          <a:solidFill>
            <a:srgbClr val="008000"/>
          </a:solidFill>
          <a:ln w="19050">
            <a:solidFill>
              <a:srgbClr val="008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" name="TextBox 251"/>
          <p:cNvSpPr txBox="1"/>
          <p:nvPr/>
        </p:nvSpPr>
        <p:spPr>
          <a:xfrm>
            <a:off x="689429" y="2186214"/>
            <a:ext cx="1006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 = 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051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Baker’s Decomposition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0" y="2195982"/>
            <a:ext cx="4268237" cy="39274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Removing any color leaves disconnected graphs each of which is a grid-strips of </a:t>
            </a:r>
            <a:r>
              <a:rPr lang="en-US" dirty="0" smtClean="0">
                <a:solidFill>
                  <a:srgbClr val="FF0000"/>
                </a:solidFill>
              </a:rPr>
              <a:t>h-1</a:t>
            </a:r>
            <a:r>
              <a:rPr lang="en-US" dirty="0" smtClean="0"/>
              <a:t> layers</a:t>
            </a:r>
          </a:p>
          <a:p>
            <a:pPr marL="0" indent="0">
              <a:buNone/>
            </a:pPr>
            <a:r>
              <a:rPr lang="en-US" dirty="0" smtClean="0"/>
              <a:t>Such a graph is </a:t>
            </a:r>
            <a:r>
              <a:rPr lang="en-US" dirty="0" smtClean="0">
                <a:solidFill>
                  <a:srgbClr val="FF0000"/>
                </a:solidFill>
              </a:rPr>
              <a:t>(h-1)</a:t>
            </a:r>
            <a:r>
              <a:rPr lang="en-US" dirty="0" smtClean="0"/>
              <a:t>-</a:t>
            </a:r>
            <a:r>
              <a:rPr lang="en-US" b="1" dirty="0" err="1" smtClean="0"/>
              <a:t>outerplanar</a:t>
            </a:r>
            <a:r>
              <a:rPr lang="en-US" dirty="0" smtClean="0"/>
              <a:t> and has </a:t>
            </a:r>
            <a:r>
              <a:rPr lang="en-US" dirty="0" err="1" smtClean="0"/>
              <a:t>treewidth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3h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24" name="Group 123"/>
          <p:cNvGrpSpPr>
            <a:grpSpLocks/>
          </p:cNvGrpSpPr>
          <p:nvPr/>
        </p:nvGrpSpPr>
        <p:grpSpPr bwMode="auto">
          <a:xfrm>
            <a:off x="5768586" y="4796031"/>
            <a:ext cx="2463043" cy="45860"/>
            <a:chOff x="1611" y="1226"/>
            <a:chExt cx="2401" cy="48"/>
          </a:xfrm>
        </p:grpSpPr>
        <p:sp>
          <p:nvSpPr>
            <p:cNvPr id="125" name="Rectangle 5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Rectangle 6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Rectangle 7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Rectangle 8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9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10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11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Rectangle 12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" name="Rectangle 13"/>
          <p:cNvSpPr>
            <a:spLocks noChangeArrowheads="1"/>
          </p:cNvSpPr>
          <p:nvPr/>
        </p:nvSpPr>
        <p:spPr bwMode="auto">
          <a:xfrm>
            <a:off x="5417749" y="4802719"/>
            <a:ext cx="49240" cy="4586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Rectangle 14"/>
          <p:cNvSpPr>
            <a:spLocks noChangeArrowheads="1"/>
          </p:cNvSpPr>
          <p:nvPr/>
        </p:nvSpPr>
        <p:spPr bwMode="auto">
          <a:xfrm>
            <a:off x="8519891" y="4802719"/>
            <a:ext cx="49240" cy="4586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Line 16"/>
          <p:cNvSpPr>
            <a:spLocks noChangeShapeType="1"/>
          </p:cNvSpPr>
          <p:nvPr/>
        </p:nvSpPr>
        <p:spPr bwMode="auto">
          <a:xfrm>
            <a:off x="5790129" y="2585186"/>
            <a:ext cx="0" cy="290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17"/>
          <p:cNvSpPr>
            <a:spLocks noChangeShapeType="1"/>
          </p:cNvSpPr>
          <p:nvPr/>
        </p:nvSpPr>
        <p:spPr bwMode="auto">
          <a:xfrm>
            <a:off x="6134811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18"/>
          <p:cNvSpPr>
            <a:spLocks noChangeShapeType="1"/>
          </p:cNvSpPr>
          <p:nvPr/>
        </p:nvSpPr>
        <p:spPr bwMode="auto">
          <a:xfrm>
            <a:off x="6479494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Line 19"/>
          <p:cNvSpPr>
            <a:spLocks noChangeShapeType="1"/>
          </p:cNvSpPr>
          <p:nvPr/>
        </p:nvSpPr>
        <p:spPr bwMode="auto">
          <a:xfrm>
            <a:off x="6824176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Line 20"/>
          <p:cNvSpPr>
            <a:spLocks noChangeShapeType="1"/>
          </p:cNvSpPr>
          <p:nvPr/>
        </p:nvSpPr>
        <p:spPr bwMode="auto">
          <a:xfrm>
            <a:off x="7168859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Line 21"/>
          <p:cNvSpPr>
            <a:spLocks noChangeShapeType="1"/>
          </p:cNvSpPr>
          <p:nvPr/>
        </p:nvSpPr>
        <p:spPr bwMode="auto">
          <a:xfrm>
            <a:off x="7513541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22"/>
          <p:cNvSpPr>
            <a:spLocks noChangeShapeType="1"/>
          </p:cNvSpPr>
          <p:nvPr/>
        </p:nvSpPr>
        <p:spPr bwMode="auto">
          <a:xfrm>
            <a:off x="7858224" y="2585186"/>
            <a:ext cx="0" cy="290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Line 23"/>
          <p:cNvSpPr>
            <a:spLocks noChangeShapeType="1"/>
          </p:cNvSpPr>
          <p:nvPr/>
        </p:nvSpPr>
        <p:spPr bwMode="auto">
          <a:xfrm>
            <a:off x="8202906" y="2585186"/>
            <a:ext cx="0" cy="29228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Line 24"/>
          <p:cNvSpPr>
            <a:spLocks noChangeShapeType="1"/>
          </p:cNvSpPr>
          <p:nvPr/>
        </p:nvSpPr>
        <p:spPr bwMode="auto">
          <a:xfrm>
            <a:off x="5445447" y="2906208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Line 25"/>
          <p:cNvSpPr>
            <a:spLocks noChangeShapeType="1"/>
          </p:cNvSpPr>
          <p:nvPr/>
        </p:nvSpPr>
        <p:spPr bwMode="auto">
          <a:xfrm>
            <a:off x="5473144" y="3232077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Line 26"/>
          <p:cNvSpPr>
            <a:spLocks noChangeShapeType="1"/>
          </p:cNvSpPr>
          <p:nvPr/>
        </p:nvSpPr>
        <p:spPr bwMode="auto">
          <a:xfrm>
            <a:off x="5445447" y="3548251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Line 27"/>
          <p:cNvSpPr>
            <a:spLocks noChangeShapeType="1"/>
          </p:cNvSpPr>
          <p:nvPr/>
        </p:nvSpPr>
        <p:spPr bwMode="auto">
          <a:xfrm>
            <a:off x="5445447" y="3869272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Line 28"/>
          <p:cNvSpPr>
            <a:spLocks noChangeShapeType="1"/>
          </p:cNvSpPr>
          <p:nvPr/>
        </p:nvSpPr>
        <p:spPr bwMode="auto">
          <a:xfrm>
            <a:off x="5445447" y="4190294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Line 29"/>
          <p:cNvSpPr>
            <a:spLocks noChangeShapeType="1"/>
          </p:cNvSpPr>
          <p:nvPr/>
        </p:nvSpPr>
        <p:spPr bwMode="auto">
          <a:xfrm>
            <a:off x="5445447" y="4511315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9" name="Group 30"/>
          <p:cNvGrpSpPr>
            <a:grpSpLocks/>
          </p:cNvGrpSpPr>
          <p:nvPr/>
        </p:nvGrpSpPr>
        <p:grpSpPr bwMode="auto">
          <a:xfrm>
            <a:off x="5768586" y="2885189"/>
            <a:ext cx="2463043" cy="45860"/>
            <a:chOff x="1611" y="1226"/>
            <a:chExt cx="2401" cy="48"/>
          </a:xfrm>
        </p:grpSpPr>
        <p:sp>
          <p:nvSpPr>
            <p:cNvPr id="150" name="Rectangle 31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Rectangle 32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Rectangle 33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Rectangle 34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Rectangle 35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Rectangle 36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Rectangle 37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Rectangle 38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8" name="Group 39"/>
          <p:cNvGrpSpPr>
            <a:grpSpLocks/>
          </p:cNvGrpSpPr>
          <p:nvPr/>
        </p:nvGrpSpPr>
        <p:grpSpPr bwMode="auto">
          <a:xfrm>
            <a:off x="5768586" y="3201433"/>
            <a:ext cx="2463043" cy="45860"/>
            <a:chOff x="1611" y="1226"/>
            <a:chExt cx="2401" cy="48"/>
          </a:xfrm>
        </p:grpSpPr>
        <p:sp>
          <p:nvSpPr>
            <p:cNvPr id="159" name="Rectangle 40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Rectangle 41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Rectangle 42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Rectangle 43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Rectangle 44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Rectangle 45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Rectangle 46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" name="Rectangle 47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7" name="Group 48"/>
          <p:cNvGrpSpPr>
            <a:grpSpLocks/>
          </p:cNvGrpSpPr>
          <p:nvPr/>
        </p:nvGrpSpPr>
        <p:grpSpPr bwMode="auto">
          <a:xfrm>
            <a:off x="5768586" y="3527232"/>
            <a:ext cx="2463043" cy="45860"/>
            <a:chOff x="1611" y="1226"/>
            <a:chExt cx="2401" cy="48"/>
          </a:xfrm>
        </p:grpSpPr>
        <p:sp>
          <p:nvSpPr>
            <p:cNvPr id="168" name="Rectangle 49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" name="Rectangle 50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" name="Rectangle 51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Rectangle 52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" name="Rectangle 53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Rectangle 54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Rectangle 55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Rectangle 56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6" name="Group 57"/>
          <p:cNvGrpSpPr>
            <a:grpSpLocks/>
          </p:cNvGrpSpPr>
          <p:nvPr/>
        </p:nvGrpSpPr>
        <p:grpSpPr bwMode="auto">
          <a:xfrm>
            <a:off x="5768586" y="4163542"/>
            <a:ext cx="2463043" cy="45860"/>
            <a:chOff x="1611" y="1226"/>
            <a:chExt cx="2401" cy="48"/>
          </a:xfrm>
        </p:grpSpPr>
        <p:sp>
          <p:nvSpPr>
            <p:cNvPr id="177" name="Rectangle 58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Rectangle 59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Rectangle 60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Rectangle 61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Rectangle 62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Rectangle 63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Rectangle 64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Rectangle 65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5" name="Group 66"/>
          <p:cNvGrpSpPr>
            <a:grpSpLocks/>
          </p:cNvGrpSpPr>
          <p:nvPr/>
        </p:nvGrpSpPr>
        <p:grpSpPr bwMode="auto">
          <a:xfrm>
            <a:off x="5768586" y="4486474"/>
            <a:ext cx="2463043" cy="45860"/>
            <a:chOff x="1611" y="1226"/>
            <a:chExt cx="2401" cy="48"/>
          </a:xfrm>
        </p:grpSpPr>
        <p:sp>
          <p:nvSpPr>
            <p:cNvPr id="186" name="Rectangle 67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Rectangle 68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Rectangle 69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Rectangle 70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" name="Rectangle 71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" name="Rectangle 72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" name="Rectangle 73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" name="Rectangle 74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" name="Group 75"/>
          <p:cNvGrpSpPr>
            <a:grpSpLocks/>
          </p:cNvGrpSpPr>
          <p:nvPr/>
        </p:nvGrpSpPr>
        <p:grpSpPr bwMode="auto">
          <a:xfrm>
            <a:off x="5762431" y="3843476"/>
            <a:ext cx="2463043" cy="45860"/>
            <a:chOff x="1611" y="1226"/>
            <a:chExt cx="2401" cy="48"/>
          </a:xfrm>
        </p:grpSpPr>
        <p:sp>
          <p:nvSpPr>
            <p:cNvPr id="195" name="Rectangle 76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" name="Rectangle 77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" name="Rectangle 78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" name="Rectangle 79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" name="Rectangle 80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" name="Rectangle 81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" name="Rectangle 82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" name="Rectangle 83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3" name="Group 84"/>
          <p:cNvGrpSpPr>
            <a:grpSpLocks/>
          </p:cNvGrpSpPr>
          <p:nvPr/>
        </p:nvGrpSpPr>
        <p:grpSpPr bwMode="auto">
          <a:xfrm>
            <a:off x="5768586" y="2564167"/>
            <a:ext cx="2463043" cy="45860"/>
            <a:chOff x="1611" y="1226"/>
            <a:chExt cx="2401" cy="48"/>
          </a:xfrm>
        </p:grpSpPr>
        <p:sp>
          <p:nvSpPr>
            <p:cNvPr id="204" name="Rectangle 85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Rectangle 86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Rectangle 87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Rectangle 88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Rectangle 89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Rectangle 90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Rectangle 91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Rectangle 92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2" name="Rectangle 93"/>
          <p:cNvSpPr>
            <a:spLocks noChangeArrowheads="1"/>
          </p:cNvSpPr>
          <p:nvPr/>
        </p:nvSpPr>
        <p:spPr bwMode="auto">
          <a:xfrm>
            <a:off x="5422878" y="2565122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" name="Rectangle 94"/>
          <p:cNvSpPr>
            <a:spLocks noChangeArrowheads="1"/>
          </p:cNvSpPr>
          <p:nvPr/>
        </p:nvSpPr>
        <p:spPr bwMode="auto">
          <a:xfrm>
            <a:off x="5422878" y="2881367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4" name="Rectangle 95"/>
          <p:cNvSpPr>
            <a:spLocks noChangeArrowheads="1"/>
          </p:cNvSpPr>
          <p:nvPr/>
        </p:nvSpPr>
        <p:spPr bwMode="auto">
          <a:xfrm>
            <a:off x="5422878" y="3844431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" name="Rectangle 96"/>
          <p:cNvSpPr>
            <a:spLocks noChangeArrowheads="1"/>
          </p:cNvSpPr>
          <p:nvPr/>
        </p:nvSpPr>
        <p:spPr bwMode="auto">
          <a:xfrm>
            <a:off x="5417749" y="3201433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" name="Rectangle 97"/>
          <p:cNvSpPr>
            <a:spLocks noChangeArrowheads="1"/>
          </p:cNvSpPr>
          <p:nvPr/>
        </p:nvSpPr>
        <p:spPr bwMode="auto">
          <a:xfrm>
            <a:off x="5422878" y="3528187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" name="Rectangle 98"/>
          <p:cNvSpPr>
            <a:spLocks noChangeArrowheads="1"/>
          </p:cNvSpPr>
          <p:nvPr/>
        </p:nvSpPr>
        <p:spPr bwMode="auto">
          <a:xfrm>
            <a:off x="5423904" y="4159720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" name="Rectangle 99"/>
          <p:cNvSpPr>
            <a:spLocks noChangeArrowheads="1"/>
          </p:cNvSpPr>
          <p:nvPr/>
        </p:nvSpPr>
        <p:spPr bwMode="auto">
          <a:xfrm>
            <a:off x="5423904" y="4485519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" name="Rectangle 100"/>
          <p:cNvSpPr>
            <a:spLocks noChangeArrowheads="1"/>
          </p:cNvSpPr>
          <p:nvPr/>
        </p:nvSpPr>
        <p:spPr bwMode="auto">
          <a:xfrm>
            <a:off x="8525020" y="2565122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" name="Rectangle 101"/>
          <p:cNvSpPr>
            <a:spLocks noChangeArrowheads="1"/>
          </p:cNvSpPr>
          <p:nvPr/>
        </p:nvSpPr>
        <p:spPr bwMode="auto">
          <a:xfrm>
            <a:off x="8525020" y="2881367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" name="Rectangle 102"/>
          <p:cNvSpPr>
            <a:spLocks noChangeArrowheads="1"/>
          </p:cNvSpPr>
          <p:nvPr/>
        </p:nvSpPr>
        <p:spPr bwMode="auto">
          <a:xfrm>
            <a:off x="8525020" y="3844431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" name="Rectangle 103"/>
          <p:cNvSpPr>
            <a:spLocks noChangeArrowheads="1"/>
          </p:cNvSpPr>
          <p:nvPr/>
        </p:nvSpPr>
        <p:spPr bwMode="auto">
          <a:xfrm>
            <a:off x="8519891" y="3201433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" name="Rectangle 104"/>
          <p:cNvSpPr>
            <a:spLocks noChangeArrowheads="1"/>
          </p:cNvSpPr>
          <p:nvPr/>
        </p:nvSpPr>
        <p:spPr bwMode="auto">
          <a:xfrm>
            <a:off x="8525020" y="3528187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4" name="Rectangle 105"/>
          <p:cNvSpPr>
            <a:spLocks noChangeArrowheads="1"/>
          </p:cNvSpPr>
          <p:nvPr/>
        </p:nvSpPr>
        <p:spPr bwMode="auto">
          <a:xfrm>
            <a:off x="8526046" y="4159720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" name="Rectangle 106"/>
          <p:cNvSpPr>
            <a:spLocks noChangeArrowheads="1"/>
          </p:cNvSpPr>
          <p:nvPr/>
        </p:nvSpPr>
        <p:spPr bwMode="auto">
          <a:xfrm>
            <a:off x="8526046" y="4485519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6" name="Group 30"/>
          <p:cNvGrpSpPr>
            <a:grpSpLocks/>
          </p:cNvGrpSpPr>
          <p:nvPr/>
        </p:nvGrpSpPr>
        <p:grpSpPr bwMode="auto">
          <a:xfrm>
            <a:off x="5768586" y="5486986"/>
            <a:ext cx="2463043" cy="45860"/>
            <a:chOff x="1611" y="1226"/>
            <a:chExt cx="2401" cy="48"/>
          </a:xfrm>
        </p:grpSpPr>
        <p:sp>
          <p:nvSpPr>
            <p:cNvPr id="227" name="Rectangle 31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" name="Rectangle 32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Rectangle 33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Rectangle 34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" name="Rectangle 35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" name="Rectangle 36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" name="Rectangle 37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" name="Rectangle 38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" name="Group 84"/>
          <p:cNvGrpSpPr>
            <a:grpSpLocks/>
          </p:cNvGrpSpPr>
          <p:nvPr/>
        </p:nvGrpSpPr>
        <p:grpSpPr bwMode="auto">
          <a:xfrm>
            <a:off x="5768586" y="5165964"/>
            <a:ext cx="2463043" cy="45860"/>
            <a:chOff x="1611" y="1226"/>
            <a:chExt cx="2401" cy="48"/>
          </a:xfrm>
        </p:grpSpPr>
        <p:sp>
          <p:nvSpPr>
            <p:cNvPr id="236" name="Rectangle 85"/>
            <p:cNvSpPr>
              <a:spLocks noChangeArrowheads="1"/>
            </p:cNvSpPr>
            <p:nvPr/>
          </p:nvSpPr>
          <p:spPr bwMode="auto">
            <a:xfrm>
              <a:off x="1611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" name="Rectangle 86"/>
            <p:cNvSpPr>
              <a:spLocks noChangeArrowheads="1"/>
            </p:cNvSpPr>
            <p:nvPr/>
          </p:nvSpPr>
          <p:spPr bwMode="auto">
            <a:xfrm>
              <a:off x="194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" name="Rectangle 87"/>
            <p:cNvSpPr>
              <a:spLocks noChangeArrowheads="1"/>
            </p:cNvSpPr>
            <p:nvPr/>
          </p:nvSpPr>
          <p:spPr bwMode="auto">
            <a:xfrm>
              <a:off x="2278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Rectangle 88"/>
            <p:cNvSpPr>
              <a:spLocks noChangeArrowheads="1"/>
            </p:cNvSpPr>
            <p:nvPr/>
          </p:nvSpPr>
          <p:spPr bwMode="auto">
            <a:xfrm>
              <a:off x="2619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Rectangle 89"/>
            <p:cNvSpPr>
              <a:spLocks noChangeArrowheads="1"/>
            </p:cNvSpPr>
            <p:nvPr/>
          </p:nvSpPr>
          <p:spPr bwMode="auto">
            <a:xfrm>
              <a:off x="3627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Rectangle 90"/>
            <p:cNvSpPr>
              <a:spLocks noChangeArrowheads="1"/>
            </p:cNvSpPr>
            <p:nvPr/>
          </p:nvSpPr>
          <p:spPr bwMode="auto">
            <a:xfrm>
              <a:off x="2955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" name="Rectangle 91"/>
            <p:cNvSpPr>
              <a:spLocks noChangeArrowheads="1"/>
            </p:cNvSpPr>
            <p:nvPr/>
          </p:nvSpPr>
          <p:spPr bwMode="auto">
            <a:xfrm>
              <a:off x="3286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" name="Rectangle 92"/>
            <p:cNvSpPr>
              <a:spLocks noChangeArrowheads="1"/>
            </p:cNvSpPr>
            <p:nvPr/>
          </p:nvSpPr>
          <p:spPr bwMode="auto">
            <a:xfrm>
              <a:off x="3964" y="1226"/>
              <a:ext cx="48" cy="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4" name="Rectangle 93"/>
          <p:cNvSpPr>
            <a:spLocks noChangeArrowheads="1"/>
          </p:cNvSpPr>
          <p:nvPr/>
        </p:nvSpPr>
        <p:spPr bwMode="auto">
          <a:xfrm>
            <a:off x="5422878" y="5166919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Rectangle 94"/>
          <p:cNvSpPr>
            <a:spLocks noChangeArrowheads="1"/>
          </p:cNvSpPr>
          <p:nvPr/>
        </p:nvSpPr>
        <p:spPr bwMode="auto">
          <a:xfrm>
            <a:off x="5422878" y="5483164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" name="Rectangle 100"/>
          <p:cNvSpPr>
            <a:spLocks noChangeArrowheads="1"/>
          </p:cNvSpPr>
          <p:nvPr/>
        </p:nvSpPr>
        <p:spPr bwMode="auto">
          <a:xfrm>
            <a:off x="8525020" y="5166919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" name="Rectangle 101"/>
          <p:cNvSpPr>
            <a:spLocks noChangeArrowheads="1"/>
          </p:cNvSpPr>
          <p:nvPr/>
        </p:nvSpPr>
        <p:spPr bwMode="auto">
          <a:xfrm>
            <a:off x="8525020" y="5483164"/>
            <a:ext cx="49240" cy="458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" name="Line 29"/>
          <p:cNvSpPr>
            <a:spLocks noChangeShapeType="1"/>
          </p:cNvSpPr>
          <p:nvPr/>
        </p:nvSpPr>
        <p:spPr bwMode="auto">
          <a:xfrm>
            <a:off x="5445447" y="4817130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" name="Line 29"/>
          <p:cNvSpPr>
            <a:spLocks noChangeShapeType="1"/>
          </p:cNvSpPr>
          <p:nvPr/>
        </p:nvSpPr>
        <p:spPr bwMode="auto">
          <a:xfrm>
            <a:off x="5466989" y="5191418"/>
            <a:ext cx="31021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" name="Rectangle 15"/>
          <p:cNvSpPr>
            <a:spLocks noChangeAspect="1" noChangeArrowheads="1"/>
          </p:cNvSpPr>
          <p:nvPr/>
        </p:nvSpPr>
        <p:spPr bwMode="auto">
          <a:xfrm>
            <a:off x="5445448" y="2593845"/>
            <a:ext cx="3102142" cy="291416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" name="Rectangle 15"/>
          <p:cNvSpPr>
            <a:spLocks noChangeAspect="1" noChangeArrowheads="1"/>
          </p:cNvSpPr>
          <p:nvPr/>
        </p:nvSpPr>
        <p:spPr bwMode="auto">
          <a:xfrm>
            <a:off x="5440318" y="2600879"/>
            <a:ext cx="3107272" cy="29071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5790129" y="2923980"/>
            <a:ext cx="2435345" cy="226743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6134811" y="3240369"/>
            <a:ext cx="1723413" cy="1562350"/>
          </a:xfrm>
          <a:prstGeom prst="rect">
            <a:avLst/>
          </a:prstGeom>
          <a:noFill/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15"/>
          <p:cNvSpPr>
            <a:spLocks noChangeAspect="1" noChangeArrowheads="1"/>
          </p:cNvSpPr>
          <p:nvPr/>
        </p:nvSpPr>
        <p:spPr bwMode="auto">
          <a:xfrm>
            <a:off x="6470723" y="3556287"/>
            <a:ext cx="1042818" cy="95502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" name="Rectangle 15"/>
          <p:cNvSpPr>
            <a:spLocks noChangeAspect="1" noChangeArrowheads="1"/>
          </p:cNvSpPr>
          <p:nvPr/>
        </p:nvSpPr>
        <p:spPr bwMode="auto">
          <a:xfrm>
            <a:off x="6836947" y="3862103"/>
            <a:ext cx="331912" cy="328191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" name="Rectangle 97"/>
          <p:cNvSpPr>
            <a:spLocks noChangeArrowheads="1"/>
          </p:cNvSpPr>
          <p:nvPr/>
        </p:nvSpPr>
        <p:spPr bwMode="auto">
          <a:xfrm>
            <a:off x="6976942" y="3998036"/>
            <a:ext cx="49240" cy="45860"/>
          </a:xfrm>
          <a:prstGeom prst="rect">
            <a:avLst/>
          </a:prstGeom>
          <a:solidFill>
            <a:srgbClr val="008000"/>
          </a:solidFill>
          <a:ln w="19050">
            <a:solidFill>
              <a:srgbClr val="008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23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to PTAS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efficiently partition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 into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 ...,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such that for any </a:t>
            </a:r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h,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= G –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has </a:t>
            </a:r>
            <a:r>
              <a:rPr lang="en-US" dirty="0" err="1" smtClean="0"/>
              <a:t>treewdith</a:t>
            </a:r>
            <a:r>
              <a:rPr lang="en-US" dirty="0" smtClean="0"/>
              <a:t> at most </a:t>
            </a:r>
            <a:r>
              <a:rPr lang="en-US" dirty="0" smtClean="0">
                <a:solidFill>
                  <a:srgbClr val="FF0000"/>
                </a:solidFill>
              </a:rPr>
              <a:t>O(h)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Choose partition for </a:t>
            </a:r>
            <a:r>
              <a:rPr lang="en-US" dirty="0" smtClean="0">
                <a:solidFill>
                  <a:srgbClr val="FF0000"/>
                </a:solidFill>
              </a:rPr>
              <a:t>h = 1/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²</a:t>
            </a:r>
            <a:endParaRPr lang="en-US" dirty="0" smtClean="0">
              <a:solidFill>
                <a:srgbClr val="FF0000"/>
              </a:solidFill>
              <a:latin typeface="cmmi1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384348"/>
                </a:solidFill>
              </a:rPr>
              <a:t>for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384348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384348"/>
                </a:solidFill>
              </a:rPr>
              <a:t> to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rgbClr val="384348"/>
                </a:solidFill>
              </a:rPr>
              <a:t> do</a:t>
            </a:r>
          </a:p>
          <a:p>
            <a:pPr marL="693738" lvl="1" indent="-457200"/>
            <a:r>
              <a:rPr lang="en-US" dirty="0" smtClean="0">
                <a:solidFill>
                  <a:srgbClr val="384348"/>
                </a:solidFill>
              </a:rPr>
              <a:t>Find optimum solution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384348"/>
                </a:solidFill>
              </a:rPr>
              <a:t> in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= G –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endParaRPr lang="en-US" baseline="-25000" dirty="0">
              <a:solidFill>
                <a:srgbClr val="FF0000"/>
              </a:solidFill>
              <a:latin typeface="Calisto M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384348"/>
                </a:solidFill>
              </a:rPr>
              <a:t>Output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384348"/>
                </a:solidFill>
              </a:rPr>
              <a:t>, best of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 ...,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h</a:t>
            </a:r>
            <a:endParaRPr lang="en-US" baseline="-25000" dirty="0" smtClean="0">
              <a:solidFill>
                <a:srgbClr val="FF0000"/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409309706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listo MT"/>
              </a:rPr>
              <a:t>Claim: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sto MT"/>
              </a:rPr>
              <a:t>Algorithm runs in time 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O(2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O(h)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 n)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listo MT"/>
              </a:rPr>
              <a:t>Claim: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sto MT"/>
              </a:rPr>
              <a:t>Output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sto MT"/>
              </a:rPr>
              <a:t> satisfies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|S|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 (1-1/h) OPT </a:t>
            </a:r>
          </a:p>
          <a:p>
            <a:pPr marL="0" indent="0">
              <a:buNone/>
            </a:pPr>
            <a:endParaRPr lang="en-US" dirty="0" smtClean="0">
              <a:solidFill>
                <a:srgbClr val="384348"/>
              </a:solidFill>
              <a:latin typeface="Calisto MT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384348"/>
                </a:solidFill>
                <a:latin typeface="Calisto MT"/>
              </a:rPr>
              <a:t>Some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j</a:t>
            </a:r>
            <a:r>
              <a:rPr lang="en-US" dirty="0" smtClean="0">
                <a:solidFill>
                  <a:srgbClr val="384348"/>
                </a:solidFill>
                <a:latin typeface="Calisto MT"/>
              </a:rPr>
              <a:t> such that 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OPT(G –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 (1 - 1/h)OPT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sto MT"/>
              </a:rPr>
              <a:t>Algorithm find’s optimum solution for each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382866304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of Baker: </a:t>
            </a:r>
            <a:r>
              <a:rPr lang="en-US" dirty="0" err="1" smtClean="0"/>
              <a:t>PTASes</a:t>
            </a:r>
            <a:r>
              <a:rPr lang="en-US" dirty="0" smtClean="0"/>
              <a:t> </a:t>
            </a:r>
            <a:r>
              <a:rPr lang="en-US" dirty="0"/>
              <a:t>Galore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Baker’s ideas and techniques have been generalized and extended to obtain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PTASes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-minor free graphs for any fixed </a:t>
            </a:r>
            <a:r>
              <a:rPr lang="en-US" dirty="0" smtClean="0">
                <a:solidFill>
                  <a:srgbClr val="FF0000"/>
                </a:solidFill>
              </a:rPr>
              <a:t>H </a:t>
            </a:r>
            <a:r>
              <a:rPr lang="en-US" dirty="0" smtClean="0">
                <a:solidFill>
                  <a:srgbClr val="384348"/>
                </a:solidFill>
              </a:rPr>
              <a:t>substantially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384348"/>
                </a:solidFill>
              </a:rPr>
              <a:t>generalizing results for planar graphs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graphs of bounded “local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treewidth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</a:p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large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number of optimization problems </a:t>
            </a:r>
          </a:p>
          <a:p>
            <a:pPr marL="350838" lvl="1" indent="0">
              <a:buNone/>
            </a:pPr>
            <a:endParaRPr lang="en-US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965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Tree decompositions and </a:t>
            </a:r>
            <a:r>
              <a:rPr lang="en-US" dirty="0" err="1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3D484D"/>
                </a:solidFill>
              </a:rPr>
              <a:t>key </a:t>
            </a:r>
            <a:r>
              <a:rPr lang="en-US" dirty="0">
                <a:solidFill>
                  <a:srgbClr val="3D484D"/>
                </a:solidFill>
              </a:rPr>
              <a:t>to graph minor theory </a:t>
            </a:r>
            <a:r>
              <a:rPr lang="en-US" dirty="0" smtClean="0">
                <a:solidFill>
                  <a:srgbClr val="3D484D"/>
                </a:solidFill>
              </a:rPr>
              <a:t>of </a:t>
            </a:r>
            <a:r>
              <a:rPr lang="en-US" dirty="0" smtClean="0">
                <a:solidFill>
                  <a:srgbClr val="008000"/>
                </a:solidFill>
              </a:rPr>
              <a:t>Robertson &amp; Seymour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3D484D"/>
                </a:solidFill>
              </a:rPr>
              <a:t>many algorithmic applications</a:t>
            </a:r>
          </a:p>
          <a:p>
            <a:pPr marL="0" indent="0">
              <a:buNone/>
            </a:pPr>
            <a:endParaRPr lang="en-US" dirty="0">
              <a:solidFill>
                <a:srgbClr val="3D484D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3D484D"/>
                </a:solidFill>
              </a:rPr>
              <a:t>Message: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D484D"/>
                </a:solidFill>
              </a:rPr>
              <a:t>algorithms and structural understanding intertwined</a:t>
            </a:r>
          </a:p>
          <a:p>
            <a:pPr marL="0" indent="0">
              <a:buNone/>
            </a:pPr>
            <a:endParaRPr lang="en-US" dirty="0">
              <a:solidFill>
                <a:srgbClr val="3D48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942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Bounded </a:t>
            </a:r>
            <a:r>
              <a:rPr lang="en-US" dirty="0" err="1" smtClean="0"/>
              <a:t>treewidth</a:t>
            </a:r>
            <a:r>
              <a:rPr lang="en-US" dirty="0" smtClean="0"/>
              <a:t> results can be leveraged to provide algorithms/heuristics for </a:t>
            </a:r>
            <a:r>
              <a:rPr lang="en-US" i="1" dirty="0" smtClean="0"/>
              <a:t>much larger and useful </a:t>
            </a:r>
            <a:r>
              <a:rPr lang="en-US" dirty="0" smtClean="0"/>
              <a:t>classes of graphs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0665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Topic I</a:t>
            </a:r>
            <a:r>
              <a:rPr lang="en-US" dirty="0" smtClean="0"/>
              <a:t>: Leveraging small </a:t>
            </a:r>
            <a:r>
              <a:rPr lang="en-US" dirty="0" err="1" smtClean="0"/>
              <a:t>treewidth</a:t>
            </a:r>
            <a:endParaRPr lang="en-US" dirty="0"/>
          </a:p>
          <a:p>
            <a:pPr lvl="1"/>
            <a:r>
              <a:rPr lang="en-US" dirty="0" smtClean="0"/>
              <a:t>dynamic programming based algorithms</a:t>
            </a:r>
          </a:p>
          <a:p>
            <a:pPr lvl="1"/>
            <a:r>
              <a:rPr lang="en-US" dirty="0" smtClean="0"/>
              <a:t>reducing to small </a:t>
            </a:r>
            <a:r>
              <a:rPr lang="en-US" dirty="0" err="1" smtClean="0"/>
              <a:t>treewidth</a:t>
            </a:r>
            <a:endParaRPr lang="en-US" dirty="0" smtClean="0"/>
          </a:p>
          <a:p>
            <a:r>
              <a:rPr lang="en-US" b="1" dirty="0" smtClean="0"/>
              <a:t>Topic II</a:t>
            </a:r>
            <a:r>
              <a:rPr lang="en-US" dirty="0" smtClean="0"/>
              <a:t>: Interplay of small and large </a:t>
            </a:r>
            <a:r>
              <a:rPr lang="en-US" dirty="0" err="1" smtClean="0"/>
              <a:t>treewidth</a:t>
            </a:r>
            <a:endParaRPr lang="en-US" dirty="0" smtClean="0"/>
          </a:p>
          <a:p>
            <a:pPr lvl="1"/>
            <a:r>
              <a:rPr lang="en-US" dirty="0" smtClean="0"/>
              <a:t>fixed parameter intractability</a:t>
            </a:r>
          </a:p>
          <a:p>
            <a:r>
              <a:rPr lang="en-US" b="1" dirty="0" smtClean="0"/>
              <a:t>Topic III</a:t>
            </a:r>
            <a:r>
              <a:rPr lang="en-US" dirty="0" smtClean="0"/>
              <a:t>: Large </a:t>
            </a:r>
            <a:r>
              <a:rPr lang="en-US" dirty="0" err="1" smtClean="0"/>
              <a:t>treewidth</a:t>
            </a:r>
            <a:r>
              <a:rPr lang="en-US" dirty="0" smtClean="0"/>
              <a:t> for approximation</a:t>
            </a:r>
          </a:p>
          <a:p>
            <a:pPr lvl="1"/>
            <a:r>
              <a:rPr lang="en-US" dirty="0" smtClean="0"/>
              <a:t>disjoint paths and recent developments on structure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2954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to Large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Important applications require a fine/deep understanding of structure of </a:t>
            </a:r>
            <a:r>
              <a:rPr lang="en-US" b="1" dirty="0"/>
              <a:t>large</a:t>
            </a:r>
            <a:r>
              <a:rPr lang="en-US" dirty="0"/>
              <a:t> </a:t>
            </a:r>
            <a:r>
              <a:rPr lang="en-US" dirty="0" err="1"/>
              <a:t>treewidth</a:t>
            </a:r>
            <a:r>
              <a:rPr lang="en-US" dirty="0"/>
              <a:t> graphs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Robertson-Seymour </a:t>
            </a:r>
            <a:r>
              <a:rPr lang="en-US" dirty="0"/>
              <a:t>theory provides many powerful tools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78224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Fixed Parameter Tractability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88852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Vertex Cover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Vertex Cover: </a:t>
            </a:r>
            <a:r>
              <a:rPr lang="en-US" dirty="0" smtClean="0"/>
              <a:t>Given </a:t>
            </a:r>
            <a:r>
              <a:rPr lang="en-US" dirty="0" smtClean="0">
                <a:solidFill>
                  <a:srgbClr val="FF0000"/>
                </a:solidFill>
              </a:rPr>
              <a:t>G=(V,E)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does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have a vertex cover of size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k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V </a:t>
            </a:r>
            <a:r>
              <a:rPr lang="en-US" dirty="0" smtClean="0"/>
              <a:t>is a vertex cover if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covers all edges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30588" y="371809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2560094" y="371809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910097" y="3813080"/>
            <a:ext cx="3020903" cy="2530575"/>
            <a:chOff x="910097" y="3813080"/>
            <a:chExt cx="3020903" cy="2530575"/>
          </a:xfrm>
        </p:grpSpPr>
        <p:sp>
          <p:nvSpPr>
            <p:cNvPr id="5" name="Oval 4"/>
            <p:cNvSpPr/>
            <p:nvPr/>
          </p:nvSpPr>
          <p:spPr>
            <a:xfrm>
              <a:off x="1719626" y="4118207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086214" y="446586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719626" y="4899385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525193" y="4899385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525193" y="4118207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347144" y="4118207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86214" y="5618505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213484" y="5618505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3" name="Straight Connector 12"/>
            <p:cNvCxnSpPr>
              <a:stCxn id="6" idx="7"/>
              <a:endCxn id="5" idx="2"/>
            </p:cNvCxnSpPr>
            <p:nvPr/>
          </p:nvCxnSpPr>
          <p:spPr>
            <a:xfrm flipV="1">
              <a:off x="1289633" y="4249989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  <a:endCxn id="7" idx="1"/>
            </p:cNvCxnSpPr>
            <p:nvPr/>
          </p:nvCxnSpPr>
          <p:spPr>
            <a:xfrm>
              <a:off x="1289633" y="4690833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4"/>
              <a:endCxn id="7" idx="0"/>
            </p:cNvCxnSpPr>
            <p:nvPr/>
          </p:nvCxnSpPr>
          <p:spPr>
            <a:xfrm>
              <a:off x="1838786" y="4381770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923045" y="5036615"/>
              <a:ext cx="6370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6"/>
              <a:endCxn id="9" idx="2"/>
            </p:cNvCxnSpPr>
            <p:nvPr/>
          </p:nvCxnSpPr>
          <p:spPr>
            <a:xfrm>
              <a:off x="1957946" y="4249989"/>
              <a:ext cx="56724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658731" y="4343172"/>
              <a:ext cx="0" cy="5948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6"/>
              <a:endCxn id="10" idx="2"/>
            </p:cNvCxnSpPr>
            <p:nvPr/>
          </p:nvCxnSpPr>
          <p:spPr>
            <a:xfrm>
              <a:off x="2763513" y="4249989"/>
              <a:ext cx="58363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7"/>
              <a:endCxn id="7" idx="3"/>
            </p:cNvCxnSpPr>
            <p:nvPr/>
          </p:nvCxnSpPr>
          <p:spPr>
            <a:xfrm flipV="1">
              <a:off x="1289633" y="5124350"/>
              <a:ext cx="464894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1" idx="6"/>
              <a:endCxn id="12" idx="2"/>
            </p:cNvCxnSpPr>
            <p:nvPr/>
          </p:nvCxnSpPr>
          <p:spPr>
            <a:xfrm>
              <a:off x="1324534" y="5750287"/>
              <a:ext cx="8889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7" idx="5"/>
              <a:endCxn id="12" idx="1"/>
            </p:cNvCxnSpPr>
            <p:nvPr/>
          </p:nvCxnSpPr>
          <p:spPr>
            <a:xfrm>
              <a:off x="1923045" y="5124350"/>
              <a:ext cx="325340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910097" y="406575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90908" y="483656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43030" y="5943545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27865" y="5935724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725024" y="5040955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83122" y="381308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149056" y="3777604"/>
            <a:ext cx="3020903" cy="2625558"/>
            <a:chOff x="485676" y="2169790"/>
            <a:chExt cx="3020903" cy="2625558"/>
          </a:xfrm>
        </p:grpSpPr>
        <p:sp>
          <p:nvSpPr>
            <p:cNvPr id="33" name="Oval 32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2100772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100772" y="2569900"/>
              <a:ext cx="238320" cy="263563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2922723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661793" y="4070198"/>
              <a:ext cx="238320" cy="263563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1789063" y="4070198"/>
              <a:ext cx="238320" cy="263563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41" name="Straight Connector 40"/>
            <p:cNvCxnSpPr>
              <a:stCxn id="34" idx="7"/>
              <a:endCxn id="33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4" idx="5"/>
              <a:endCxn id="35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3" idx="4"/>
              <a:endCxn id="35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498624" y="3488308"/>
              <a:ext cx="6370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3" idx="6"/>
              <a:endCxn id="37" idx="2"/>
            </p:cNvCxnSpPr>
            <p:nvPr/>
          </p:nvCxnSpPr>
          <p:spPr>
            <a:xfrm>
              <a:off x="1533525" y="2701682"/>
              <a:ext cx="56724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234310" y="2794865"/>
              <a:ext cx="0" cy="5948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7" idx="6"/>
              <a:endCxn id="38" idx="2"/>
            </p:cNvCxnSpPr>
            <p:nvPr/>
          </p:nvCxnSpPr>
          <p:spPr>
            <a:xfrm>
              <a:off x="2339092" y="2701682"/>
              <a:ext cx="58363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9" idx="7"/>
              <a:endCxn id="35" idx="3"/>
            </p:cNvCxnSpPr>
            <p:nvPr/>
          </p:nvCxnSpPr>
          <p:spPr>
            <a:xfrm flipV="1">
              <a:off x="865212" y="3576043"/>
              <a:ext cx="464894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39" idx="6"/>
              <a:endCxn id="40" idx="2"/>
            </p:cNvCxnSpPr>
            <p:nvPr/>
          </p:nvCxnSpPr>
          <p:spPr>
            <a:xfrm>
              <a:off x="900113" y="4201980"/>
              <a:ext cx="8889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5" idx="5"/>
              <a:endCxn id="40" idx="1"/>
            </p:cNvCxnSpPr>
            <p:nvPr/>
          </p:nvCxnSpPr>
          <p:spPr>
            <a:xfrm>
              <a:off x="1498624" y="3576043"/>
              <a:ext cx="325340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18609" y="43952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803444" y="4387417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300603" y="349264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135673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058701" y="226477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2554358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Vertex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Vertex Cover: </a:t>
            </a:r>
            <a:r>
              <a:rPr lang="en-US" dirty="0" smtClean="0"/>
              <a:t>Given </a:t>
            </a:r>
            <a:r>
              <a:rPr lang="en-US" dirty="0" smtClean="0">
                <a:solidFill>
                  <a:srgbClr val="FF0000"/>
                </a:solidFill>
              </a:rPr>
              <a:t>G=(V,E)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does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have a vertex cover of size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k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NP-Complete if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is part of input</a:t>
            </a:r>
          </a:p>
          <a:p>
            <a:pPr marL="0" indent="0">
              <a:buNone/>
            </a:pPr>
            <a:r>
              <a:rPr lang="en-US" b="1" dirty="0" smtClean="0"/>
              <a:t>Fact: </a:t>
            </a:r>
            <a:r>
              <a:rPr lang="en-US" dirty="0" smtClean="0"/>
              <a:t>There is an algorithm that runs in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c</a:t>
            </a:r>
            <a:r>
              <a:rPr lang="en-US" baseline="30000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poly(n) </a:t>
            </a:r>
            <a:r>
              <a:rPr lang="en-US" dirty="0" smtClean="0"/>
              <a:t>for Vertex Cover where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is some fixed constant</a:t>
            </a:r>
          </a:p>
        </p:txBody>
      </p:sp>
    </p:spTree>
    <p:extLst>
      <p:ext uri="{BB962C8B-B14F-4D97-AF65-F5344CB8AC3E}">
        <p14:creationId xmlns:p14="http://schemas.microsoft.com/office/powerpoint/2010/main" val="255965346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Vertex Set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Feedback Vertex Set: </a:t>
            </a:r>
            <a:r>
              <a:rPr lang="en-US" dirty="0" smtClean="0"/>
              <a:t>Given </a:t>
            </a:r>
            <a:r>
              <a:rPr lang="en-US" dirty="0" smtClean="0">
                <a:solidFill>
                  <a:srgbClr val="FF0000"/>
                </a:solidFill>
              </a:rPr>
              <a:t>G=(V,E)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does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have a feedback vertex set (FVS) of size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k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V </a:t>
            </a:r>
            <a:r>
              <a:rPr lang="en-US" dirty="0" smtClean="0"/>
              <a:t>is a FVS if </a:t>
            </a:r>
            <a:r>
              <a:rPr lang="en-US" dirty="0" smtClean="0">
                <a:solidFill>
                  <a:srgbClr val="FF0000"/>
                </a:solidFill>
              </a:rPr>
              <a:t>G –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has no cycles (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kills all cycles)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88477" y="3698442"/>
            <a:ext cx="3020903" cy="2625558"/>
            <a:chOff x="485676" y="2169790"/>
            <a:chExt cx="3020903" cy="2625558"/>
          </a:xfrm>
        </p:grpSpPr>
        <p:sp>
          <p:nvSpPr>
            <p:cNvPr id="6" name="Oval 5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100772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100772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922723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66179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178906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4" name="Straight Connector 13"/>
            <p:cNvCxnSpPr>
              <a:stCxn id="7" idx="7"/>
              <a:endCxn id="6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" idx="5"/>
              <a:endCxn id="8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4"/>
              <a:endCxn id="8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498624" y="3488308"/>
              <a:ext cx="6370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6" idx="6"/>
              <a:endCxn id="10" idx="2"/>
            </p:cNvCxnSpPr>
            <p:nvPr/>
          </p:nvCxnSpPr>
          <p:spPr>
            <a:xfrm>
              <a:off x="1533525" y="2701682"/>
              <a:ext cx="56724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234310" y="2794865"/>
              <a:ext cx="0" cy="5948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0" idx="6"/>
              <a:endCxn id="11" idx="2"/>
            </p:cNvCxnSpPr>
            <p:nvPr/>
          </p:nvCxnSpPr>
          <p:spPr>
            <a:xfrm>
              <a:off x="2339092" y="2701682"/>
              <a:ext cx="58363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2" idx="7"/>
              <a:endCxn id="8" idx="3"/>
            </p:cNvCxnSpPr>
            <p:nvPr/>
          </p:nvCxnSpPr>
          <p:spPr>
            <a:xfrm flipV="1">
              <a:off x="865212" y="3576043"/>
              <a:ext cx="464894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2" idx="6"/>
              <a:endCxn id="13" idx="2"/>
            </p:cNvCxnSpPr>
            <p:nvPr/>
          </p:nvCxnSpPr>
          <p:spPr>
            <a:xfrm>
              <a:off x="900113" y="4201980"/>
              <a:ext cx="8889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8" idx="5"/>
              <a:endCxn id="13" idx="1"/>
            </p:cNvCxnSpPr>
            <p:nvPr/>
          </p:nvCxnSpPr>
          <p:spPr>
            <a:xfrm>
              <a:off x="1498624" y="3576043"/>
              <a:ext cx="325340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18609" y="43952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803444" y="4387417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00603" y="349264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35673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058701" y="226477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910097" y="3813080"/>
            <a:ext cx="3020903" cy="2530575"/>
            <a:chOff x="910097" y="3813080"/>
            <a:chExt cx="3020903" cy="2530575"/>
          </a:xfrm>
        </p:grpSpPr>
        <p:sp>
          <p:nvSpPr>
            <p:cNvPr id="33" name="Oval 32"/>
            <p:cNvSpPr/>
            <p:nvPr/>
          </p:nvSpPr>
          <p:spPr>
            <a:xfrm>
              <a:off x="1719626" y="4118207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1086214" y="446586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1719626" y="4899385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2525193" y="4899385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525193" y="4118207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3347144" y="4118207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086214" y="5618505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2213484" y="5618505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41" name="Straight Connector 40"/>
            <p:cNvCxnSpPr>
              <a:stCxn id="34" idx="7"/>
              <a:endCxn id="33" idx="2"/>
            </p:cNvCxnSpPr>
            <p:nvPr/>
          </p:nvCxnSpPr>
          <p:spPr>
            <a:xfrm flipV="1">
              <a:off x="1289633" y="4249989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4" idx="5"/>
              <a:endCxn id="35" idx="1"/>
            </p:cNvCxnSpPr>
            <p:nvPr/>
          </p:nvCxnSpPr>
          <p:spPr>
            <a:xfrm>
              <a:off x="1289633" y="4690833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3" idx="4"/>
              <a:endCxn id="35" idx="0"/>
            </p:cNvCxnSpPr>
            <p:nvPr/>
          </p:nvCxnSpPr>
          <p:spPr>
            <a:xfrm>
              <a:off x="1838786" y="4381770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923045" y="5036615"/>
              <a:ext cx="6370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3" idx="6"/>
              <a:endCxn id="37" idx="2"/>
            </p:cNvCxnSpPr>
            <p:nvPr/>
          </p:nvCxnSpPr>
          <p:spPr>
            <a:xfrm>
              <a:off x="1957946" y="4249989"/>
              <a:ext cx="56724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658731" y="4343172"/>
              <a:ext cx="0" cy="5948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7" idx="6"/>
              <a:endCxn id="38" idx="2"/>
            </p:cNvCxnSpPr>
            <p:nvPr/>
          </p:nvCxnSpPr>
          <p:spPr>
            <a:xfrm>
              <a:off x="2763513" y="4249989"/>
              <a:ext cx="58363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9" idx="7"/>
              <a:endCxn id="35" idx="3"/>
            </p:cNvCxnSpPr>
            <p:nvPr/>
          </p:nvCxnSpPr>
          <p:spPr>
            <a:xfrm flipV="1">
              <a:off x="1289633" y="5124350"/>
              <a:ext cx="464894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39" idx="6"/>
              <a:endCxn id="40" idx="2"/>
            </p:cNvCxnSpPr>
            <p:nvPr/>
          </p:nvCxnSpPr>
          <p:spPr>
            <a:xfrm>
              <a:off x="1324534" y="5750287"/>
              <a:ext cx="8889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5" idx="5"/>
              <a:endCxn id="40" idx="1"/>
            </p:cNvCxnSpPr>
            <p:nvPr/>
          </p:nvCxnSpPr>
          <p:spPr>
            <a:xfrm>
              <a:off x="1923045" y="5124350"/>
              <a:ext cx="325340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910097" y="406575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390908" y="483656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943030" y="5943545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227865" y="5935724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725024" y="5040955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483122" y="381308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8391101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Vertex Set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Feedback Vertex Set: </a:t>
            </a:r>
            <a:r>
              <a:rPr lang="en-US" dirty="0" smtClean="0"/>
              <a:t>Given </a:t>
            </a:r>
            <a:r>
              <a:rPr lang="en-US" dirty="0" smtClean="0">
                <a:solidFill>
                  <a:srgbClr val="FF0000"/>
                </a:solidFill>
              </a:rPr>
              <a:t>G=(V,E)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does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have a feedback vertex set (FVS) of size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k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NP-Complete if </a:t>
            </a:r>
            <a:r>
              <a:rPr lang="en-US" dirty="0">
                <a:solidFill>
                  <a:srgbClr val="FF0000"/>
                </a:solidFill>
              </a:rPr>
              <a:t>k</a:t>
            </a:r>
            <a:r>
              <a:rPr lang="en-US" dirty="0"/>
              <a:t> is part of </a:t>
            </a:r>
            <a:r>
              <a:rPr lang="en-US" dirty="0" smtClean="0"/>
              <a:t>input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Fact</a:t>
            </a:r>
            <a:r>
              <a:rPr lang="en-US" b="1" dirty="0"/>
              <a:t>: </a:t>
            </a:r>
            <a:r>
              <a:rPr lang="en-US" dirty="0"/>
              <a:t>There is an algorithm that runs in </a:t>
            </a:r>
            <a:r>
              <a:rPr lang="en-US" dirty="0" err="1">
                <a:solidFill>
                  <a:srgbClr val="FF0000"/>
                </a:solidFill>
              </a:rPr>
              <a:t>c</a:t>
            </a:r>
            <a:r>
              <a:rPr lang="en-US" baseline="30000" dirty="0" err="1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 poly(n) </a:t>
            </a:r>
            <a:r>
              <a:rPr lang="en-US" dirty="0"/>
              <a:t>for </a:t>
            </a:r>
            <a:r>
              <a:rPr lang="en-US" dirty="0" smtClean="0"/>
              <a:t>FVS where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 is some fixed </a:t>
            </a:r>
            <a:r>
              <a:rPr lang="en-US" dirty="0" smtClean="0"/>
              <a:t>constant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1062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Disjoint Paths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</a:t>
            </a:r>
            <a:r>
              <a:rPr lang="en-US" dirty="0" smtClean="0">
                <a:solidFill>
                  <a:srgbClr val="FF0000"/>
                </a:solidFill>
              </a:rPr>
              <a:t>G=(V,E)</a:t>
            </a:r>
            <a:r>
              <a:rPr lang="en-US" dirty="0" smtClean="0"/>
              <a:t> and pairs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),...,(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err="1" smtClean="0">
                <a:solidFill>
                  <a:srgbClr val="FF0000"/>
                </a:solidFill>
              </a:rPr>
              <a:t>,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="1" baseline="-25000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are there </a:t>
            </a:r>
            <a:r>
              <a:rPr lang="en-US" b="1" dirty="0" smtClean="0"/>
              <a:t>disjoint</a:t>
            </a:r>
            <a:r>
              <a:rPr lang="en-US" dirty="0" smtClean="0"/>
              <a:t> paths connecting given pairs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087554" y="3680542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454142" y="4028203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087554" y="446172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893121" y="446172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893121" y="3680542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715072" y="3680542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454142" y="518084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581412" y="518084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3" name="Straight Connector 12"/>
          <p:cNvCxnSpPr>
            <a:stCxn id="6" idx="7"/>
            <a:endCxn id="5" idx="2"/>
          </p:cNvCxnSpPr>
          <p:nvPr/>
        </p:nvCxnSpPr>
        <p:spPr>
          <a:xfrm flipV="1">
            <a:off x="3657561" y="3812324"/>
            <a:ext cx="429993" cy="2544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5"/>
            <a:endCxn id="7" idx="1"/>
          </p:cNvCxnSpPr>
          <p:nvPr/>
        </p:nvCxnSpPr>
        <p:spPr>
          <a:xfrm>
            <a:off x="3657561" y="4253168"/>
            <a:ext cx="464894" cy="247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  <a:endCxn id="7" idx="0"/>
          </p:cNvCxnSpPr>
          <p:nvPr/>
        </p:nvCxnSpPr>
        <p:spPr>
          <a:xfrm>
            <a:off x="4206714" y="3944105"/>
            <a:ext cx="0" cy="5176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90973" y="4598950"/>
            <a:ext cx="63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  <a:endCxn id="9" idx="2"/>
          </p:cNvCxnSpPr>
          <p:nvPr/>
        </p:nvCxnSpPr>
        <p:spPr>
          <a:xfrm>
            <a:off x="4325874" y="3812324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026659" y="3905507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6"/>
            <a:endCxn id="10" idx="2"/>
          </p:cNvCxnSpPr>
          <p:nvPr/>
        </p:nvCxnSpPr>
        <p:spPr>
          <a:xfrm>
            <a:off x="5131441" y="3812324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1" idx="7"/>
            <a:endCxn id="7" idx="3"/>
          </p:cNvCxnSpPr>
          <p:nvPr/>
        </p:nvCxnSpPr>
        <p:spPr>
          <a:xfrm flipV="1">
            <a:off x="3657561" y="4686685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2" idx="2"/>
          </p:cNvCxnSpPr>
          <p:nvPr/>
        </p:nvCxnSpPr>
        <p:spPr>
          <a:xfrm>
            <a:off x="3692462" y="5312622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2" idx="1"/>
          </p:cNvCxnSpPr>
          <p:nvPr/>
        </p:nvCxnSpPr>
        <p:spPr>
          <a:xfrm>
            <a:off x="4290973" y="4686685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98516" y="3280432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sz="2000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endParaRPr lang="en-US" sz="2000" baseline="-25000" dirty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78025" y="362809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  <a:latin typeface="Calisto MT"/>
              </a:rPr>
              <a:t>s</a:t>
            </a:r>
            <a:r>
              <a:rPr lang="en-US" sz="2000" baseline="-25000" dirty="0" smtClean="0">
                <a:solidFill>
                  <a:srgbClr val="008000"/>
                </a:solidFill>
                <a:latin typeface="Calisto MT"/>
              </a:rPr>
              <a:t>2</a:t>
            </a:r>
            <a:endParaRPr lang="en-US" sz="2000" baseline="-25000" dirty="0">
              <a:solidFill>
                <a:srgbClr val="008000"/>
              </a:solidFill>
              <a:latin typeface="Calisto M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92952" y="460329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  <a:latin typeface="Calisto MT"/>
              </a:rPr>
              <a:t>t</a:t>
            </a:r>
            <a:r>
              <a:rPr lang="en-US" sz="2000" baseline="-25000" dirty="0" smtClean="0">
                <a:solidFill>
                  <a:srgbClr val="008000"/>
                </a:solidFill>
                <a:latin typeface="Calisto MT"/>
              </a:rPr>
              <a:t>2</a:t>
            </a:r>
            <a:endParaRPr lang="en-US" sz="2000" baseline="-25000" dirty="0">
              <a:solidFill>
                <a:srgbClr val="008000"/>
              </a:solidFill>
              <a:latin typeface="Calisto M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51050" y="33754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sz="2000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endParaRPr lang="en-US" sz="2000" baseline="-25000" dirty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54086" y="5244348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  <a:latin typeface="Calisto MT"/>
              </a:rPr>
              <a:t>s</a:t>
            </a:r>
            <a:r>
              <a:rPr lang="en-US" sz="2000" baseline="-25000" dirty="0" smtClean="0">
                <a:solidFill>
                  <a:srgbClr val="800000"/>
                </a:solidFill>
                <a:latin typeface="Calisto MT"/>
              </a:rPr>
              <a:t>3</a:t>
            </a:r>
            <a:endParaRPr lang="en-US" sz="2000" baseline="-25000" dirty="0">
              <a:solidFill>
                <a:srgbClr val="800000"/>
              </a:solidFill>
              <a:latin typeface="Calisto M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93601" y="5208159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  <a:latin typeface="Calisto MT"/>
              </a:rPr>
              <a:t>t</a:t>
            </a:r>
            <a:r>
              <a:rPr lang="en-US" sz="2000" baseline="-25000" dirty="0">
                <a:solidFill>
                  <a:srgbClr val="800000"/>
                </a:solidFill>
                <a:latin typeface="Calisto MT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6335367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Disjoint Paths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</a:t>
            </a:r>
            <a:r>
              <a:rPr lang="en-US" dirty="0" smtClean="0">
                <a:solidFill>
                  <a:srgbClr val="FF0000"/>
                </a:solidFill>
              </a:rPr>
              <a:t>G=(V,E)</a:t>
            </a:r>
            <a:r>
              <a:rPr lang="en-US" dirty="0" smtClean="0"/>
              <a:t> and pairs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),...,(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err="1" smtClean="0">
                <a:solidFill>
                  <a:srgbClr val="FF0000"/>
                </a:solidFill>
              </a:rPr>
              <a:t>,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="1" baseline="-25000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are there </a:t>
            </a:r>
            <a:r>
              <a:rPr lang="en-US" b="1" dirty="0" smtClean="0"/>
              <a:t>disjoint</a:t>
            </a:r>
            <a:r>
              <a:rPr lang="en-US" dirty="0" smtClean="0"/>
              <a:t> paths connecting given pairs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087554" y="3680542"/>
            <a:ext cx="238320" cy="263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454142" y="4028203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087554" y="4461720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893121" y="4461720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893121" y="3680542"/>
            <a:ext cx="238320" cy="263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715072" y="3680542"/>
            <a:ext cx="238320" cy="263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454142" y="5180840"/>
            <a:ext cx="238320" cy="263563"/>
          </a:xfrm>
          <a:prstGeom prst="ellipse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581412" y="5180840"/>
            <a:ext cx="238320" cy="263563"/>
          </a:xfrm>
          <a:prstGeom prst="ellipse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3" name="Straight Connector 12"/>
          <p:cNvCxnSpPr>
            <a:stCxn id="6" idx="7"/>
            <a:endCxn id="5" idx="2"/>
          </p:cNvCxnSpPr>
          <p:nvPr/>
        </p:nvCxnSpPr>
        <p:spPr>
          <a:xfrm flipV="1">
            <a:off x="3657561" y="3812324"/>
            <a:ext cx="429993" cy="2544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5"/>
            <a:endCxn id="7" idx="1"/>
          </p:cNvCxnSpPr>
          <p:nvPr/>
        </p:nvCxnSpPr>
        <p:spPr>
          <a:xfrm>
            <a:off x="3657561" y="4253168"/>
            <a:ext cx="464894" cy="247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  <a:endCxn id="7" idx="0"/>
          </p:cNvCxnSpPr>
          <p:nvPr/>
        </p:nvCxnSpPr>
        <p:spPr>
          <a:xfrm>
            <a:off x="4206714" y="3944105"/>
            <a:ext cx="0" cy="5176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90973" y="4598950"/>
            <a:ext cx="63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  <a:endCxn id="9" idx="2"/>
          </p:cNvCxnSpPr>
          <p:nvPr/>
        </p:nvCxnSpPr>
        <p:spPr>
          <a:xfrm>
            <a:off x="4325874" y="3812324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026659" y="3905507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6"/>
            <a:endCxn id="10" idx="2"/>
          </p:cNvCxnSpPr>
          <p:nvPr/>
        </p:nvCxnSpPr>
        <p:spPr>
          <a:xfrm>
            <a:off x="5131441" y="3812324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1" idx="7"/>
            <a:endCxn id="7" idx="3"/>
          </p:cNvCxnSpPr>
          <p:nvPr/>
        </p:nvCxnSpPr>
        <p:spPr>
          <a:xfrm flipV="1">
            <a:off x="3657561" y="4686685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2" idx="2"/>
          </p:cNvCxnSpPr>
          <p:nvPr/>
        </p:nvCxnSpPr>
        <p:spPr>
          <a:xfrm>
            <a:off x="3692462" y="5312622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2" idx="1"/>
          </p:cNvCxnSpPr>
          <p:nvPr/>
        </p:nvCxnSpPr>
        <p:spPr>
          <a:xfrm>
            <a:off x="4290973" y="4686685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98516" y="3280432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sz="2000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endParaRPr lang="en-US" sz="2000" baseline="-25000" dirty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78025" y="362809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  <a:latin typeface="Calisto MT"/>
              </a:rPr>
              <a:t>s</a:t>
            </a:r>
            <a:r>
              <a:rPr lang="en-US" sz="2000" baseline="-25000" dirty="0" smtClean="0">
                <a:solidFill>
                  <a:srgbClr val="008000"/>
                </a:solidFill>
                <a:latin typeface="Calisto MT"/>
              </a:rPr>
              <a:t>2</a:t>
            </a:r>
            <a:endParaRPr lang="en-US" sz="2000" baseline="-25000" dirty="0">
              <a:solidFill>
                <a:srgbClr val="008000"/>
              </a:solidFill>
              <a:latin typeface="Calisto M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92952" y="460329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  <a:latin typeface="Calisto MT"/>
              </a:rPr>
              <a:t>t</a:t>
            </a:r>
            <a:r>
              <a:rPr lang="en-US" sz="2000" baseline="-25000" dirty="0" smtClean="0">
                <a:solidFill>
                  <a:srgbClr val="008000"/>
                </a:solidFill>
                <a:latin typeface="Calisto MT"/>
              </a:rPr>
              <a:t>2</a:t>
            </a:r>
            <a:endParaRPr lang="en-US" sz="2000" baseline="-25000" dirty="0">
              <a:solidFill>
                <a:srgbClr val="008000"/>
              </a:solidFill>
              <a:latin typeface="Calisto M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51050" y="33754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sz="2000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endParaRPr lang="en-US" sz="2000" baseline="-25000" dirty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54086" y="5244348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  <a:latin typeface="Calisto MT"/>
              </a:rPr>
              <a:t>s</a:t>
            </a:r>
            <a:r>
              <a:rPr lang="en-US" sz="2000" baseline="-25000" dirty="0" smtClean="0">
                <a:solidFill>
                  <a:srgbClr val="800000"/>
                </a:solidFill>
                <a:latin typeface="Calisto MT"/>
              </a:rPr>
              <a:t>3</a:t>
            </a:r>
            <a:endParaRPr lang="en-US" sz="2000" baseline="-25000" dirty="0">
              <a:solidFill>
                <a:srgbClr val="800000"/>
              </a:solidFill>
              <a:latin typeface="Calisto M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93601" y="5208159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  <a:latin typeface="Calisto MT"/>
              </a:rPr>
              <a:t>t</a:t>
            </a:r>
            <a:r>
              <a:rPr lang="en-US" sz="2000" baseline="-25000" dirty="0">
                <a:solidFill>
                  <a:srgbClr val="800000"/>
                </a:solidFill>
                <a:latin typeface="Calisto MT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08185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</a:t>
            </a:r>
            <a:r>
              <a:rPr lang="en-US" dirty="0" smtClean="0">
                <a:solidFill>
                  <a:srgbClr val="FF0000"/>
                </a:solidFill>
              </a:rPr>
              <a:t>G = (V,E)</a:t>
            </a:r>
            <a:r>
              <a:rPr lang="en-US" dirty="0" smtClean="0"/>
              <a:t>,  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½</a:t>
            </a:r>
            <a:r>
              <a:rPr lang="en-US" dirty="0" smtClean="0">
                <a:solidFill>
                  <a:srgbClr val="FF0000"/>
                </a:solidFill>
              </a:rPr>
              <a:t> V </a:t>
            </a:r>
            <a:r>
              <a:rPr lang="en-US" dirty="0" smtClean="0"/>
              <a:t>is a </a:t>
            </a:r>
            <a:r>
              <a:rPr lang="en-US" i="1" dirty="0" smtClean="0"/>
              <a:t>vertex separator </a:t>
            </a:r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G – S </a:t>
            </a:r>
            <a:r>
              <a:rPr lang="en-US" dirty="0" smtClean="0"/>
              <a:t>has at least two connected components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48776" y="3200734"/>
            <a:ext cx="3020903" cy="2625558"/>
            <a:chOff x="485676" y="2169790"/>
            <a:chExt cx="3020903" cy="2625558"/>
          </a:xfrm>
        </p:grpSpPr>
        <p:sp>
          <p:nvSpPr>
            <p:cNvPr id="5" name="Oval 4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100772" y="3351078"/>
              <a:ext cx="238320" cy="26356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100772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922723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6179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78906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3" name="Straight Connector 12"/>
            <p:cNvCxnSpPr>
              <a:stCxn id="6" idx="7"/>
              <a:endCxn id="5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  <a:endCxn id="7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4"/>
              <a:endCxn id="7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498624" y="3488308"/>
              <a:ext cx="6370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6"/>
              <a:endCxn id="9" idx="2"/>
            </p:cNvCxnSpPr>
            <p:nvPr/>
          </p:nvCxnSpPr>
          <p:spPr>
            <a:xfrm>
              <a:off x="1533525" y="2701682"/>
              <a:ext cx="56724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34310" y="2794865"/>
              <a:ext cx="0" cy="5948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6"/>
              <a:endCxn id="10" idx="2"/>
            </p:cNvCxnSpPr>
            <p:nvPr/>
          </p:nvCxnSpPr>
          <p:spPr>
            <a:xfrm>
              <a:off x="2339092" y="2701682"/>
              <a:ext cx="58363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7"/>
              <a:endCxn id="7" idx="3"/>
            </p:cNvCxnSpPr>
            <p:nvPr/>
          </p:nvCxnSpPr>
          <p:spPr>
            <a:xfrm flipV="1">
              <a:off x="865212" y="3576043"/>
              <a:ext cx="464894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1" idx="6"/>
              <a:endCxn id="12" idx="2"/>
            </p:cNvCxnSpPr>
            <p:nvPr/>
          </p:nvCxnSpPr>
          <p:spPr>
            <a:xfrm>
              <a:off x="900113" y="4201980"/>
              <a:ext cx="8889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7" idx="5"/>
              <a:endCxn id="12" idx="1"/>
            </p:cNvCxnSpPr>
            <p:nvPr/>
          </p:nvCxnSpPr>
          <p:spPr>
            <a:xfrm>
              <a:off x="1498624" y="3576043"/>
              <a:ext cx="325340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8609" y="43952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03444" y="4387417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300603" y="349264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35673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058701" y="226477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sp>
        <p:nvSpPr>
          <p:cNvPr id="60" name="Oval 59"/>
          <p:cNvSpPr/>
          <p:nvPr/>
        </p:nvSpPr>
        <p:spPr>
          <a:xfrm>
            <a:off x="5220645" y="3966604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6659624" y="3618943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7481575" y="3618943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5220645" y="5119241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6347915" y="5119241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73" name="Straight Connector 72"/>
          <p:cNvCxnSpPr>
            <a:stCxn id="63" idx="6"/>
            <a:endCxn id="64" idx="2"/>
          </p:cNvCxnSpPr>
          <p:nvPr/>
        </p:nvCxnSpPr>
        <p:spPr>
          <a:xfrm>
            <a:off x="6897944" y="3750725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5" idx="6"/>
            <a:endCxn id="66" idx="2"/>
          </p:cNvCxnSpPr>
          <p:nvPr/>
        </p:nvCxnSpPr>
        <p:spPr>
          <a:xfrm>
            <a:off x="5458965" y="5251023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044528" y="356649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80" name="TextBox 79"/>
          <p:cNvSpPr txBox="1"/>
          <p:nvPr/>
        </p:nvSpPr>
        <p:spPr>
          <a:xfrm>
            <a:off x="5077461" y="544428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81" name="TextBox 80"/>
          <p:cNvSpPr txBox="1"/>
          <p:nvPr/>
        </p:nvSpPr>
        <p:spPr>
          <a:xfrm>
            <a:off x="6362296" y="543646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83" name="TextBox 82"/>
          <p:cNvSpPr txBox="1"/>
          <p:nvPr/>
        </p:nvSpPr>
        <p:spPr>
          <a:xfrm>
            <a:off x="6694525" y="321883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84" name="TextBox 83"/>
          <p:cNvSpPr txBox="1"/>
          <p:nvPr/>
        </p:nvSpPr>
        <p:spPr>
          <a:xfrm>
            <a:off x="7617553" y="3313816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96898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Disjoint Paths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</a:t>
            </a:r>
            <a:r>
              <a:rPr lang="en-US" dirty="0" smtClean="0">
                <a:solidFill>
                  <a:srgbClr val="FF0000"/>
                </a:solidFill>
              </a:rPr>
              <a:t>G=(V,E)</a:t>
            </a:r>
            <a:r>
              <a:rPr lang="en-US" dirty="0" smtClean="0"/>
              <a:t> and pairs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),...,(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err="1" smtClean="0">
                <a:solidFill>
                  <a:srgbClr val="FF0000"/>
                </a:solidFill>
              </a:rPr>
              <a:t>,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="1" baseline="-25000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are there </a:t>
            </a:r>
            <a:r>
              <a:rPr lang="en-US" b="1" dirty="0" smtClean="0"/>
              <a:t>disjoint</a:t>
            </a:r>
            <a:r>
              <a:rPr lang="en-US" dirty="0" smtClean="0"/>
              <a:t> paths connecting given pairs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087554" y="3680542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454142" y="4028203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087554" y="446172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893121" y="446172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893121" y="3680542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715072" y="3680542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454142" y="518084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581412" y="518084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3" name="Straight Connector 12"/>
          <p:cNvCxnSpPr>
            <a:stCxn id="6" idx="7"/>
            <a:endCxn id="5" idx="2"/>
          </p:cNvCxnSpPr>
          <p:nvPr/>
        </p:nvCxnSpPr>
        <p:spPr>
          <a:xfrm flipV="1">
            <a:off x="3657561" y="3812324"/>
            <a:ext cx="429993" cy="2544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5"/>
            <a:endCxn id="7" idx="1"/>
          </p:cNvCxnSpPr>
          <p:nvPr/>
        </p:nvCxnSpPr>
        <p:spPr>
          <a:xfrm>
            <a:off x="3657561" y="4253168"/>
            <a:ext cx="464894" cy="247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  <a:endCxn id="7" idx="0"/>
          </p:cNvCxnSpPr>
          <p:nvPr/>
        </p:nvCxnSpPr>
        <p:spPr>
          <a:xfrm>
            <a:off x="4206714" y="3944105"/>
            <a:ext cx="0" cy="5176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90973" y="4598950"/>
            <a:ext cx="63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  <a:endCxn id="9" idx="2"/>
          </p:cNvCxnSpPr>
          <p:nvPr/>
        </p:nvCxnSpPr>
        <p:spPr>
          <a:xfrm>
            <a:off x="4325874" y="3812324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026659" y="3905507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6"/>
            <a:endCxn id="10" idx="2"/>
          </p:cNvCxnSpPr>
          <p:nvPr/>
        </p:nvCxnSpPr>
        <p:spPr>
          <a:xfrm>
            <a:off x="5131441" y="3812324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1" idx="7"/>
            <a:endCxn id="7" idx="3"/>
          </p:cNvCxnSpPr>
          <p:nvPr/>
        </p:nvCxnSpPr>
        <p:spPr>
          <a:xfrm flipV="1">
            <a:off x="3657561" y="4686685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2" idx="2"/>
          </p:cNvCxnSpPr>
          <p:nvPr/>
        </p:nvCxnSpPr>
        <p:spPr>
          <a:xfrm>
            <a:off x="3692462" y="5312622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2" idx="1"/>
          </p:cNvCxnSpPr>
          <p:nvPr/>
        </p:nvCxnSpPr>
        <p:spPr>
          <a:xfrm>
            <a:off x="4290973" y="4686685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92462" y="341221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sz="2000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endParaRPr lang="en-US" sz="2000" baseline="-25000" dirty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85744" y="513969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  <a:latin typeface="Calisto MT"/>
              </a:rPr>
              <a:t>s</a:t>
            </a:r>
            <a:r>
              <a:rPr lang="en-US" sz="2000" baseline="-25000" dirty="0" smtClean="0">
                <a:solidFill>
                  <a:srgbClr val="008000"/>
                </a:solidFill>
                <a:latin typeface="Calisto MT"/>
              </a:rPr>
              <a:t>2</a:t>
            </a:r>
            <a:endParaRPr lang="en-US" sz="2000" baseline="-25000" dirty="0">
              <a:solidFill>
                <a:srgbClr val="008000"/>
              </a:solidFill>
              <a:latin typeface="Calisto M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59582" y="533974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sz="2000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endParaRPr lang="en-US" sz="2000" baseline="-25000" dirty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58349" y="350539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  <a:latin typeface="Calisto MT"/>
              </a:rPr>
              <a:t>t</a:t>
            </a:r>
            <a:r>
              <a:rPr lang="en-US" sz="2000" baseline="-25000" dirty="0" smtClean="0">
                <a:solidFill>
                  <a:srgbClr val="008000"/>
                </a:solidFill>
                <a:latin typeface="Calisto MT"/>
              </a:rPr>
              <a:t>2</a:t>
            </a:r>
            <a:endParaRPr lang="en-US" sz="2000" baseline="-25000" dirty="0">
              <a:solidFill>
                <a:srgbClr val="008000"/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74855441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Disjoint Paths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Given </a:t>
            </a:r>
            <a:r>
              <a:rPr lang="en-US" dirty="0" smtClean="0">
                <a:solidFill>
                  <a:srgbClr val="FF0000"/>
                </a:solidFill>
              </a:rPr>
              <a:t>G=(V,E)</a:t>
            </a:r>
            <a:r>
              <a:rPr lang="en-US" dirty="0" smtClean="0"/>
              <a:t> and pairs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),...,(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err="1" smtClean="0">
                <a:solidFill>
                  <a:srgbClr val="FF0000"/>
                </a:solidFill>
              </a:rPr>
              <a:t>,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="1" baseline="-25000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are there </a:t>
            </a:r>
            <a:r>
              <a:rPr lang="en-US" b="1" dirty="0" smtClean="0"/>
              <a:t>disjoint</a:t>
            </a:r>
            <a:r>
              <a:rPr lang="en-US" dirty="0" smtClean="0"/>
              <a:t> paths connecting given pairs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k = 1  </a:t>
            </a:r>
            <a:r>
              <a:rPr lang="en-US" dirty="0" smtClean="0"/>
              <a:t>Is there a path from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? Easy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k = 2 </a:t>
            </a:r>
            <a:r>
              <a:rPr lang="en-US" dirty="0" smtClean="0"/>
              <a:t>NP-Complete in directed graphs! </a:t>
            </a:r>
            <a:r>
              <a:rPr lang="en-US" dirty="0" smtClean="0">
                <a:solidFill>
                  <a:srgbClr val="008000"/>
                </a:solidFill>
              </a:rPr>
              <a:t>[FHW’80]</a:t>
            </a:r>
          </a:p>
          <a:p>
            <a:pPr marL="0" indent="0">
              <a:buNone/>
            </a:pPr>
            <a:r>
              <a:rPr lang="en-US" dirty="0"/>
              <a:t>NP-Complete if </a:t>
            </a:r>
            <a:r>
              <a:rPr lang="en-US" dirty="0">
                <a:solidFill>
                  <a:srgbClr val="FF0000"/>
                </a:solidFill>
              </a:rPr>
              <a:t>k</a:t>
            </a:r>
            <a:r>
              <a:rPr lang="en-US" dirty="0"/>
              <a:t> is part of </a:t>
            </a:r>
            <a:r>
              <a:rPr lang="en-US" dirty="0" smtClean="0"/>
              <a:t>input in </a:t>
            </a:r>
            <a:r>
              <a:rPr lang="en-US" dirty="0" err="1" smtClean="0"/>
              <a:t>undir</a:t>
            </a:r>
            <a:r>
              <a:rPr lang="en-US" dirty="0" smtClean="0"/>
              <a:t> graphs</a:t>
            </a:r>
            <a:endParaRPr lang="en-US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[Robertson-Seymour] </a:t>
            </a:r>
            <a:r>
              <a:rPr lang="en-US" dirty="0" smtClean="0"/>
              <a:t>Poly-time solvable for any fixed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0000"/>
                </a:solidFill>
              </a:rPr>
              <a:t>O(n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time in </a:t>
            </a:r>
            <a:r>
              <a:rPr lang="en-US" i="1" dirty="0" smtClean="0"/>
              <a:t>undirected </a:t>
            </a:r>
            <a:r>
              <a:rPr lang="en-US" dirty="0" smtClean="0"/>
              <a:t>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19130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Fixed Parameter Tractability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Fixed Parameter Tractable: </a:t>
            </a:r>
            <a:r>
              <a:rPr lang="en-US" dirty="0"/>
              <a:t> </a:t>
            </a:r>
            <a:r>
              <a:rPr lang="en-US" dirty="0" smtClean="0"/>
              <a:t>has algorithm with run</a:t>
            </a:r>
            <a:r>
              <a:rPr lang="en-US" dirty="0"/>
              <a:t>-time 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f</a:t>
            </a:r>
            <a:r>
              <a:rPr lang="en-US" dirty="0">
                <a:solidFill>
                  <a:srgbClr val="FF0000"/>
                </a:solidFill>
              </a:rPr>
              <a:t>(k) poly(n)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where </a:t>
            </a:r>
            <a:r>
              <a:rPr lang="en-US" dirty="0">
                <a:solidFill>
                  <a:srgbClr val="FF0000"/>
                </a:solidFill>
              </a:rPr>
              <a:t>k</a:t>
            </a:r>
            <a:r>
              <a:rPr lang="en-US" dirty="0"/>
              <a:t> is </a:t>
            </a:r>
            <a:r>
              <a:rPr lang="en-US" b="1" dirty="0"/>
              <a:t>parameter</a:t>
            </a:r>
            <a:r>
              <a:rPr lang="en-US" dirty="0"/>
              <a:t> size and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 is instance </a:t>
            </a:r>
            <a:r>
              <a:rPr lang="en-US" dirty="0" smtClean="0"/>
              <a:t>size</a:t>
            </a:r>
          </a:p>
          <a:p>
            <a:r>
              <a:rPr lang="en-US" dirty="0" smtClean="0"/>
              <a:t>Many different parameterizations possible for a problem</a:t>
            </a:r>
          </a:p>
          <a:p>
            <a:r>
              <a:rPr lang="en-US" dirty="0" smtClean="0"/>
              <a:t>Choice depends on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06085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FPT and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Several FPT algorithms can be obtained via </a:t>
            </a:r>
            <a:r>
              <a:rPr lang="en-US" dirty="0" err="1" smtClean="0"/>
              <a:t>treewidth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Generic paradigm: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</a:t>
            </a:r>
            <a:r>
              <a:rPr lang="en-US" dirty="0" smtClean="0"/>
              <a:t> is small use exact algorithm via dynamic programming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</a:t>
            </a:r>
            <a:r>
              <a:rPr lang="en-US" dirty="0" smtClean="0"/>
              <a:t> is large use “structure” of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65829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FPT and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FPT algorithms for Vertex Cover and FVS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g(k) </a:t>
            </a:r>
            <a:r>
              <a:rPr lang="en-US" dirty="0" smtClean="0"/>
              <a:t>solve in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c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30000" dirty="0" smtClean="0">
                <a:solidFill>
                  <a:srgbClr val="FF0000"/>
                </a:solidFill>
              </a:rPr>
              <a:t>(k)</a:t>
            </a:r>
            <a:r>
              <a:rPr lang="en-US" dirty="0" smtClean="0">
                <a:solidFill>
                  <a:srgbClr val="FF0000"/>
                </a:solidFill>
              </a:rPr>
              <a:t> poly(n) </a:t>
            </a:r>
            <a:r>
              <a:rPr lang="en-US" dirty="0" smtClean="0"/>
              <a:t>time 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&gt; g(k) </a:t>
            </a:r>
            <a:r>
              <a:rPr lang="en-US" dirty="0" smtClean="0"/>
              <a:t>answer NO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Caveat: </a:t>
            </a:r>
            <a:r>
              <a:rPr lang="en-US" dirty="0" smtClean="0"/>
              <a:t>not the most efficient FPT algorithms for these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32753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FPT and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FPT algorithms for Vertex Cover and FVS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g(k) </a:t>
            </a:r>
            <a:r>
              <a:rPr lang="en-US" dirty="0" smtClean="0"/>
              <a:t>solve in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c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30000" dirty="0" smtClean="0">
                <a:solidFill>
                  <a:srgbClr val="FF0000"/>
                </a:solidFill>
              </a:rPr>
              <a:t>(k)</a:t>
            </a:r>
            <a:r>
              <a:rPr lang="en-US" dirty="0" smtClean="0">
                <a:solidFill>
                  <a:srgbClr val="FF0000"/>
                </a:solidFill>
              </a:rPr>
              <a:t> poly(n) </a:t>
            </a:r>
            <a:r>
              <a:rPr lang="en-US" dirty="0" smtClean="0"/>
              <a:t>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&gt; g(k) </a:t>
            </a:r>
            <a:r>
              <a:rPr lang="en-US" dirty="0" smtClean="0"/>
              <a:t>answer NO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Need to show correctness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57414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of </a:t>
            </a:r>
            <a:r>
              <a:rPr lang="en-US" dirty="0"/>
              <a:t>g</a:t>
            </a:r>
            <a:r>
              <a:rPr lang="en-US" dirty="0" smtClean="0"/>
              <a:t>raphs with “large”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can we say about a graph with “large” </a:t>
            </a:r>
            <a:r>
              <a:rPr lang="en-US" dirty="0" err="1" smtClean="0"/>
              <a:t>treewidth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63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There exists </a:t>
            </a:r>
            <a:r>
              <a:rPr lang="en-US" dirty="0" smtClean="0">
                <a:solidFill>
                  <a:srgbClr val="FF0000"/>
                </a:solidFill>
              </a:rPr>
              <a:t>f </a:t>
            </a:r>
            <a:r>
              <a:rPr lang="en-US" dirty="0" smtClean="0"/>
              <a:t>such that</a:t>
            </a:r>
            <a:r>
              <a:rPr lang="en-US" b="1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f(k) </a:t>
            </a:r>
            <a:r>
              <a:rPr lang="en-US" dirty="0" smtClean="0"/>
              <a:t>implies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contains a grid of size </a:t>
            </a: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/>
              <a:t>as a </a:t>
            </a:r>
            <a:r>
              <a:rPr lang="en-US" b="1" dirty="0"/>
              <a:t>minor</a:t>
            </a:r>
            <a:r>
              <a:rPr lang="en-US" dirty="0"/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Robertson-Seymour Grid-Minor Theorem</a:t>
            </a:r>
            <a:endParaRPr lang="en-US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2873815" y="3272993"/>
            <a:ext cx="2547802" cy="2264203"/>
            <a:chOff x="2716838" y="2920430"/>
            <a:chExt cx="2902080" cy="2579046"/>
          </a:xfrm>
        </p:grpSpPr>
        <p:sp>
          <p:nvSpPr>
            <p:cNvPr id="6" name="Line 112"/>
            <p:cNvSpPr>
              <a:spLocks noChangeShapeType="1"/>
            </p:cNvSpPr>
            <p:nvPr/>
          </p:nvSpPr>
          <p:spPr bwMode="auto">
            <a:xfrm>
              <a:off x="2815318" y="3620050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12"/>
            <p:cNvSpPr>
              <a:spLocks noChangeShapeType="1"/>
            </p:cNvSpPr>
            <p:nvPr/>
          </p:nvSpPr>
          <p:spPr bwMode="auto">
            <a:xfrm>
              <a:off x="2815318" y="4845191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12"/>
            <p:cNvSpPr>
              <a:spLocks noChangeShapeType="1"/>
            </p:cNvSpPr>
            <p:nvPr/>
          </p:nvSpPr>
          <p:spPr bwMode="auto">
            <a:xfrm>
              <a:off x="2815318" y="4212963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12"/>
            <p:cNvSpPr>
              <a:spLocks noChangeShapeType="1"/>
            </p:cNvSpPr>
            <p:nvPr/>
          </p:nvSpPr>
          <p:spPr bwMode="auto">
            <a:xfrm>
              <a:off x="2775785" y="5453350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06"/>
            <p:cNvSpPr>
              <a:spLocks noChangeShapeType="1"/>
            </p:cNvSpPr>
            <p:nvPr/>
          </p:nvSpPr>
          <p:spPr bwMode="auto">
            <a:xfrm flipH="1">
              <a:off x="3500697" y="2954104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6"/>
            <p:cNvSpPr>
              <a:spLocks noChangeShapeType="1"/>
            </p:cNvSpPr>
            <p:nvPr/>
          </p:nvSpPr>
          <p:spPr bwMode="auto">
            <a:xfrm flipH="1">
              <a:off x="4185744" y="2954104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06"/>
            <p:cNvSpPr>
              <a:spLocks noChangeShapeType="1"/>
            </p:cNvSpPr>
            <p:nvPr/>
          </p:nvSpPr>
          <p:spPr bwMode="auto">
            <a:xfrm flipH="1">
              <a:off x="4870419" y="2920430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6"/>
            <p:cNvSpPr>
              <a:spLocks noChangeShapeType="1"/>
            </p:cNvSpPr>
            <p:nvPr/>
          </p:nvSpPr>
          <p:spPr bwMode="auto">
            <a:xfrm flipH="1">
              <a:off x="5578949" y="2920430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06"/>
            <p:cNvSpPr>
              <a:spLocks noChangeShapeType="1"/>
            </p:cNvSpPr>
            <p:nvPr/>
          </p:nvSpPr>
          <p:spPr bwMode="auto">
            <a:xfrm flipH="1">
              <a:off x="2768152" y="2920430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12"/>
            <p:cNvSpPr>
              <a:spLocks noChangeShapeType="1"/>
            </p:cNvSpPr>
            <p:nvPr/>
          </p:nvSpPr>
          <p:spPr bwMode="auto">
            <a:xfrm>
              <a:off x="2819399" y="2971800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73"/>
            <p:cNvSpPr>
              <a:spLocks noChangeAspect="1" noChangeArrowheads="1"/>
            </p:cNvSpPr>
            <p:nvPr/>
          </p:nvSpPr>
          <p:spPr bwMode="auto">
            <a:xfrm>
              <a:off x="3459026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75"/>
            <p:cNvSpPr>
              <a:spLocks noChangeAspect="1" noChangeArrowheads="1"/>
            </p:cNvSpPr>
            <p:nvPr/>
          </p:nvSpPr>
          <p:spPr bwMode="auto">
            <a:xfrm>
              <a:off x="4148391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78"/>
            <p:cNvSpPr>
              <a:spLocks noChangeAspect="1" noChangeArrowheads="1"/>
            </p:cNvSpPr>
            <p:nvPr/>
          </p:nvSpPr>
          <p:spPr bwMode="auto">
            <a:xfrm>
              <a:off x="4832627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72"/>
            <p:cNvSpPr>
              <a:spLocks noChangeAspect="1" noChangeArrowheads="1"/>
            </p:cNvSpPr>
            <p:nvPr/>
          </p:nvSpPr>
          <p:spPr bwMode="auto">
            <a:xfrm>
              <a:off x="2735810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73"/>
            <p:cNvSpPr>
              <a:spLocks noChangeAspect="1" noChangeArrowheads="1"/>
            </p:cNvSpPr>
            <p:nvPr/>
          </p:nvSpPr>
          <p:spPr bwMode="auto">
            <a:xfrm>
              <a:off x="3454396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75"/>
            <p:cNvSpPr>
              <a:spLocks noChangeAspect="1" noChangeArrowheads="1"/>
            </p:cNvSpPr>
            <p:nvPr/>
          </p:nvSpPr>
          <p:spPr bwMode="auto">
            <a:xfrm>
              <a:off x="4143761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178"/>
            <p:cNvSpPr>
              <a:spLocks noChangeAspect="1" noChangeArrowheads="1"/>
            </p:cNvSpPr>
            <p:nvPr/>
          </p:nvSpPr>
          <p:spPr bwMode="auto">
            <a:xfrm>
              <a:off x="4827997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172"/>
            <p:cNvSpPr>
              <a:spLocks noChangeAspect="1" noChangeArrowheads="1"/>
            </p:cNvSpPr>
            <p:nvPr/>
          </p:nvSpPr>
          <p:spPr bwMode="auto">
            <a:xfrm>
              <a:off x="2731180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73"/>
            <p:cNvSpPr>
              <a:spLocks noChangeAspect="1" noChangeArrowheads="1"/>
            </p:cNvSpPr>
            <p:nvPr/>
          </p:nvSpPr>
          <p:spPr bwMode="auto">
            <a:xfrm>
              <a:off x="3459026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75"/>
            <p:cNvSpPr>
              <a:spLocks noChangeAspect="1" noChangeArrowheads="1"/>
            </p:cNvSpPr>
            <p:nvPr/>
          </p:nvSpPr>
          <p:spPr bwMode="auto">
            <a:xfrm>
              <a:off x="4148391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78"/>
            <p:cNvSpPr>
              <a:spLocks noChangeAspect="1" noChangeArrowheads="1"/>
            </p:cNvSpPr>
            <p:nvPr/>
          </p:nvSpPr>
          <p:spPr bwMode="auto">
            <a:xfrm>
              <a:off x="4832627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172"/>
            <p:cNvSpPr>
              <a:spLocks noChangeAspect="1" noChangeArrowheads="1"/>
            </p:cNvSpPr>
            <p:nvPr/>
          </p:nvSpPr>
          <p:spPr bwMode="auto">
            <a:xfrm>
              <a:off x="2735810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173"/>
            <p:cNvSpPr>
              <a:spLocks noChangeAspect="1" noChangeArrowheads="1"/>
            </p:cNvSpPr>
            <p:nvPr/>
          </p:nvSpPr>
          <p:spPr bwMode="auto">
            <a:xfrm>
              <a:off x="3450315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175"/>
            <p:cNvSpPr>
              <a:spLocks noChangeAspect="1" noChangeArrowheads="1"/>
            </p:cNvSpPr>
            <p:nvPr/>
          </p:nvSpPr>
          <p:spPr bwMode="auto">
            <a:xfrm>
              <a:off x="4139680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178"/>
            <p:cNvSpPr>
              <a:spLocks noChangeAspect="1" noChangeArrowheads="1"/>
            </p:cNvSpPr>
            <p:nvPr/>
          </p:nvSpPr>
          <p:spPr bwMode="auto">
            <a:xfrm>
              <a:off x="4823916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172"/>
            <p:cNvSpPr>
              <a:spLocks noChangeAspect="1" noChangeArrowheads="1"/>
            </p:cNvSpPr>
            <p:nvPr/>
          </p:nvSpPr>
          <p:spPr bwMode="auto">
            <a:xfrm>
              <a:off x="2727099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178"/>
            <p:cNvSpPr>
              <a:spLocks noChangeAspect="1" noChangeArrowheads="1"/>
            </p:cNvSpPr>
            <p:nvPr/>
          </p:nvSpPr>
          <p:spPr bwMode="auto">
            <a:xfrm>
              <a:off x="5520438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178"/>
            <p:cNvSpPr>
              <a:spLocks noChangeAspect="1" noChangeArrowheads="1"/>
            </p:cNvSpPr>
            <p:nvPr/>
          </p:nvSpPr>
          <p:spPr bwMode="auto">
            <a:xfrm>
              <a:off x="5515808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178"/>
            <p:cNvSpPr>
              <a:spLocks noChangeAspect="1" noChangeArrowheads="1"/>
            </p:cNvSpPr>
            <p:nvPr/>
          </p:nvSpPr>
          <p:spPr bwMode="auto">
            <a:xfrm>
              <a:off x="5520438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178"/>
            <p:cNvSpPr>
              <a:spLocks noChangeAspect="1" noChangeArrowheads="1"/>
            </p:cNvSpPr>
            <p:nvPr/>
          </p:nvSpPr>
          <p:spPr bwMode="auto">
            <a:xfrm>
              <a:off x="5511727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173"/>
            <p:cNvSpPr>
              <a:spLocks noChangeAspect="1" noChangeArrowheads="1"/>
            </p:cNvSpPr>
            <p:nvPr/>
          </p:nvSpPr>
          <p:spPr bwMode="auto">
            <a:xfrm>
              <a:off x="3440054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175"/>
            <p:cNvSpPr>
              <a:spLocks noChangeAspect="1" noChangeArrowheads="1"/>
            </p:cNvSpPr>
            <p:nvPr/>
          </p:nvSpPr>
          <p:spPr bwMode="auto">
            <a:xfrm>
              <a:off x="4129419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178"/>
            <p:cNvSpPr>
              <a:spLocks noChangeAspect="1" noChangeArrowheads="1"/>
            </p:cNvSpPr>
            <p:nvPr/>
          </p:nvSpPr>
          <p:spPr bwMode="auto">
            <a:xfrm>
              <a:off x="4813655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172"/>
            <p:cNvSpPr>
              <a:spLocks noChangeAspect="1" noChangeArrowheads="1"/>
            </p:cNvSpPr>
            <p:nvPr/>
          </p:nvSpPr>
          <p:spPr bwMode="auto">
            <a:xfrm>
              <a:off x="2716838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178"/>
            <p:cNvSpPr>
              <a:spLocks noChangeAspect="1" noChangeArrowheads="1"/>
            </p:cNvSpPr>
            <p:nvPr/>
          </p:nvSpPr>
          <p:spPr bwMode="auto">
            <a:xfrm>
              <a:off x="5501466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5589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397" y="2333386"/>
            <a:ext cx="7345363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There exists </a:t>
            </a:r>
            <a:r>
              <a:rPr lang="en-US" dirty="0" smtClean="0">
                <a:solidFill>
                  <a:srgbClr val="FF0000"/>
                </a:solidFill>
              </a:rPr>
              <a:t>f </a:t>
            </a:r>
            <a:r>
              <a:rPr lang="en-US" dirty="0" smtClean="0"/>
              <a:t>such that</a:t>
            </a:r>
            <a:r>
              <a:rPr lang="en-US" b="1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f(k) </a:t>
            </a:r>
            <a:r>
              <a:rPr lang="en-US" dirty="0" smtClean="0"/>
              <a:t>implies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contains the </a:t>
            </a:r>
            <a:r>
              <a:rPr lang="en-US" i="1" dirty="0" smtClean="0"/>
              <a:t>subdivision</a:t>
            </a:r>
            <a:r>
              <a:rPr lang="en-US" dirty="0" smtClean="0"/>
              <a:t> of a wall of size </a:t>
            </a: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/>
              <a:t>as a </a:t>
            </a:r>
            <a:r>
              <a:rPr lang="en-US" dirty="0" err="1"/>
              <a:t>subgraph</a:t>
            </a:r>
            <a:r>
              <a:rPr lang="en-US" dirty="0"/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Robertson-Seymour           Grid-Minor Theorem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623360" y="3616683"/>
            <a:ext cx="5834769" cy="2326079"/>
            <a:chOff x="1527010" y="2934020"/>
            <a:chExt cx="5834769" cy="2326079"/>
          </a:xfrm>
        </p:grpSpPr>
        <p:sp>
          <p:nvSpPr>
            <p:cNvPr id="6" name="Line 106"/>
            <p:cNvSpPr>
              <a:spLocks noChangeShapeType="1"/>
            </p:cNvSpPr>
            <p:nvPr/>
          </p:nvSpPr>
          <p:spPr bwMode="auto">
            <a:xfrm flipH="1">
              <a:off x="1582241" y="4044769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06"/>
            <p:cNvSpPr>
              <a:spLocks noChangeShapeType="1"/>
            </p:cNvSpPr>
            <p:nvPr/>
          </p:nvSpPr>
          <p:spPr bwMode="auto">
            <a:xfrm flipH="1">
              <a:off x="4076435" y="2966188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06"/>
            <p:cNvSpPr>
              <a:spLocks noChangeShapeType="1"/>
            </p:cNvSpPr>
            <p:nvPr/>
          </p:nvSpPr>
          <p:spPr bwMode="auto">
            <a:xfrm flipH="1">
              <a:off x="5462839" y="4087536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06"/>
            <p:cNvSpPr>
              <a:spLocks noChangeShapeType="1"/>
            </p:cNvSpPr>
            <p:nvPr/>
          </p:nvSpPr>
          <p:spPr bwMode="auto">
            <a:xfrm flipH="1">
              <a:off x="2845527" y="2949786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06"/>
            <p:cNvSpPr>
              <a:spLocks noChangeShapeType="1"/>
            </p:cNvSpPr>
            <p:nvPr/>
          </p:nvSpPr>
          <p:spPr bwMode="auto">
            <a:xfrm flipH="1">
              <a:off x="3462761" y="3550642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6"/>
            <p:cNvSpPr>
              <a:spLocks noChangeShapeType="1"/>
            </p:cNvSpPr>
            <p:nvPr/>
          </p:nvSpPr>
          <p:spPr bwMode="auto">
            <a:xfrm flipH="1">
              <a:off x="2227405" y="3542759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06"/>
            <p:cNvSpPr>
              <a:spLocks noChangeShapeType="1"/>
            </p:cNvSpPr>
            <p:nvPr/>
          </p:nvSpPr>
          <p:spPr bwMode="auto">
            <a:xfrm flipH="1">
              <a:off x="4076435" y="4095824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6"/>
            <p:cNvSpPr>
              <a:spLocks noChangeShapeType="1"/>
            </p:cNvSpPr>
            <p:nvPr/>
          </p:nvSpPr>
          <p:spPr bwMode="auto">
            <a:xfrm flipH="1">
              <a:off x="2840699" y="4079653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06"/>
            <p:cNvSpPr>
              <a:spLocks noChangeShapeType="1"/>
            </p:cNvSpPr>
            <p:nvPr/>
          </p:nvSpPr>
          <p:spPr bwMode="auto">
            <a:xfrm flipH="1">
              <a:off x="2227405" y="4664107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06"/>
            <p:cNvSpPr>
              <a:spLocks noChangeShapeType="1"/>
            </p:cNvSpPr>
            <p:nvPr/>
          </p:nvSpPr>
          <p:spPr bwMode="auto">
            <a:xfrm flipH="1">
              <a:off x="3462761" y="4667762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12"/>
            <p:cNvSpPr>
              <a:spLocks noChangeShapeType="1"/>
            </p:cNvSpPr>
            <p:nvPr/>
          </p:nvSpPr>
          <p:spPr bwMode="auto">
            <a:xfrm>
              <a:off x="1606307" y="3562879"/>
              <a:ext cx="5705562" cy="96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12"/>
            <p:cNvSpPr>
              <a:spLocks noChangeShapeType="1"/>
            </p:cNvSpPr>
            <p:nvPr/>
          </p:nvSpPr>
          <p:spPr bwMode="auto">
            <a:xfrm>
              <a:off x="1606307" y="4664107"/>
              <a:ext cx="5702989" cy="115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12"/>
            <p:cNvSpPr>
              <a:spLocks noChangeShapeType="1"/>
            </p:cNvSpPr>
            <p:nvPr/>
          </p:nvSpPr>
          <p:spPr bwMode="auto">
            <a:xfrm>
              <a:off x="1606307" y="4095824"/>
              <a:ext cx="5709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12"/>
            <p:cNvSpPr>
              <a:spLocks noChangeShapeType="1"/>
            </p:cNvSpPr>
            <p:nvPr/>
          </p:nvSpPr>
          <p:spPr bwMode="auto">
            <a:xfrm>
              <a:off x="2227404" y="5218639"/>
              <a:ext cx="50818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06"/>
            <p:cNvSpPr>
              <a:spLocks noChangeShapeType="1"/>
            </p:cNvSpPr>
            <p:nvPr/>
          </p:nvSpPr>
          <p:spPr bwMode="auto">
            <a:xfrm flipH="1">
              <a:off x="1582241" y="2941903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12"/>
            <p:cNvSpPr>
              <a:spLocks noChangeShapeType="1"/>
            </p:cNvSpPr>
            <p:nvPr/>
          </p:nvSpPr>
          <p:spPr bwMode="auto">
            <a:xfrm>
              <a:off x="1609975" y="2980193"/>
              <a:ext cx="5088220" cy="78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173"/>
            <p:cNvSpPr>
              <a:spLocks noChangeAspect="1" noChangeArrowheads="1"/>
            </p:cNvSpPr>
            <p:nvPr/>
          </p:nvSpPr>
          <p:spPr bwMode="auto">
            <a:xfrm>
              <a:off x="2184909" y="293402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175"/>
            <p:cNvSpPr>
              <a:spLocks noChangeAspect="1" noChangeArrowheads="1"/>
            </p:cNvSpPr>
            <p:nvPr/>
          </p:nvSpPr>
          <p:spPr bwMode="auto">
            <a:xfrm>
              <a:off x="2804550" y="293402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78"/>
            <p:cNvSpPr>
              <a:spLocks noChangeAspect="1" noChangeArrowheads="1"/>
            </p:cNvSpPr>
            <p:nvPr/>
          </p:nvSpPr>
          <p:spPr bwMode="auto">
            <a:xfrm>
              <a:off x="3419581" y="293402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72"/>
            <p:cNvSpPr>
              <a:spLocks noChangeAspect="1" noChangeArrowheads="1"/>
            </p:cNvSpPr>
            <p:nvPr/>
          </p:nvSpPr>
          <p:spPr bwMode="auto">
            <a:xfrm>
              <a:off x="1534840" y="293402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73"/>
            <p:cNvSpPr>
              <a:spLocks noChangeAspect="1" noChangeArrowheads="1"/>
            </p:cNvSpPr>
            <p:nvPr/>
          </p:nvSpPr>
          <p:spPr bwMode="auto">
            <a:xfrm>
              <a:off x="2180747" y="3526357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175"/>
            <p:cNvSpPr>
              <a:spLocks noChangeAspect="1" noChangeArrowheads="1"/>
            </p:cNvSpPr>
            <p:nvPr/>
          </p:nvSpPr>
          <p:spPr bwMode="auto">
            <a:xfrm>
              <a:off x="2800388" y="3526357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178"/>
            <p:cNvSpPr>
              <a:spLocks noChangeAspect="1" noChangeArrowheads="1"/>
            </p:cNvSpPr>
            <p:nvPr/>
          </p:nvSpPr>
          <p:spPr bwMode="auto">
            <a:xfrm>
              <a:off x="3415419" y="3526357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172"/>
            <p:cNvSpPr>
              <a:spLocks noChangeAspect="1" noChangeArrowheads="1"/>
            </p:cNvSpPr>
            <p:nvPr/>
          </p:nvSpPr>
          <p:spPr bwMode="auto">
            <a:xfrm>
              <a:off x="1530678" y="3526357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173"/>
            <p:cNvSpPr>
              <a:spLocks noChangeAspect="1" noChangeArrowheads="1"/>
            </p:cNvSpPr>
            <p:nvPr/>
          </p:nvSpPr>
          <p:spPr bwMode="auto">
            <a:xfrm>
              <a:off x="2184909" y="4044769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175"/>
            <p:cNvSpPr>
              <a:spLocks noChangeAspect="1" noChangeArrowheads="1"/>
            </p:cNvSpPr>
            <p:nvPr/>
          </p:nvSpPr>
          <p:spPr bwMode="auto">
            <a:xfrm>
              <a:off x="2804550" y="4044769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178"/>
            <p:cNvSpPr>
              <a:spLocks noChangeAspect="1" noChangeArrowheads="1"/>
            </p:cNvSpPr>
            <p:nvPr/>
          </p:nvSpPr>
          <p:spPr bwMode="auto">
            <a:xfrm>
              <a:off x="3419581" y="4044769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172"/>
            <p:cNvSpPr>
              <a:spLocks noChangeAspect="1" noChangeArrowheads="1"/>
            </p:cNvSpPr>
            <p:nvPr/>
          </p:nvSpPr>
          <p:spPr bwMode="auto">
            <a:xfrm>
              <a:off x="1534840" y="4044769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173"/>
            <p:cNvSpPr>
              <a:spLocks noChangeAspect="1" noChangeArrowheads="1"/>
            </p:cNvSpPr>
            <p:nvPr/>
          </p:nvSpPr>
          <p:spPr bwMode="auto">
            <a:xfrm>
              <a:off x="2177079" y="4619821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175"/>
            <p:cNvSpPr>
              <a:spLocks noChangeAspect="1" noChangeArrowheads="1"/>
            </p:cNvSpPr>
            <p:nvPr/>
          </p:nvSpPr>
          <p:spPr bwMode="auto">
            <a:xfrm>
              <a:off x="2796720" y="4619821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178"/>
            <p:cNvSpPr>
              <a:spLocks noChangeAspect="1" noChangeArrowheads="1"/>
            </p:cNvSpPr>
            <p:nvPr/>
          </p:nvSpPr>
          <p:spPr bwMode="auto">
            <a:xfrm>
              <a:off x="3411751" y="4619821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172"/>
            <p:cNvSpPr>
              <a:spLocks noChangeAspect="1" noChangeArrowheads="1"/>
            </p:cNvSpPr>
            <p:nvPr/>
          </p:nvSpPr>
          <p:spPr bwMode="auto">
            <a:xfrm>
              <a:off x="1527010" y="4619821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178"/>
            <p:cNvSpPr>
              <a:spLocks noChangeAspect="1" noChangeArrowheads="1"/>
            </p:cNvSpPr>
            <p:nvPr/>
          </p:nvSpPr>
          <p:spPr bwMode="auto">
            <a:xfrm>
              <a:off x="4037825" y="293402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178"/>
            <p:cNvSpPr>
              <a:spLocks noChangeAspect="1" noChangeArrowheads="1"/>
            </p:cNvSpPr>
            <p:nvPr/>
          </p:nvSpPr>
          <p:spPr bwMode="auto">
            <a:xfrm>
              <a:off x="4033664" y="3526357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178"/>
            <p:cNvSpPr>
              <a:spLocks noChangeAspect="1" noChangeArrowheads="1"/>
            </p:cNvSpPr>
            <p:nvPr/>
          </p:nvSpPr>
          <p:spPr bwMode="auto">
            <a:xfrm>
              <a:off x="4037825" y="4044769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178"/>
            <p:cNvSpPr>
              <a:spLocks noChangeAspect="1" noChangeArrowheads="1"/>
            </p:cNvSpPr>
            <p:nvPr/>
          </p:nvSpPr>
          <p:spPr bwMode="auto">
            <a:xfrm>
              <a:off x="4029996" y="4619821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173"/>
            <p:cNvSpPr>
              <a:spLocks noChangeAspect="1" noChangeArrowheads="1"/>
            </p:cNvSpPr>
            <p:nvPr/>
          </p:nvSpPr>
          <p:spPr bwMode="auto">
            <a:xfrm>
              <a:off x="2167856" y="516977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175"/>
            <p:cNvSpPr>
              <a:spLocks noChangeAspect="1" noChangeArrowheads="1"/>
            </p:cNvSpPr>
            <p:nvPr/>
          </p:nvSpPr>
          <p:spPr bwMode="auto">
            <a:xfrm>
              <a:off x="2787497" y="516977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178"/>
            <p:cNvSpPr>
              <a:spLocks noChangeAspect="1" noChangeArrowheads="1"/>
            </p:cNvSpPr>
            <p:nvPr/>
          </p:nvSpPr>
          <p:spPr bwMode="auto">
            <a:xfrm>
              <a:off x="3402528" y="516977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178"/>
            <p:cNvSpPr>
              <a:spLocks noChangeAspect="1" noChangeArrowheads="1"/>
            </p:cNvSpPr>
            <p:nvPr/>
          </p:nvSpPr>
          <p:spPr bwMode="auto">
            <a:xfrm>
              <a:off x="4020772" y="516977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106"/>
            <p:cNvSpPr>
              <a:spLocks noChangeShapeType="1"/>
            </p:cNvSpPr>
            <p:nvPr/>
          </p:nvSpPr>
          <p:spPr bwMode="auto">
            <a:xfrm flipH="1">
              <a:off x="6691164" y="2988077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06"/>
            <p:cNvSpPr>
              <a:spLocks noChangeShapeType="1"/>
            </p:cNvSpPr>
            <p:nvPr/>
          </p:nvSpPr>
          <p:spPr bwMode="auto">
            <a:xfrm flipH="1">
              <a:off x="6076133" y="3570762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06"/>
            <p:cNvSpPr>
              <a:spLocks noChangeShapeType="1"/>
            </p:cNvSpPr>
            <p:nvPr/>
          </p:nvSpPr>
          <p:spPr bwMode="auto">
            <a:xfrm flipH="1">
              <a:off x="4806206" y="3550642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06"/>
            <p:cNvSpPr>
              <a:spLocks noChangeShapeType="1"/>
            </p:cNvSpPr>
            <p:nvPr/>
          </p:nvSpPr>
          <p:spPr bwMode="auto">
            <a:xfrm flipH="1">
              <a:off x="7311869" y="3550642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06"/>
            <p:cNvSpPr>
              <a:spLocks noChangeShapeType="1"/>
            </p:cNvSpPr>
            <p:nvPr/>
          </p:nvSpPr>
          <p:spPr bwMode="auto">
            <a:xfrm flipH="1">
              <a:off x="6698195" y="4087536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06"/>
            <p:cNvSpPr>
              <a:spLocks noChangeShapeType="1"/>
            </p:cNvSpPr>
            <p:nvPr/>
          </p:nvSpPr>
          <p:spPr bwMode="auto">
            <a:xfrm flipH="1">
              <a:off x="4806206" y="4671990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06"/>
            <p:cNvSpPr>
              <a:spLocks noChangeShapeType="1"/>
            </p:cNvSpPr>
            <p:nvPr/>
          </p:nvSpPr>
          <p:spPr bwMode="auto">
            <a:xfrm flipH="1">
              <a:off x="6076133" y="4675645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106"/>
            <p:cNvSpPr>
              <a:spLocks noChangeShapeType="1"/>
            </p:cNvSpPr>
            <p:nvPr/>
          </p:nvSpPr>
          <p:spPr bwMode="auto">
            <a:xfrm flipH="1">
              <a:off x="7315537" y="4634185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106"/>
            <p:cNvSpPr>
              <a:spLocks noChangeShapeType="1"/>
            </p:cNvSpPr>
            <p:nvPr/>
          </p:nvSpPr>
          <p:spPr bwMode="auto">
            <a:xfrm flipH="1">
              <a:off x="5462839" y="2949786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173"/>
            <p:cNvSpPr>
              <a:spLocks noChangeAspect="1" noChangeArrowheads="1"/>
            </p:cNvSpPr>
            <p:nvPr/>
          </p:nvSpPr>
          <p:spPr bwMode="auto">
            <a:xfrm>
              <a:off x="5420343" y="294190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175"/>
            <p:cNvSpPr>
              <a:spLocks noChangeAspect="1" noChangeArrowheads="1"/>
            </p:cNvSpPr>
            <p:nvPr/>
          </p:nvSpPr>
          <p:spPr bwMode="auto">
            <a:xfrm>
              <a:off x="6039984" y="294190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178"/>
            <p:cNvSpPr>
              <a:spLocks noChangeAspect="1" noChangeArrowheads="1"/>
            </p:cNvSpPr>
            <p:nvPr/>
          </p:nvSpPr>
          <p:spPr bwMode="auto">
            <a:xfrm>
              <a:off x="6655015" y="294190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172"/>
            <p:cNvSpPr>
              <a:spLocks noChangeAspect="1" noChangeArrowheads="1"/>
            </p:cNvSpPr>
            <p:nvPr/>
          </p:nvSpPr>
          <p:spPr bwMode="auto">
            <a:xfrm>
              <a:off x="4770274" y="294190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173"/>
            <p:cNvSpPr>
              <a:spLocks noChangeAspect="1" noChangeArrowheads="1"/>
            </p:cNvSpPr>
            <p:nvPr/>
          </p:nvSpPr>
          <p:spPr bwMode="auto">
            <a:xfrm>
              <a:off x="5416181" y="353424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175"/>
            <p:cNvSpPr>
              <a:spLocks noChangeAspect="1" noChangeArrowheads="1"/>
            </p:cNvSpPr>
            <p:nvPr/>
          </p:nvSpPr>
          <p:spPr bwMode="auto">
            <a:xfrm>
              <a:off x="6035822" y="353424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178"/>
            <p:cNvSpPr>
              <a:spLocks noChangeAspect="1" noChangeArrowheads="1"/>
            </p:cNvSpPr>
            <p:nvPr/>
          </p:nvSpPr>
          <p:spPr bwMode="auto">
            <a:xfrm>
              <a:off x="6650853" y="353424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172"/>
            <p:cNvSpPr>
              <a:spLocks noChangeAspect="1" noChangeArrowheads="1"/>
            </p:cNvSpPr>
            <p:nvPr/>
          </p:nvSpPr>
          <p:spPr bwMode="auto">
            <a:xfrm>
              <a:off x="4766112" y="353424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173"/>
            <p:cNvSpPr>
              <a:spLocks noChangeAspect="1" noChangeArrowheads="1"/>
            </p:cNvSpPr>
            <p:nvPr/>
          </p:nvSpPr>
          <p:spPr bwMode="auto">
            <a:xfrm>
              <a:off x="5420343" y="4052652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175"/>
            <p:cNvSpPr>
              <a:spLocks noChangeAspect="1" noChangeArrowheads="1"/>
            </p:cNvSpPr>
            <p:nvPr/>
          </p:nvSpPr>
          <p:spPr bwMode="auto">
            <a:xfrm>
              <a:off x="6039984" y="4052652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178"/>
            <p:cNvSpPr>
              <a:spLocks noChangeAspect="1" noChangeArrowheads="1"/>
            </p:cNvSpPr>
            <p:nvPr/>
          </p:nvSpPr>
          <p:spPr bwMode="auto">
            <a:xfrm>
              <a:off x="6655015" y="4052652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172"/>
            <p:cNvSpPr>
              <a:spLocks noChangeAspect="1" noChangeArrowheads="1"/>
            </p:cNvSpPr>
            <p:nvPr/>
          </p:nvSpPr>
          <p:spPr bwMode="auto">
            <a:xfrm>
              <a:off x="4770274" y="4052652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173"/>
            <p:cNvSpPr>
              <a:spLocks noChangeAspect="1" noChangeArrowheads="1"/>
            </p:cNvSpPr>
            <p:nvPr/>
          </p:nvSpPr>
          <p:spPr bwMode="auto">
            <a:xfrm>
              <a:off x="5412513" y="4627704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175"/>
            <p:cNvSpPr>
              <a:spLocks noChangeAspect="1" noChangeArrowheads="1"/>
            </p:cNvSpPr>
            <p:nvPr/>
          </p:nvSpPr>
          <p:spPr bwMode="auto">
            <a:xfrm>
              <a:off x="6032154" y="4627704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178"/>
            <p:cNvSpPr>
              <a:spLocks noChangeAspect="1" noChangeArrowheads="1"/>
            </p:cNvSpPr>
            <p:nvPr/>
          </p:nvSpPr>
          <p:spPr bwMode="auto">
            <a:xfrm>
              <a:off x="6647185" y="4627704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172"/>
            <p:cNvSpPr>
              <a:spLocks noChangeAspect="1" noChangeArrowheads="1"/>
            </p:cNvSpPr>
            <p:nvPr/>
          </p:nvSpPr>
          <p:spPr bwMode="auto">
            <a:xfrm>
              <a:off x="4762444" y="4627704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178"/>
            <p:cNvSpPr>
              <a:spLocks noChangeAspect="1" noChangeArrowheads="1"/>
            </p:cNvSpPr>
            <p:nvPr/>
          </p:nvSpPr>
          <p:spPr bwMode="auto">
            <a:xfrm>
              <a:off x="7269098" y="353424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178"/>
            <p:cNvSpPr>
              <a:spLocks noChangeAspect="1" noChangeArrowheads="1"/>
            </p:cNvSpPr>
            <p:nvPr/>
          </p:nvSpPr>
          <p:spPr bwMode="auto">
            <a:xfrm>
              <a:off x="7273259" y="4052652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178"/>
            <p:cNvSpPr>
              <a:spLocks noChangeAspect="1" noChangeArrowheads="1"/>
            </p:cNvSpPr>
            <p:nvPr/>
          </p:nvSpPr>
          <p:spPr bwMode="auto">
            <a:xfrm>
              <a:off x="7265430" y="4627704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173"/>
            <p:cNvSpPr>
              <a:spLocks noChangeAspect="1" noChangeArrowheads="1"/>
            </p:cNvSpPr>
            <p:nvPr/>
          </p:nvSpPr>
          <p:spPr bwMode="auto">
            <a:xfrm>
              <a:off x="5403290" y="5177656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175"/>
            <p:cNvSpPr>
              <a:spLocks noChangeAspect="1" noChangeArrowheads="1"/>
            </p:cNvSpPr>
            <p:nvPr/>
          </p:nvSpPr>
          <p:spPr bwMode="auto">
            <a:xfrm>
              <a:off x="6022931" y="5177656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178"/>
            <p:cNvSpPr>
              <a:spLocks noChangeAspect="1" noChangeArrowheads="1"/>
            </p:cNvSpPr>
            <p:nvPr/>
          </p:nvSpPr>
          <p:spPr bwMode="auto">
            <a:xfrm>
              <a:off x="6637962" y="5177656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172"/>
            <p:cNvSpPr>
              <a:spLocks noChangeAspect="1" noChangeArrowheads="1"/>
            </p:cNvSpPr>
            <p:nvPr/>
          </p:nvSpPr>
          <p:spPr bwMode="auto">
            <a:xfrm>
              <a:off x="4753221" y="5177656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178"/>
            <p:cNvSpPr>
              <a:spLocks noChangeAspect="1" noChangeArrowheads="1"/>
            </p:cNvSpPr>
            <p:nvPr/>
          </p:nvSpPr>
          <p:spPr bwMode="auto">
            <a:xfrm>
              <a:off x="7256206" y="5177656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3706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397" y="2333386"/>
            <a:ext cx="7345363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There exists </a:t>
            </a:r>
            <a:r>
              <a:rPr lang="en-US" dirty="0" smtClean="0">
                <a:solidFill>
                  <a:srgbClr val="FF0000"/>
                </a:solidFill>
              </a:rPr>
              <a:t>f </a:t>
            </a:r>
            <a:r>
              <a:rPr lang="en-US" dirty="0" smtClean="0"/>
              <a:t>such that</a:t>
            </a:r>
            <a:r>
              <a:rPr lang="en-US" b="1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f(k) </a:t>
            </a:r>
            <a:r>
              <a:rPr lang="en-US" dirty="0" smtClean="0"/>
              <a:t>implies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contains the </a:t>
            </a:r>
            <a:r>
              <a:rPr lang="en-US" i="1" dirty="0" smtClean="0"/>
              <a:t>subdivision</a:t>
            </a:r>
            <a:r>
              <a:rPr lang="en-US" dirty="0" smtClean="0"/>
              <a:t> of a wall of size </a:t>
            </a: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/>
              <a:t>as a </a:t>
            </a:r>
            <a:r>
              <a:rPr lang="en-US" dirty="0" err="1"/>
              <a:t>subgraph</a:t>
            </a:r>
            <a:r>
              <a:rPr lang="en-US" dirty="0"/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Robertson-Seymour           Grid-Minor Theorem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623360" y="3616683"/>
            <a:ext cx="5834769" cy="2326079"/>
            <a:chOff x="1527010" y="2934020"/>
            <a:chExt cx="5834769" cy="2326079"/>
          </a:xfrm>
        </p:grpSpPr>
        <p:sp>
          <p:nvSpPr>
            <p:cNvPr id="6" name="Line 106"/>
            <p:cNvSpPr>
              <a:spLocks noChangeShapeType="1"/>
            </p:cNvSpPr>
            <p:nvPr/>
          </p:nvSpPr>
          <p:spPr bwMode="auto">
            <a:xfrm flipH="1">
              <a:off x="1582241" y="4044769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06"/>
            <p:cNvSpPr>
              <a:spLocks noChangeShapeType="1"/>
            </p:cNvSpPr>
            <p:nvPr/>
          </p:nvSpPr>
          <p:spPr bwMode="auto">
            <a:xfrm flipH="1">
              <a:off x="4076435" y="2966188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06"/>
            <p:cNvSpPr>
              <a:spLocks noChangeShapeType="1"/>
            </p:cNvSpPr>
            <p:nvPr/>
          </p:nvSpPr>
          <p:spPr bwMode="auto">
            <a:xfrm flipH="1">
              <a:off x="5462839" y="4087536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06"/>
            <p:cNvSpPr>
              <a:spLocks noChangeShapeType="1"/>
            </p:cNvSpPr>
            <p:nvPr/>
          </p:nvSpPr>
          <p:spPr bwMode="auto">
            <a:xfrm flipH="1">
              <a:off x="2845527" y="2949786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06"/>
            <p:cNvSpPr>
              <a:spLocks noChangeShapeType="1"/>
            </p:cNvSpPr>
            <p:nvPr/>
          </p:nvSpPr>
          <p:spPr bwMode="auto">
            <a:xfrm flipH="1">
              <a:off x="3462761" y="3550642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6"/>
            <p:cNvSpPr>
              <a:spLocks noChangeShapeType="1"/>
            </p:cNvSpPr>
            <p:nvPr/>
          </p:nvSpPr>
          <p:spPr bwMode="auto">
            <a:xfrm flipH="1">
              <a:off x="2227405" y="3542759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06"/>
            <p:cNvSpPr>
              <a:spLocks noChangeShapeType="1"/>
            </p:cNvSpPr>
            <p:nvPr/>
          </p:nvSpPr>
          <p:spPr bwMode="auto">
            <a:xfrm flipH="1">
              <a:off x="4076435" y="4095824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6"/>
            <p:cNvSpPr>
              <a:spLocks noChangeShapeType="1"/>
            </p:cNvSpPr>
            <p:nvPr/>
          </p:nvSpPr>
          <p:spPr bwMode="auto">
            <a:xfrm flipH="1">
              <a:off x="2840699" y="4079653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06"/>
            <p:cNvSpPr>
              <a:spLocks noChangeShapeType="1"/>
            </p:cNvSpPr>
            <p:nvPr/>
          </p:nvSpPr>
          <p:spPr bwMode="auto">
            <a:xfrm flipH="1">
              <a:off x="2227405" y="4664107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06"/>
            <p:cNvSpPr>
              <a:spLocks noChangeShapeType="1"/>
            </p:cNvSpPr>
            <p:nvPr/>
          </p:nvSpPr>
          <p:spPr bwMode="auto">
            <a:xfrm flipH="1">
              <a:off x="3462761" y="4667762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12"/>
            <p:cNvSpPr>
              <a:spLocks noChangeShapeType="1"/>
            </p:cNvSpPr>
            <p:nvPr/>
          </p:nvSpPr>
          <p:spPr bwMode="auto">
            <a:xfrm>
              <a:off x="1606307" y="3562879"/>
              <a:ext cx="5705562" cy="96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12"/>
            <p:cNvSpPr>
              <a:spLocks noChangeShapeType="1"/>
            </p:cNvSpPr>
            <p:nvPr/>
          </p:nvSpPr>
          <p:spPr bwMode="auto">
            <a:xfrm>
              <a:off x="1606307" y="4664107"/>
              <a:ext cx="5702989" cy="115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12"/>
            <p:cNvSpPr>
              <a:spLocks noChangeShapeType="1"/>
            </p:cNvSpPr>
            <p:nvPr/>
          </p:nvSpPr>
          <p:spPr bwMode="auto">
            <a:xfrm>
              <a:off x="1606307" y="4095824"/>
              <a:ext cx="5709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12"/>
            <p:cNvSpPr>
              <a:spLocks noChangeShapeType="1"/>
            </p:cNvSpPr>
            <p:nvPr/>
          </p:nvSpPr>
          <p:spPr bwMode="auto">
            <a:xfrm>
              <a:off x="2227404" y="5218639"/>
              <a:ext cx="50818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06"/>
            <p:cNvSpPr>
              <a:spLocks noChangeShapeType="1"/>
            </p:cNvSpPr>
            <p:nvPr/>
          </p:nvSpPr>
          <p:spPr bwMode="auto">
            <a:xfrm flipH="1">
              <a:off x="1582241" y="2941903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12"/>
            <p:cNvSpPr>
              <a:spLocks noChangeShapeType="1"/>
            </p:cNvSpPr>
            <p:nvPr/>
          </p:nvSpPr>
          <p:spPr bwMode="auto">
            <a:xfrm>
              <a:off x="1609975" y="2980193"/>
              <a:ext cx="5088220" cy="78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173"/>
            <p:cNvSpPr>
              <a:spLocks noChangeAspect="1" noChangeArrowheads="1"/>
            </p:cNvSpPr>
            <p:nvPr/>
          </p:nvSpPr>
          <p:spPr bwMode="auto">
            <a:xfrm>
              <a:off x="2184909" y="293402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175"/>
            <p:cNvSpPr>
              <a:spLocks noChangeAspect="1" noChangeArrowheads="1"/>
            </p:cNvSpPr>
            <p:nvPr/>
          </p:nvSpPr>
          <p:spPr bwMode="auto">
            <a:xfrm>
              <a:off x="2804550" y="293402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78"/>
            <p:cNvSpPr>
              <a:spLocks noChangeAspect="1" noChangeArrowheads="1"/>
            </p:cNvSpPr>
            <p:nvPr/>
          </p:nvSpPr>
          <p:spPr bwMode="auto">
            <a:xfrm>
              <a:off x="3419581" y="293402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72"/>
            <p:cNvSpPr>
              <a:spLocks noChangeAspect="1" noChangeArrowheads="1"/>
            </p:cNvSpPr>
            <p:nvPr/>
          </p:nvSpPr>
          <p:spPr bwMode="auto">
            <a:xfrm>
              <a:off x="1534840" y="293402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73"/>
            <p:cNvSpPr>
              <a:spLocks noChangeAspect="1" noChangeArrowheads="1"/>
            </p:cNvSpPr>
            <p:nvPr/>
          </p:nvSpPr>
          <p:spPr bwMode="auto">
            <a:xfrm>
              <a:off x="2180747" y="3526357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175"/>
            <p:cNvSpPr>
              <a:spLocks noChangeAspect="1" noChangeArrowheads="1"/>
            </p:cNvSpPr>
            <p:nvPr/>
          </p:nvSpPr>
          <p:spPr bwMode="auto">
            <a:xfrm>
              <a:off x="2800388" y="3526357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178"/>
            <p:cNvSpPr>
              <a:spLocks noChangeAspect="1" noChangeArrowheads="1"/>
            </p:cNvSpPr>
            <p:nvPr/>
          </p:nvSpPr>
          <p:spPr bwMode="auto">
            <a:xfrm>
              <a:off x="3415419" y="3526357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172"/>
            <p:cNvSpPr>
              <a:spLocks noChangeAspect="1" noChangeArrowheads="1"/>
            </p:cNvSpPr>
            <p:nvPr/>
          </p:nvSpPr>
          <p:spPr bwMode="auto">
            <a:xfrm>
              <a:off x="1530678" y="3526357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173"/>
            <p:cNvSpPr>
              <a:spLocks noChangeAspect="1" noChangeArrowheads="1"/>
            </p:cNvSpPr>
            <p:nvPr/>
          </p:nvSpPr>
          <p:spPr bwMode="auto">
            <a:xfrm>
              <a:off x="2184909" y="4044769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175"/>
            <p:cNvSpPr>
              <a:spLocks noChangeAspect="1" noChangeArrowheads="1"/>
            </p:cNvSpPr>
            <p:nvPr/>
          </p:nvSpPr>
          <p:spPr bwMode="auto">
            <a:xfrm>
              <a:off x="2804550" y="4044769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178"/>
            <p:cNvSpPr>
              <a:spLocks noChangeAspect="1" noChangeArrowheads="1"/>
            </p:cNvSpPr>
            <p:nvPr/>
          </p:nvSpPr>
          <p:spPr bwMode="auto">
            <a:xfrm>
              <a:off x="3419581" y="4044769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172"/>
            <p:cNvSpPr>
              <a:spLocks noChangeAspect="1" noChangeArrowheads="1"/>
            </p:cNvSpPr>
            <p:nvPr/>
          </p:nvSpPr>
          <p:spPr bwMode="auto">
            <a:xfrm>
              <a:off x="1534840" y="4044769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173"/>
            <p:cNvSpPr>
              <a:spLocks noChangeAspect="1" noChangeArrowheads="1"/>
            </p:cNvSpPr>
            <p:nvPr/>
          </p:nvSpPr>
          <p:spPr bwMode="auto">
            <a:xfrm>
              <a:off x="2177079" y="4619821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175"/>
            <p:cNvSpPr>
              <a:spLocks noChangeAspect="1" noChangeArrowheads="1"/>
            </p:cNvSpPr>
            <p:nvPr/>
          </p:nvSpPr>
          <p:spPr bwMode="auto">
            <a:xfrm>
              <a:off x="2796720" y="4619821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178"/>
            <p:cNvSpPr>
              <a:spLocks noChangeAspect="1" noChangeArrowheads="1"/>
            </p:cNvSpPr>
            <p:nvPr/>
          </p:nvSpPr>
          <p:spPr bwMode="auto">
            <a:xfrm>
              <a:off x="3411751" y="4619821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172"/>
            <p:cNvSpPr>
              <a:spLocks noChangeAspect="1" noChangeArrowheads="1"/>
            </p:cNvSpPr>
            <p:nvPr/>
          </p:nvSpPr>
          <p:spPr bwMode="auto">
            <a:xfrm>
              <a:off x="1527010" y="4619821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178"/>
            <p:cNvSpPr>
              <a:spLocks noChangeAspect="1" noChangeArrowheads="1"/>
            </p:cNvSpPr>
            <p:nvPr/>
          </p:nvSpPr>
          <p:spPr bwMode="auto">
            <a:xfrm>
              <a:off x="4037825" y="293402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178"/>
            <p:cNvSpPr>
              <a:spLocks noChangeAspect="1" noChangeArrowheads="1"/>
            </p:cNvSpPr>
            <p:nvPr/>
          </p:nvSpPr>
          <p:spPr bwMode="auto">
            <a:xfrm>
              <a:off x="4033664" y="3526357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178"/>
            <p:cNvSpPr>
              <a:spLocks noChangeAspect="1" noChangeArrowheads="1"/>
            </p:cNvSpPr>
            <p:nvPr/>
          </p:nvSpPr>
          <p:spPr bwMode="auto">
            <a:xfrm>
              <a:off x="4037825" y="4044769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178"/>
            <p:cNvSpPr>
              <a:spLocks noChangeAspect="1" noChangeArrowheads="1"/>
            </p:cNvSpPr>
            <p:nvPr/>
          </p:nvSpPr>
          <p:spPr bwMode="auto">
            <a:xfrm>
              <a:off x="4029996" y="4619821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173"/>
            <p:cNvSpPr>
              <a:spLocks noChangeAspect="1" noChangeArrowheads="1"/>
            </p:cNvSpPr>
            <p:nvPr/>
          </p:nvSpPr>
          <p:spPr bwMode="auto">
            <a:xfrm>
              <a:off x="2167856" y="516977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175"/>
            <p:cNvSpPr>
              <a:spLocks noChangeAspect="1" noChangeArrowheads="1"/>
            </p:cNvSpPr>
            <p:nvPr/>
          </p:nvSpPr>
          <p:spPr bwMode="auto">
            <a:xfrm>
              <a:off x="2787497" y="516977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178"/>
            <p:cNvSpPr>
              <a:spLocks noChangeAspect="1" noChangeArrowheads="1"/>
            </p:cNvSpPr>
            <p:nvPr/>
          </p:nvSpPr>
          <p:spPr bwMode="auto">
            <a:xfrm>
              <a:off x="3402528" y="516977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178"/>
            <p:cNvSpPr>
              <a:spLocks noChangeAspect="1" noChangeArrowheads="1"/>
            </p:cNvSpPr>
            <p:nvPr/>
          </p:nvSpPr>
          <p:spPr bwMode="auto">
            <a:xfrm>
              <a:off x="4020772" y="516977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106"/>
            <p:cNvSpPr>
              <a:spLocks noChangeShapeType="1"/>
            </p:cNvSpPr>
            <p:nvPr/>
          </p:nvSpPr>
          <p:spPr bwMode="auto">
            <a:xfrm flipH="1">
              <a:off x="6691164" y="2988077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06"/>
            <p:cNvSpPr>
              <a:spLocks noChangeShapeType="1"/>
            </p:cNvSpPr>
            <p:nvPr/>
          </p:nvSpPr>
          <p:spPr bwMode="auto">
            <a:xfrm flipH="1">
              <a:off x="6076133" y="3570762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06"/>
            <p:cNvSpPr>
              <a:spLocks noChangeShapeType="1"/>
            </p:cNvSpPr>
            <p:nvPr/>
          </p:nvSpPr>
          <p:spPr bwMode="auto">
            <a:xfrm flipH="1">
              <a:off x="4806206" y="3550642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06"/>
            <p:cNvSpPr>
              <a:spLocks noChangeShapeType="1"/>
            </p:cNvSpPr>
            <p:nvPr/>
          </p:nvSpPr>
          <p:spPr bwMode="auto">
            <a:xfrm flipH="1">
              <a:off x="7311869" y="3550642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06"/>
            <p:cNvSpPr>
              <a:spLocks noChangeShapeType="1"/>
            </p:cNvSpPr>
            <p:nvPr/>
          </p:nvSpPr>
          <p:spPr bwMode="auto">
            <a:xfrm flipH="1">
              <a:off x="6698195" y="4087536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06"/>
            <p:cNvSpPr>
              <a:spLocks noChangeShapeType="1"/>
            </p:cNvSpPr>
            <p:nvPr/>
          </p:nvSpPr>
          <p:spPr bwMode="auto">
            <a:xfrm flipH="1">
              <a:off x="4806206" y="4671990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06"/>
            <p:cNvSpPr>
              <a:spLocks noChangeShapeType="1"/>
            </p:cNvSpPr>
            <p:nvPr/>
          </p:nvSpPr>
          <p:spPr bwMode="auto">
            <a:xfrm flipH="1">
              <a:off x="6076133" y="4675645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106"/>
            <p:cNvSpPr>
              <a:spLocks noChangeShapeType="1"/>
            </p:cNvSpPr>
            <p:nvPr/>
          </p:nvSpPr>
          <p:spPr bwMode="auto">
            <a:xfrm flipH="1">
              <a:off x="7315537" y="4634185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106"/>
            <p:cNvSpPr>
              <a:spLocks noChangeShapeType="1"/>
            </p:cNvSpPr>
            <p:nvPr/>
          </p:nvSpPr>
          <p:spPr bwMode="auto">
            <a:xfrm flipH="1">
              <a:off x="5462839" y="2949786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173"/>
            <p:cNvSpPr>
              <a:spLocks noChangeAspect="1" noChangeArrowheads="1"/>
            </p:cNvSpPr>
            <p:nvPr/>
          </p:nvSpPr>
          <p:spPr bwMode="auto">
            <a:xfrm>
              <a:off x="5420343" y="294190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175"/>
            <p:cNvSpPr>
              <a:spLocks noChangeAspect="1" noChangeArrowheads="1"/>
            </p:cNvSpPr>
            <p:nvPr/>
          </p:nvSpPr>
          <p:spPr bwMode="auto">
            <a:xfrm>
              <a:off x="6039984" y="294190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178"/>
            <p:cNvSpPr>
              <a:spLocks noChangeAspect="1" noChangeArrowheads="1"/>
            </p:cNvSpPr>
            <p:nvPr/>
          </p:nvSpPr>
          <p:spPr bwMode="auto">
            <a:xfrm>
              <a:off x="6655015" y="294190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172"/>
            <p:cNvSpPr>
              <a:spLocks noChangeAspect="1" noChangeArrowheads="1"/>
            </p:cNvSpPr>
            <p:nvPr/>
          </p:nvSpPr>
          <p:spPr bwMode="auto">
            <a:xfrm>
              <a:off x="4770274" y="294190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173"/>
            <p:cNvSpPr>
              <a:spLocks noChangeAspect="1" noChangeArrowheads="1"/>
            </p:cNvSpPr>
            <p:nvPr/>
          </p:nvSpPr>
          <p:spPr bwMode="auto">
            <a:xfrm>
              <a:off x="5416181" y="353424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175"/>
            <p:cNvSpPr>
              <a:spLocks noChangeAspect="1" noChangeArrowheads="1"/>
            </p:cNvSpPr>
            <p:nvPr/>
          </p:nvSpPr>
          <p:spPr bwMode="auto">
            <a:xfrm>
              <a:off x="6035822" y="353424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178"/>
            <p:cNvSpPr>
              <a:spLocks noChangeAspect="1" noChangeArrowheads="1"/>
            </p:cNvSpPr>
            <p:nvPr/>
          </p:nvSpPr>
          <p:spPr bwMode="auto">
            <a:xfrm>
              <a:off x="6650853" y="353424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172"/>
            <p:cNvSpPr>
              <a:spLocks noChangeAspect="1" noChangeArrowheads="1"/>
            </p:cNvSpPr>
            <p:nvPr/>
          </p:nvSpPr>
          <p:spPr bwMode="auto">
            <a:xfrm>
              <a:off x="4766112" y="353424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173"/>
            <p:cNvSpPr>
              <a:spLocks noChangeAspect="1" noChangeArrowheads="1"/>
            </p:cNvSpPr>
            <p:nvPr/>
          </p:nvSpPr>
          <p:spPr bwMode="auto">
            <a:xfrm>
              <a:off x="5420343" y="4052652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175"/>
            <p:cNvSpPr>
              <a:spLocks noChangeAspect="1" noChangeArrowheads="1"/>
            </p:cNvSpPr>
            <p:nvPr/>
          </p:nvSpPr>
          <p:spPr bwMode="auto">
            <a:xfrm>
              <a:off x="6039984" y="4052652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178"/>
            <p:cNvSpPr>
              <a:spLocks noChangeAspect="1" noChangeArrowheads="1"/>
            </p:cNvSpPr>
            <p:nvPr/>
          </p:nvSpPr>
          <p:spPr bwMode="auto">
            <a:xfrm>
              <a:off x="6655015" y="4052652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172"/>
            <p:cNvSpPr>
              <a:spLocks noChangeAspect="1" noChangeArrowheads="1"/>
            </p:cNvSpPr>
            <p:nvPr/>
          </p:nvSpPr>
          <p:spPr bwMode="auto">
            <a:xfrm>
              <a:off x="4770274" y="4052652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173"/>
            <p:cNvSpPr>
              <a:spLocks noChangeAspect="1" noChangeArrowheads="1"/>
            </p:cNvSpPr>
            <p:nvPr/>
          </p:nvSpPr>
          <p:spPr bwMode="auto">
            <a:xfrm>
              <a:off x="5412513" y="4627704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175"/>
            <p:cNvSpPr>
              <a:spLocks noChangeAspect="1" noChangeArrowheads="1"/>
            </p:cNvSpPr>
            <p:nvPr/>
          </p:nvSpPr>
          <p:spPr bwMode="auto">
            <a:xfrm>
              <a:off x="6032154" y="4627704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178"/>
            <p:cNvSpPr>
              <a:spLocks noChangeAspect="1" noChangeArrowheads="1"/>
            </p:cNvSpPr>
            <p:nvPr/>
          </p:nvSpPr>
          <p:spPr bwMode="auto">
            <a:xfrm>
              <a:off x="6647185" y="4627704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172"/>
            <p:cNvSpPr>
              <a:spLocks noChangeAspect="1" noChangeArrowheads="1"/>
            </p:cNvSpPr>
            <p:nvPr/>
          </p:nvSpPr>
          <p:spPr bwMode="auto">
            <a:xfrm>
              <a:off x="4762444" y="4627704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178"/>
            <p:cNvSpPr>
              <a:spLocks noChangeAspect="1" noChangeArrowheads="1"/>
            </p:cNvSpPr>
            <p:nvPr/>
          </p:nvSpPr>
          <p:spPr bwMode="auto">
            <a:xfrm>
              <a:off x="7269098" y="353424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178"/>
            <p:cNvSpPr>
              <a:spLocks noChangeAspect="1" noChangeArrowheads="1"/>
            </p:cNvSpPr>
            <p:nvPr/>
          </p:nvSpPr>
          <p:spPr bwMode="auto">
            <a:xfrm>
              <a:off x="7273259" y="4052652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178"/>
            <p:cNvSpPr>
              <a:spLocks noChangeAspect="1" noChangeArrowheads="1"/>
            </p:cNvSpPr>
            <p:nvPr/>
          </p:nvSpPr>
          <p:spPr bwMode="auto">
            <a:xfrm>
              <a:off x="7265430" y="4627704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173"/>
            <p:cNvSpPr>
              <a:spLocks noChangeAspect="1" noChangeArrowheads="1"/>
            </p:cNvSpPr>
            <p:nvPr/>
          </p:nvSpPr>
          <p:spPr bwMode="auto">
            <a:xfrm>
              <a:off x="5403290" y="5177656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175"/>
            <p:cNvSpPr>
              <a:spLocks noChangeAspect="1" noChangeArrowheads="1"/>
            </p:cNvSpPr>
            <p:nvPr/>
          </p:nvSpPr>
          <p:spPr bwMode="auto">
            <a:xfrm>
              <a:off x="6022931" y="5177656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178"/>
            <p:cNvSpPr>
              <a:spLocks noChangeAspect="1" noChangeArrowheads="1"/>
            </p:cNvSpPr>
            <p:nvPr/>
          </p:nvSpPr>
          <p:spPr bwMode="auto">
            <a:xfrm>
              <a:off x="6637962" y="5177656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172"/>
            <p:cNvSpPr>
              <a:spLocks noChangeAspect="1" noChangeArrowheads="1"/>
            </p:cNvSpPr>
            <p:nvPr/>
          </p:nvSpPr>
          <p:spPr bwMode="auto">
            <a:xfrm>
              <a:off x="4753221" y="5177656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178"/>
            <p:cNvSpPr>
              <a:spLocks noChangeAspect="1" noChangeArrowheads="1"/>
            </p:cNvSpPr>
            <p:nvPr/>
          </p:nvSpPr>
          <p:spPr bwMode="auto">
            <a:xfrm>
              <a:off x="7256206" y="5177656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Dodecagon 3"/>
          <p:cNvSpPr>
            <a:spLocks noChangeAspect="1"/>
          </p:cNvSpPr>
          <p:nvPr/>
        </p:nvSpPr>
        <p:spPr>
          <a:xfrm>
            <a:off x="1863977" y="3626280"/>
            <a:ext cx="73152" cy="73152"/>
          </a:xfrm>
          <a:prstGeom prst="dodec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Dodecagon 78"/>
          <p:cNvSpPr>
            <a:spLocks noChangeAspect="1"/>
          </p:cNvSpPr>
          <p:nvPr/>
        </p:nvSpPr>
        <p:spPr>
          <a:xfrm>
            <a:off x="3149384" y="3633857"/>
            <a:ext cx="73152" cy="73152"/>
          </a:xfrm>
          <a:prstGeom prst="dodec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Dodecagon 79"/>
          <p:cNvSpPr>
            <a:spLocks noChangeAspect="1"/>
          </p:cNvSpPr>
          <p:nvPr/>
        </p:nvSpPr>
        <p:spPr>
          <a:xfrm>
            <a:off x="2064995" y="3626311"/>
            <a:ext cx="73152" cy="73152"/>
          </a:xfrm>
          <a:prstGeom prst="dodec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Dodecagon 80"/>
          <p:cNvSpPr>
            <a:spLocks noChangeAspect="1"/>
          </p:cNvSpPr>
          <p:nvPr/>
        </p:nvSpPr>
        <p:spPr>
          <a:xfrm>
            <a:off x="4468064" y="3626311"/>
            <a:ext cx="73152" cy="73152"/>
          </a:xfrm>
          <a:prstGeom prst="dodec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Dodecagon 81"/>
          <p:cNvSpPr>
            <a:spLocks noChangeAspect="1"/>
          </p:cNvSpPr>
          <p:nvPr/>
        </p:nvSpPr>
        <p:spPr>
          <a:xfrm>
            <a:off x="5107665" y="3626311"/>
            <a:ext cx="73152" cy="73152"/>
          </a:xfrm>
          <a:prstGeom prst="dodec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Dodecagon 82"/>
          <p:cNvSpPr>
            <a:spLocks noChangeAspect="1"/>
          </p:cNvSpPr>
          <p:nvPr/>
        </p:nvSpPr>
        <p:spPr>
          <a:xfrm>
            <a:off x="5299545" y="3626311"/>
            <a:ext cx="73152" cy="73152"/>
          </a:xfrm>
          <a:prstGeom prst="dodec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Dodecagon 83"/>
          <p:cNvSpPr>
            <a:spLocks noChangeAspect="1"/>
          </p:cNvSpPr>
          <p:nvPr/>
        </p:nvSpPr>
        <p:spPr>
          <a:xfrm>
            <a:off x="4376637" y="4200038"/>
            <a:ext cx="73152" cy="73152"/>
          </a:xfrm>
          <a:prstGeom prst="dodec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Dodecagon 84"/>
          <p:cNvSpPr>
            <a:spLocks noChangeAspect="1"/>
          </p:cNvSpPr>
          <p:nvPr/>
        </p:nvSpPr>
        <p:spPr>
          <a:xfrm>
            <a:off x="4632533" y="4200038"/>
            <a:ext cx="73152" cy="73152"/>
          </a:xfrm>
          <a:prstGeom prst="dodec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Dodecagon 85"/>
          <p:cNvSpPr>
            <a:spLocks noChangeAspect="1"/>
          </p:cNvSpPr>
          <p:nvPr/>
        </p:nvSpPr>
        <p:spPr>
          <a:xfrm>
            <a:off x="4458927" y="4733623"/>
            <a:ext cx="73152" cy="73152"/>
          </a:xfrm>
          <a:prstGeom prst="dodec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Dodecagon 86"/>
          <p:cNvSpPr>
            <a:spLocks noChangeAspect="1"/>
          </p:cNvSpPr>
          <p:nvPr/>
        </p:nvSpPr>
        <p:spPr>
          <a:xfrm>
            <a:off x="6423414" y="4218618"/>
            <a:ext cx="73152" cy="73152"/>
          </a:xfrm>
          <a:prstGeom prst="dodec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Dodecagon 87"/>
          <p:cNvSpPr>
            <a:spLocks noChangeAspect="1"/>
          </p:cNvSpPr>
          <p:nvPr/>
        </p:nvSpPr>
        <p:spPr>
          <a:xfrm>
            <a:off x="2594949" y="4209482"/>
            <a:ext cx="73152" cy="73152"/>
          </a:xfrm>
          <a:prstGeom prst="dodec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Dodecagon 88"/>
          <p:cNvSpPr>
            <a:spLocks noChangeAspect="1"/>
          </p:cNvSpPr>
          <p:nvPr/>
        </p:nvSpPr>
        <p:spPr>
          <a:xfrm>
            <a:off x="5811225" y="4209482"/>
            <a:ext cx="73152" cy="73152"/>
          </a:xfrm>
          <a:prstGeom prst="dodec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Dodecagon 89"/>
          <p:cNvSpPr>
            <a:spLocks noChangeAspect="1"/>
          </p:cNvSpPr>
          <p:nvPr/>
        </p:nvSpPr>
        <p:spPr>
          <a:xfrm>
            <a:off x="3782779" y="5316848"/>
            <a:ext cx="73152" cy="73152"/>
          </a:xfrm>
          <a:prstGeom prst="dodec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odecagon 90"/>
          <p:cNvSpPr>
            <a:spLocks noChangeAspect="1"/>
          </p:cNvSpPr>
          <p:nvPr/>
        </p:nvSpPr>
        <p:spPr>
          <a:xfrm>
            <a:off x="5217256" y="5299804"/>
            <a:ext cx="73152" cy="73152"/>
          </a:xfrm>
          <a:prstGeom prst="dodec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Dodecagon 91"/>
          <p:cNvSpPr>
            <a:spLocks noChangeAspect="1"/>
          </p:cNvSpPr>
          <p:nvPr/>
        </p:nvSpPr>
        <p:spPr>
          <a:xfrm>
            <a:off x="6450880" y="5858072"/>
            <a:ext cx="73152" cy="73152"/>
          </a:xfrm>
          <a:prstGeom prst="dodec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Dodecagon 92"/>
          <p:cNvSpPr>
            <a:spLocks noChangeAspect="1"/>
          </p:cNvSpPr>
          <p:nvPr/>
        </p:nvSpPr>
        <p:spPr>
          <a:xfrm>
            <a:off x="1646558" y="4970833"/>
            <a:ext cx="73152" cy="73152"/>
          </a:xfrm>
          <a:prstGeom prst="dodec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Dodecagon 93"/>
          <p:cNvSpPr>
            <a:spLocks noChangeAspect="1"/>
          </p:cNvSpPr>
          <p:nvPr/>
        </p:nvSpPr>
        <p:spPr>
          <a:xfrm>
            <a:off x="4440652" y="5852436"/>
            <a:ext cx="73152" cy="73152"/>
          </a:xfrm>
          <a:prstGeom prst="dodec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Dodecagon 94"/>
          <p:cNvSpPr>
            <a:spLocks noChangeAspect="1"/>
          </p:cNvSpPr>
          <p:nvPr/>
        </p:nvSpPr>
        <p:spPr>
          <a:xfrm>
            <a:off x="2902397" y="5086809"/>
            <a:ext cx="73152" cy="73152"/>
          </a:xfrm>
          <a:prstGeom prst="dodec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Dodecagon 95"/>
          <p:cNvSpPr>
            <a:spLocks noChangeAspect="1"/>
          </p:cNvSpPr>
          <p:nvPr/>
        </p:nvSpPr>
        <p:spPr>
          <a:xfrm>
            <a:off x="4133452" y="5043985"/>
            <a:ext cx="73152" cy="73152"/>
          </a:xfrm>
          <a:prstGeom prst="dodec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odecagon 96"/>
          <p:cNvSpPr>
            <a:spLocks noChangeAspect="1"/>
          </p:cNvSpPr>
          <p:nvPr/>
        </p:nvSpPr>
        <p:spPr>
          <a:xfrm>
            <a:off x="7375311" y="4468074"/>
            <a:ext cx="73152" cy="73152"/>
          </a:xfrm>
          <a:prstGeom prst="dodec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Dodecagon 97"/>
          <p:cNvSpPr>
            <a:spLocks noChangeAspect="1"/>
          </p:cNvSpPr>
          <p:nvPr/>
        </p:nvSpPr>
        <p:spPr>
          <a:xfrm>
            <a:off x="2558373" y="5307687"/>
            <a:ext cx="73152" cy="73152"/>
          </a:xfrm>
          <a:prstGeom prst="dodec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Dodecagon 98"/>
          <p:cNvSpPr>
            <a:spLocks noChangeAspect="1"/>
          </p:cNvSpPr>
          <p:nvPr/>
        </p:nvSpPr>
        <p:spPr>
          <a:xfrm>
            <a:off x="6757969" y="4934257"/>
            <a:ext cx="73152" cy="73152"/>
          </a:xfrm>
          <a:prstGeom prst="dodec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33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Separator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</a:t>
            </a:r>
            <a:r>
              <a:rPr lang="en-US" dirty="0" smtClean="0">
                <a:solidFill>
                  <a:srgbClr val="FF0000"/>
                </a:solidFill>
              </a:rPr>
              <a:t>G = (V,E)</a:t>
            </a:r>
            <a:r>
              <a:rPr lang="en-US" dirty="0" smtClean="0"/>
              <a:t>,  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½</a:t>
            </a:r>
            <a:r>
              <a:rPr lang="en-US" dirty="0" smtClean="0">
                <a:solidFill>
                  <a:srgbClr val="FF0000"/>
                </a:solidFill>
              </a:rPr>
              <a:t> V </a:t>
            </a:r>
            <a:r>
              <a:rPr lang="en-US" dirty="0" smtClean="0"/>
              <a:t>is a </a:t>
            </a:r>
            <a:r>
              <a:rPr lang="en-US" i="1" dirty="0" smtClean="0"/>
              <a:t>balanced</a:t>
            </a:r>
            <a:r>
              <a:rPr lang="en-US" dirty="0" smtClean="0"/>
              <a:t> vertex separator if every component of </a:t>
            </a:r>
            <a:r>
              <a:rPr lang="en-US" dirty="0" smtClean="0">
                <a:solidFill>
                  <a:srgbClr val="FF0000"/>
                </a:solidFill>
              </a:rPr>
              <a:t>G – S </a:t>
            </a:r>
            <a:r>
              <a:rPr lang="en-US" dirty="0" smtClean="0"/>
              <a:t> has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(2/3) |V| </a:t>
            </a:r>
            <a:r>
              <a:rPr lang="en-US" dirty="0" smtClean="0"/>
              <a:t>vertices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48776" y="3226654"/>
            <a:ext cx="3020903" cy="2625558"/>
            <a:chOff x="485676" y="2169790"/>
            <a:chExt cx="3020903" cy="2625558"/>
          </a:xfrm>
        </p:grpSpPr>
        <p:sp>
          <p:nvSpPr>
            <p:cNvPr id="5" name="Oval 4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100772" y="3351078"/>
              <a:ext cx="238320" cy="26356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100772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922723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6179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78906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3" name="Straight Connector 12"/>
            <p:cNvCxnSpPr>
              <a:stCxn id="6" idx="7"/>
              <a:endCxn id="5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  <a:endCxn id="7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4"/>
              <a:endCxn id="7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498624" y="3488308"/>
              <a:ext cx="6370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6"/>
              <a:endCxn id="9" idx="2"/>
            </p:cNvCxnSpPr>
            <p:nvPr/>
          </p:nvCxnSpPr>
          <p:spPr>
            <a:xfrm>
              <a:off x="1533525" y="2701682"/>
              <a:ext cx="56724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34310" y="2794865"/>
              <a:ext cx="0" cy="5948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6"/>
              <a:endCxn id="10" idx="2"/>
            </p:cNvCxnSpPr>
            <p:nvPr/>
          </p:nvCxnSpPr>
          <p:spPr>
            <a:xfrm>
              <a:off x="2339092" y="2701682"/>
              <a:ext cx="58363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7"/>
              <a:endCxn id="7" idx="3"/>
            </p:cNvCxnSpPr>
            <p:nvPr/>
          </p:nvCxnSpPr>
          <p:spPr>
            <a:xfrm flipV="1">
              <a:off x="865212" y="3576043"/>
              <a:ext cx="464894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1" idx="6"/>
              <a:endCxn id="12" idx="2"/>
            </p:cNvCxnSpPr>
            <p:nvPr/>
          </p:nvCxnSpPr>
          <p:spPr>
            <a:xfrm>
              <a:off x="900113" y="4201980"/>
              <a:ext cx="8889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7" idx="5"/>
              <a:endCxn id="12" idx="1"/>
            </p:cNvCxnSpPr>
            <p:nvPr/>
          </p:nvCxnSpPr>
          <p:spPr>
            <a:xfrm>
              <a:off x="1498624" y="3576043"/>
              <a:ext cx="325340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8609" y="43952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03444" y="4387417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300603" y="349264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35673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058701" y="226477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sp>
        <p:nvSpPr>
          <p:cNvPr id="60" name="Oval 59"/>
          <p:cNvSpPr/>
          <p:nvPr/>
        </p:nvSpPr>
        <p:spPr>
          <a:xfrm>
            <a:off x="5220645" y="3966604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6659624" y="3618943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7481575" y="3618943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5220645" y="5119241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6347915" y="5119241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73" name="Straight Connector 72"/>
          <p:cNvCxnSpPr>
            <a:stCxn id="63" idx="6"/>
            <a:endCxn id="64" idx="2"/>
          </p:cNvCxnSpPr>
          <p:nvPr/>
        </p:nvCxnSpPr>
        <p:spPr>
          <a:xfrm>
            <a:off x="6897944" y="3750725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5" idx="6"/>
            <a:endCxn id="66" idx="2"/>
          </p:cNvCxnSpPr>
          <p:nvPr/>
        </p:nvCxnSpPr>
        <p:spPr>
          <a:xfrm>
            <a:off x="5458965" y="5251023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044528" y="356649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80" name="TextBox 79"/>
          <p:cNvSpPr txBox="1"/>
          <p:nvPr/>
        </p:nvSpPr>
        <p:spPr>
          <a:xfrm>
            <a:off x="5077461" y="544428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81" name="TextBox 80"/>
          <p:cNvSpPr txBox="1"/>
          <p:nvPr/>
        </p:nvSpPr>
        <p:spPr>
          <a:xfrm>
            <a:off x="6362296" y="543646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83" name="TextBox 82"/>
          <p:cNvSpPr txBox="1"/>
          <p:nvPr/>
        </p:nvSpPr>
        <p:spPr>
          <a:xfrm>
            <a:off x="6694525" y="321883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84" name="TextBox 83"/>
          <p:cNvSpPr txBox="1"/>
          <p:nvPr/>
        </p:nvSpPr>
        <p:spPr>
          <a:xfrm>
            <a:off x="7617553" y="3313816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081462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 to FPT for 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Fact: </a:t>
            </a:r>
            <a:r>
              <a:rPr lang="en-US" dirty="0" smtClean="0"/>
              <a:t>Vertex Cover of </a:t>
            </a: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 smtClean="0"/>
              <a:t>wall is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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b="1" baseline="30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 smtClean="0"/>
              <a:t>wall has a matching of size </a:t>
            </a:r>
            <a:r>
              <a:rPr lang="en-US" dirty="0">
                <a:solidFill>
                  <a:srgbClr val="FF0000"/>
                </a:solidFill>
                <a:latin typeface="Symbol"/>
                <a:sym typeface="Symbol"/>
              </a:rPr>
              <a:t></a:t>
            </a:r>
            <a:r>
              <a:rPr lang="en-US" dirty="0">
                <a:solidFill>
                  <a:srgbClr val="FF0000"/>
                </a:solidFill>
              </a:rPr>
              <a:t>(k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623360" y="3616683"/>
            <a:ext cx="5834769" cy="2326079"/>
            <a:chOff x="1527010" y="2934020"/>
            <a:chExt cx="5834769" cy="2326079"/>
          </a:xfrm>
        </p:grpSpPr>
        <p:sp>
          <p:nvSpPr>
            <p:cNvPr id="7" name="Line 106"/>
            <p:cNvSpPr>
              <a:spLocks noChangeShapeType="1"/>
            </p:cNvSpPr>
            <p:nvPr/>
          </p:nvSpPr>
          <p:spPr bwMode="auto">
            <a:xfrm flipH="1">
              <a:off x="1582241" y="4044769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06"/>
            <p:cNvSpPr>
              <a:spLocks noChangeShapeType="1"/>
            </p:cNvSpPr>
            <p:nvPr/>
          </p:nvSpPr>
          <p:spPr bwMode="auto">
            <a:xfrm flipH="1">
              <a:off x="4076435" y="2966188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06"/>
            <p:cNvSpPr>
              <a:spLocks noChangeShapeType="1"/>
            </p:cNvSpPr>
            <p:nvPr/>
          </p:nvSpPr>
          <p:spPr bwMode="auto">
            <a:xfrm flipH="1">
              <a:off x="5462839" y="4087536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06"/>
            <p:cNvSpPr>
              <a:spLocks noChangeShapeType="1"/>
            </p:cNvSpPr>
            <p:nvPr/>
          </p:nvSpPr>
          <p:spPr bwMode="auto">
            <a:xfrm flipH="1">
              <a:off x="2845527" y="2949786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6"/>
            <p:cNvSpPr>
              <a:spLocks noChangeShapeType="1"/>
            </p:cNvSpPr>
            <p:nvPr/>
          </p:nvSpPr>
          <p:spPr bwMode="auto">
            <a:xfrm flipH="1">
              <a:off x="3462761" y="3550642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06"/>
            <p:cNvSpPr>
              <a:spLocks noChangeShapeType="1"/>
            </p:cNvSpPr>
            <p:nvPr/>
          </p:nvSpPr>
          <p:spPr bwMode="auto">
            <a:xfrm flipH="1">
              <a:off x="2227405" y="3542759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6"/>
            <p:cNvSpPr>
              <a:spLocks noChangeShapeType="1"/>
            </p:cNvSpPr>
            <p:nvPr/>
          </p:nvSpPr>
          <p:spPr bwMode="auto">
            <a:xfrm flipH="1">
              <a:off x="4076435" y="4095824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06"/>
            <p:cNvSpPr>
              <a:spLocks noChangeShapeType="1"/>
            </p:cNvSpPr>
            <p:nvPr/>
          </p:nvSpPr>
          <p:spPr bwMode="auto">
            <a:xfrm flipH="1">
              <a:off x="2840699" y="4079653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06"/>
            <p:cNvSpPr>
              <a:spLocks noChangeShapeType="1"/>
            </p:cNvSpPr>
            <p:nvPr/>
          </p:nvSpPr>
          <p:spPr bwMode="auto">
            <a:xfrm flipH="1">
              <a:off x="2227405" y="4664107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06"/>
            <p:cNvSpPr>
              <a:spLocks noChangeShapeType="1"/>
            </p:cNvSpPr>
            <p:nvPr/>
          </p:nvSpPr>
          <p:spPr bwMode="auto">
            <a:xfrm flipH="1">
              <a:off x="3462761" y="4667762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12"/>
            <p:cNvSpPr>
              <a:spLocks noChangeShapeType="1"/>
            </p:cNvSpPr>
            <p:nvPr/>
          </p:nvSpPr>
          <p:spPr bwMode="auto">
            <a:xfrm>
              <a:off x="1606307" y="3562879"/>
              <a:ext cx="5705562" cy="96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12"/>
            <p:cNvSpPr>
              <a:spLocks noChangeShapeType="1"/>
            </p:cNvSpPr>
            <p:nvPr/>
          </p:nvSpPr>
          <p:spPr bwMode="auto">
            <a:xfrm>
              <a:off x="1606307" y="4664107"/>
              <a:ext cx="5702989" cy="115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12"/>
            <p:cNvSpPr>
              <a:spLocks noChangeShapeType="1"/>
            </p:cNvSpPr>
            <p:nvPr/>
          </p:nvSpPr>
          <p:spPr bwMode="auto">
            <a:xfrm>
              <a:off x="1606307" y="4095824"/>
              <a:ext cx="5709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12"/>
            <p:cNvSpPr>
              <a:spLocks noChangeShapeType="1"/>
            </p:cNvSpPr>
            <p:nvPr/>
          </p:nvSpPr>
          <p:spPr bwMode="auto">
            <a:xfrm>
              <a:off x="2227404" y="5218639"/>
              <a:ext cx="50818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06"/>
            <p:cNvSpPr>
              <a:spLocks noChangeShapeType="1"/>
            </p:cNvSpPr>
            <p:nvPr/>
          </p:nvSpPr>
          <p:spPr bwMode="auto">
            <a:xfrm flipH="1">
              <a:off x="1582241" y="2941903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12"/>
            <p:cNvSpPr>
              <a:spLocks noChangeShapeType="1"/>
            </p:cNvSpPr>
            <p:nvPr/>
          </p:nvSpPr>
          <p:spPr bwMode="auto">
            <a:xfrm>
              <a:off x="1609975" y="2980193"/>
              <a:ext cx="5088220" cy="78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173"/>
            <p:cNvSpPr>
              <a:spLocks noChangeAspect="1" noChangeArrowheads="1"/>
            </p:cNvSpPr>
            <p:nvPr/>
          </p:nvSpPr>
          <p:spPr bwMode="auto">
            <a:xfrm>
              <a:off x="2184909" y="293402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75"/>
            <p:cNvSpPr>
              <a:spLocks noChangeAspect="1" noChangeArrowheads="1"/>
            </p:cNvSpPr>
            <p:nvPr/>
          </p:nvSpPr>
          <p:spPr bwMode="auto">
            <a:xfrm>
              <a:off x="2804550" y="293402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78"/>
            <p:cNvSpPr>
              <a:spLocks noChangeAspect="1" noChangeArrowheads="1"/>
            </p:cNvSpPr>
            <p:nvPr/>
          </p:nvSpPr>
          <p:spPr bwMode="auto">
            <a:xfrm>
              <a:off x="3419581" y="293402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72"/>
            <p:cNvSpPr>
              <a:spLocks noChangeAspect="1" noChangeArrowheads="1"/>
            </p:cNvSpPr>
            <p:nvPr/>
          </p:nvSpPr>
          <p:spPr bwMode="auto">
            <a:xfrm>
              <a:off x="1534840" y="293402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173"/>
            <p:cNvSpPr>
              <a:spLocks noChangeAspect="1" noChangeArrowheads="1"/>
            </p:cNvSpPr>
            <p:nvPr/>
          </p:nvSpPr>
          <p:spPr bwMode="auto">
            <a:xfrm>
              <a:off x="2180747" y="3526357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175"/>
            <p:cNvSpPr>
              <a:spLocks noChangeAspect="1" noChangeArrowheads="1"/>
            </p:cNvSpPr>
            <p:nvPr/>
          </p:nvSpPr>
          <p:spPr bwMode="auto">
            <a:xfrm>
              <a:off x="2800388" y="3526357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178"/>
            <p:cNvSpPr>
              <a:spLocks noChangeAspect="1" noChangeArrowheads="1"/>
            </p:cNvSpPr>
            <p:nvPr/>
          </p:nvSpPr>
          <p:spPr bwMode="auto">
            <a:xfrm>
              <a:off x="3415419" y="3526357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172"/>
            <p:cNvSpPr>
              <a:spLocks noChangeAspect="1" noChangeArrowheads="1"/>
            </p:cNvSpPr>
            <p:nvPr/>
          </p:nvSpPr>
          <p:spPr bwMode="auto">
            <a:xfrm>
              <a:off x="1530678" y="3526357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173"/>
            <p:cNvSpPr>
              <a:spLocks noChangeAspect="1" noChangeArrowheads="1"/>
            </p:cNvSpPr>
            <p:nvPr/>
          </p:nvSpPr>
          <p:spPr bwMode="auto">
            <a:xfrm>
              <a:off x="2184909" y="4044769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175"/>
            <p:cNvSpPr>
              <a:spLocks noChangeAspect="1" noChangeArrowheads="1"/>
            </p:cNvSpPr>
            <p:nvPr/>
          </p:nvSpPr>
          <p:spPr bwMode="auto">
            <a:xfrm>
              <a:off x="2804550" y="4044769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178"/>
            <p:cNvSpPr>
              <a:spLocks noChangeAspect="1" noChangeArrowheads="1"/>
            </p:cNvSpPr>
            <p:nvPr/>
          </p:nvSpPr>
          <p:spPr bwMode="auto">
            <a:xfrm>
              <a:off x="3419581" y="4044769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172"/>
            <p:cNvSpPr>
              <a:spLocks noChangeAspect="1" noChangeArrowheads="1"/>
            </p:cNvSpPr>
            <p:nvPr/>
          </p:nvSpPr>
          <p:spPr bwMode="auto">
            <a:xfrm>
              <a:off x="1534840" y="4044769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173"/>
            <p:cNvSpPr>
              <a:spLocks noChangeAspect="1" noChangeArrowheads="1"/>
            </p:cNvSpPr>
            <p:nvPr/>
          </p:nvSpPr>
          <p:spPr bwMode="auto">
            <a:xfrm>
              <a:off x="2177079" y="4619821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175"/>
            <p:cNvSpPr>
              <a:spLocks noChangeAspect="1" noChangeArrowheads="1"/>
            </p:cNvSpPr>
            <p:nvPr/>
          </p:nvSpPr>
          <p:spPr bwMode="auto">
            <a:xfrm>
              <a:off x="2796720" y="4619821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178"/>
            <p:cNvSpPr>
              <a:spLocks noChangeAspect="1" noChangeArrowheads="1"/>
            </p:cNvSpPr>
            <p:nvPr/>
          </p:nvSpPr>
          <p:spPr bwMode="auto">
            <a:xfrm>
              <a:off x="3411751" y="4619821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172"/>
            <p:cNvSpPr>
              <a:spLocks noChangeAspect="1" noChangeArrowheads="1"/>
            </p:cNvSpPr>
            <p:nvPr/>
          </p:nvSpPr>
          <p:spPr bwMode="auto">
            <a:xfrm>
              <a:off x="1527010" y="4619821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178"/>
            <p:cNvSpPr>
              <a:spLocks noChangeAspect="1" noChangeArrowheads="1"/>
            </p:cNvSpPr>
            <p:nvPr/>
          </p:nvSpPr>
          <p:spPr bwMode="auto">
            <a:xfrm>
              <a:off x="4037825" y="293402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178"/>
            <p:cNvSpPr>
              <a:spLocks noChangeAspect="1" noChangeArrowheads="1"/>
            </p:cNvSpPr>
            <p:nvPr/>
          </p:nvSpPr>
          <p:spPr bwMode="auto">
            <a:xfrm>
              <a:off x="4033664" y="3526357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178"/>
            <p:cNvSpPr>
              <a:spLocks noChangeAspect="1" noChangeArrowheads="1"/>
            </p:cNvSpPr>
            <p:nvPr/>
          </p:nvSpPr>
          <p:spPr bwMode="auto">
            <a:xfrm>
              <a:off x="4037825" y="4044769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178"/>
            <p:cNvSpPr>
              <a:spLocks noChangeAspect="1" noChangeArrowheads="1"/>
            </p:cNvSpPr>
            <p:nvPr/>
          </p:nvSpPr>
          <p:spPr bwMode="auto">
            <a:xfrm>
              <a:off x="4029996" y="4619821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173"/>
            <p:cNvSpPr>
              <a:spLocks noChangeAspect="1" noChangeArrowheads="1"/>
            </p:cNvSpPr>
            <p:nvPr/>
          </p:nvSpPr>
          <p:spPr bwMode="auto">
            <a:xfrm>
              <a:off x="2167856" y="516977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175"/>
            <p:cNvSpPr>
              <a:spLocks noChangeAspect="1" noChangeArrowheads="1"/>
            </p:cNvSpPr>
            <p:nvPr/>
          </p:nvSpPr>
          <p:spPr bwMode="auto">
            <a:xfrm>
              <a:off x="2787497" y="516977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178"/>
            <p:cNvSpPr>
              <a:spLocks noChangeAspect="1" noChangeArrowheads="1"/>
            </p:cNvSpPr>
            <p:nvPr/>
          </p:nvSpPr>
          <p:spPr bwMode="auto">
            <a:xfrm>
              <a:off x="3402528" y="516977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178"/>
            <p:cNvSpPr>
              <a:spLocks noChangeAspect="1" noChangeArrowheads="1"/>
            </p:cNvSpPr>
            <p:nvPr/>
          </p:nvSpPr>
          <p:spPr bwMode="auto">
            <a:xfrm>
              <a:off x="4020772" y="516977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106"/>
            <p:cNvSpPr>
              <a:spLocks noChangeShapeType="1"/>
            </p:cNvSpPr>
            <p:nvPr/>
          </p:nvSpPr>
          <p:spPr bwMode="auto">
            <a:xfrm flipH="1">
              <a:off x="6691164" y="2988077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06"/>
            <p:cNvSpPr>
              <a:spLocks noChangeShapeType="1"/>
            </p:cNvSpPr>
            <p:nvPr/>
          </p:nvSpPr>
          <p:spPr bwMode="auto">
            <a:xfrm flipH="1">
              <a:off x="6076133" y="3570762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06"/>
            <p:cNvSpPr>
              <a:spLocks noChangeShapeType="1"/>
            </p:cNvSpPr>
            <p:nvPr/>
          </p:nvSpPr>
          <p:spPr bwMode="auto">
            <a:xfrm flipH="1">
              <a:off x="4806206" y="3550642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06"/>
            <p:cNvSpPr>
              <a:spLocks noChangeShapeType="1"/>
            </p:cNvSpPr>
            <p:nvPr/>
          </p:nvSpPr>
          <p:spPr bwMode="auto">
            <a:xfrm flipH="1">
              <a:off x="7311869" y="3550642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06"/>
            <p:cNvSpPr>
              <a:spLocks noChangeShapeType="1"/>
            </p:cNvSpPr>
            <p:nvPr/>
          </p:nvSpPr>
          <p:spPr bwMode="auto">
            <a:xfrm flipH="1">
              <a:off x="6698195" y="4087536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06"/>
            <p:cNvSpPr>
              <a:spLocks noChangeShapeType="1"/>
            </p:cNvSpPr>
            <p:nvPr/>
          </p:nvSpPr>
          <p:spPr bwMode="auto">
            <a:xfrm flipH="1">
              <a:off x="4806206" y="4671990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106"/>
            <p:cNvSpPr>
              <a:spLocks noChangeShapeType="1"/>
            </p:cNvSpPr>
            <p:nvPr/>
          </p:nvSpPr>
          <p:spPr bwMode="auto">
            <a:xfrm flipH="1">
              <a:off x="6076133" y="4675645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106"/>
            <p:cNvSpPr>
              <a:spLocks noChangeShapeType="1"/>
            </p:cNvSpPr>
            <p:nvPr/>
          </p:nvSpPr>
          <p:spPr bwMode="auto">
            <a:xfrm flipH="1">
              <a:off x="7315537" y="4634185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106"/>
            <p:cNvSpPr>
              <a:spLocks noChangeShapeType="1"/>
            </p:cNvSpPr>
            <p:nvPr/>
          </p:nvSpPr>
          <p:spPr bwMode="auto">
            <a:xfrm flipH="1">
              <a:off x="5462839" y="2949786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173"/>
            <p:cNvSpPr>
              <a:spLocks noChangeAspect="1" noChangeArrowheads="1"/>
            </p:cNvSpPr>
            <p:nvPr/>
          </p:nvSpPr>
          <p:spPr bwMode="auto">
            <a:xfrm>
              <a:off x="5420343" y="294190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175"/>
            <p:cNvSpPr>
              <a:spLocks noChangeAspect="1" noChangeArrowheads="1"/>
            </p:cNvSpPr>
            <p:nvPr/>
          </p:nvSpPr>
          <p:spPr bwMode="auto">
            <a:xfrm>
              <a:off x="6039984" y="294190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178"/>
            <p:cNvSpPr>
              <a:spLocks noChangeAspect="1" noChangeArrowheads="1"/>
            </p:cNvSpPr>
            <p:nvPr/>
          </p:nvSpPr>
          <p:spPr bwMode="auto">
            <a:xfrm>
              <a:off x="6655015" y="294190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172"/>
            <p:cNvSpPr>
              <a:spLocks noChangeAspect="1" noChangeArrowheads="1"/>
            </p:cNvSpPr>
            <p:nvPr/>
          </p:nvSpPr>
          <p:spPr bwMode="auto">
            <a:xfrm>
              <a:off x="4770274" y="294190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173"/>
            <p:cNvSpPr>
              <a:spLocks noChangeAspect="1" noChangeArrowheads="1"/>
            </p:cNvSpPr>
            <p:nvPr/>
          </p:nvSpPr>
          <p:spPr bwMode="auto">
            <a:xfrm>
              <a:off x="5416181" y="353424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175"/>
            <p:cNvSpPr>
              <a:spLocks noChangeAspect="1" noChangeArrowheads="1"/>
            </p:cNvSpPr>
            <p:nvPr/>
          </p:nvSpPr>
          <p:spPr bwMode="auto">
            <a:xfrm>
              <a:off x="6035822" y="353424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178"/>
            <p:cNvSpPr>
              <a:spLocks noChangeAspect="1" noChangeArrowheads="1"/>
            </p:cNvSpPr>
            <p:nvPr/>
          </p:nvSpPr>
          <p:spPr bwMode="auto">
            <a:xfrm>
              <a:off x="6650853" y="353424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172"/>
            <p:cNvSpPr>
              <a:spLocks noChangeAspect="1" noChangeArrowheads="1"/>
            </p:cNvSpPr>
            <p:nvPr/>
          </p:nvSpPr>
          <p:spPr bwMode="auto">
            <a:xfrm>
              <a:off x="4766112" y="353424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173"/>
            <p:cNvSpPr>
              <a:spLocks noChangeAspect="1" noChangeArrowheads="1"/>
            </p:cNvSpPr>
            <p:nvPr/>
          </p:nvSpPr>
          <p:spPr bwMode="auto">
            <a:xfrm>
              <a:off x="5420343" y="4052652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175"/>
            <p:cNvSpPr>
              <a:spLocks noChangeAspect="1" noChangeArrowheads="1"/>
            </p:cNvSpPr>
            <p:nvPr/>
          </p:nvSpPr>
          <p:spPr bwMode="auto">
            <a:xfrm>
              <a:off x="6039984" y="4052652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178"/>
            <p:cNvSpPr>
              <a:spLocks noChangeAspect="1" noChangeArrowheads="1"/>
            </p:cNvSpPr>
            <p:nvPr/>
          </p:nvSpPr>
          <p:spPr bwMode="auto">
            <a:xfrm>
              <a:off x="6655015" y="4052652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172"/>
            <p:cNvSpPr>
              <a:spLocks noChangeAspect="1" noChangeArrowheads="1"/>
            </p:cNvSpPr>
            <p:nvPr/>
          </p:nvSpPr>
          <p:spPr bwMode="auto">
            <a:xfrm>
              <a:off x="4770274" y="4052652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173"/>
            <p:cNvSpPr>
              <a:spLocks noChangeAspect="1" noChangeArrowheads="1"/>
            </p:cNvSpPr>
            <p:nvPr/>
          </p:nvSpPr>
          <p:spPr bwMode="auto">
            <a:xfrm>
              <a:off x="5412513" y="4627704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175"/>
            <p:cNvSpPr>
              <a:spLocks noChangeAspect="1" noChangeArrowheads="1"/>
            </p:cNvSpPr>
            <p:nvPr/>
          </p:nvSpPr>
          <p:spPr bwMode="auto">
            <a:xfrm>
              <a:off x="6032154" y="4627704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178"/>
            <p:cNvSpPr>
              <a:spLocks noChangeAspect="1" noChangeArrowheads="1"/>
            </p:cNvSpPr>
            <p:nvPr/>
          </p:nvSpPr>
          <p:spPr bwMode="auto">
            <a:xfrm>
              <a:off x="6647185" y="4627704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172"/>
            <p:cNvSpPr>
              <a:spLocks noChangeAspect="1" noChangeArrowheads="1"/>
            </p:cNvSpPr>
            <p:nvPr/>
          </p:nvSpPr>
          <p:spPr bwMode="auto">
            <a:xfrm>
              <a:off x="4762444" y="4627704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178"/>
            <p:cNvSpPr>
              <a:spLocks noChangeAspect="1" noChangeArrowheads="1"/>
            </p:cNvSpPr>
            <p:nvPr/>
          </p:nvSpPr>
          <p:spPr bwMode="auto">
            <a:xfrm>
              <a:off x="7269098" y="353424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178"/>
            <p:cNvSpPr>
              <a:spLocks noChangeAspect="1" noChangeArrowheads="1"/>
            </p:cNvSpPr>
            <p:nvPr/>
          </p:nvSpPr>
          <p:spPr bwMode="auto">
            <a:xfrm>
              <a:off x="7273259" y="4052652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178"/>
            <p:cNvSpPr>
              <a:spLocks noChangeAspect="1" noChangeArrowheads="1"/>
            </p:cNvSpPr>
            <p:nvPr/>
          </p:nvSpPr>
          <p:spPr bwMode="auto">
            <a:xfrm>
              <a:off x="7265430" y="4627704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173"/>
            <p:cNvSpPr>
              <a:spLocks noChangeAspect="1" noChangeArrowheads="1"/>
            </p:cNvSpPr>
            <p:nvPr/>
          </p:nvSpPr>
          <p:spPr bwMode="auto">
            <a:xfrm>
              <a:off x="5403290" y="5177656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175"/>
            <p:cNvSpPr>
              <a:spLocks noChangeAspect="1" noChangeArrowheads="1"/>
            </p:cNvSpPr>
            <p:nvPr/>
          </p:nvSpPr>
          <p:spPr bwMode="auto">
            <a:xfrm>
              <a:off x="6022931" y="5177656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178"/>
            <p:cNvSpPr>
              <a:spLocks noChangeAspect="1" noChangeArrowheads="1"/>
            </p:cNvSpPr>
            <p:nvPr/>
          </p:nvSpPr>
          <p:spPr bwMode="auto">
            <a:xfrm>
              <a:off x="6637962" y="5177656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172"/>
            <p:cNvSpPr>
              <a:spLocks noChangeAspect="1" noChangeArrowheads="1"/>
            </p:cNvSpPr>
            <p:nvPr/>
          </p:nvSpPr>
          <p:spPr bwMode="auto">
            <a:xfrm>
              <a:off x="4753221" y="5177656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178"/>
            <p:cNvSpPr>
              <a:spLocks noChangeAspect="1" noChangeArrowheads="1"/>
            </p:cNvSpPr>
            <p:nvPr/>
          </p:nvSpPr>
          <p:spPr bwMode="auto">
            <a:xfrm>
              <a:off x="7256206" y="5177656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" name="Straight Connector 4"/>
          <p:cNvCxnSpPr>
            <a:stCxn id="26" idx="3"/>
            <a:endCxn id="23" idx="1"/>
          </p:cNvCxnSpPr>
          <p:nvPr/>
        </p:nvCxnSpPr>
        <p:spPr>
          <a:xfrm>
            <a:off x="1719710" y="3657905"/>
            <a:ext cx="5615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972367" y="3662856"/>
            <a:ext cx="5615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588160" y="3670740"/>
            <a:ext cx="5615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endCxn id="59" idx="1"/>
          </p:cNvCxnSpPr>
          <p:nvPr/>
        </p:nvCxnSpPr>
        <p:spPr>
          <a:xfrm>
            <a:off x="4222695" y="3663288"/>
            <a:ext cx="643929" cy="25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1706325" y="4248474"/>
            <a:ext cx="5615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2958982" y="4253425"/>
            <a:ext cx="5615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5574775" y="4261309"/>
            <a:ext cx="5615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4209310" y="4253857"/>
            <a:ext cx="643929" cy="25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1719710" y="4778487"/>
            <a:ext cx="5615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972367" y="4783438"/>
            <a:ext cx="5615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588160" y="4791322"/>
            <a:ext cx="5615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4222695" y="4783870"/>
            <a:ext cx="643929" cy="25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15549" y="5346770"/>
            <a:ext cx="5615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968206" y="5351721"/>
            <a:ext cx="5615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583999" y="5359605"/>
            <a:ext cx="5615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4218534" y="5352153"/>
            <a:ext cx="643929" cy="25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2331521" y="5901302"/>
            <a:ext cx="5615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584178" y="5906253"/>
            <a:ext cx="5615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199971" y="5914137"/>
            <a:ext cx="5615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4834506" y="5906685"/>
            <a:ext cx="643929" cy="25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525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 to FPT for FVS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Fact: </a:t>
            </a:r>
            <a:r>
              <a:rPr lang="en-US" dirty="0" smtClean="0"/>
              <a:t>FVS of </a:t>
            </a: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 smtClean="0"/>
              <a:t>wall is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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b="1" baseline="30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 smtClean="0"/>
              <a:t>wall has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</a:t>
            </a:r>
            <a:r>
              <a:rPr lang="en-US" dirty="0">
                <a:solidFill>
                  <a:srgbClr val="FF0000"/>
                </a:solidFill>
              </a:rPr>
              <a:t>(k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i="1" dirty="0" smtClean="0"/>
              <a:t>disjoint </a:t>
            </a:r>
            <a:r>
              <a:rPr lang="en-US" dirty="0" smtClean="0"/>
              <a:t>cycles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623360" y="3616683"/>
            <a:ext cx="5834769" cy="2326079"/>
            <a:chOff x="1527010" y="2934020"/>
            <a:chExt cx="5834769" cy="2326079"/>
          </a:xfrm>
        </p:grpSpPr>
        <p:sp>
          <p:nvSpPr>
            <p:cNvPr id="6" name="Line 106"/>
            <p:cNvSpPr>
              <a:spLocks noChangeShapeType="1"/>
            </p:cNvSpPr>
            <p:nvPr/>
          </p:nvSpPr>
          <p:spPr bwMode="auto">
            <a:xfrm flipH="1">
              <a:off x="1582241" y="4044769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06"/>
            <p:cNvSpPr>
              <a:spLocks noChangeShapeType="1"/>
            </p:cNvSpPr>
            <p:nvPr/>
          </p:nvSpPr>
          <p:spPr bwMode="auto">
            <a:xfrm flipH="1">
              <a:off x="4076435" y="2966188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06"/>
            <p:cNvSpPr>
              <a:spLocks noChangeShapeType="1"/>
            </p:cNvSpPr>
            <p:nvPr/>
          </p:nvSpPr>
          <p:spPr bwMode="auto">
            <a:xfrm flipH="1">
              <a:off x="5462839" y="4087536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06"/>
            <p:cNvSpPr>
              <a:spLocks noChangeShapeType="1"/>
            </p:cNvSpPr>
            <p:nvPr/>
          </p:nvSpPr>
          <p:spPr bwMode="auto">
            <a:xfrm flipH="1">
              <a:off x="2845527" y="2949786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06"/>
            <p:cNvSpPr>
              <a:spLocks noChangeShapeType="1"/>
            </p:cNvSpPr>
            <p:nvPr/>
          </p:nvSpPr>
          <p:spPr bwMode="auto">
            <a:xfrm flipH="1">
              <a:off x="3462761" y="3550642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6"/>
            <p:cNvSpPr>
              <a:spLocks noChangeShapeType="1"/>
            </p:cNvSpPr>
            <p:nvPr/>
          </p:nvSpPr>
          <p:spPr bwMode="auto">
            <a:xfrm flipH="1">
              <a:off x="2227405" y="3542759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06"/>
            <p:cNvSpPr>
              <a:spLocks noChangeShapeType="1"/>
            </p:cNvSpPr>
            <p:nvPr/>
          </p:nvSpPr>
          <p:spPr bwMode="auto">
            <a:xfrm flipH="1">
              <a:off x="4076435" y="4095824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6"/>
            <p:cNvSpPr>
              <a:spLocks noChangeShapeType="1"/>
            </p:cNvSpPr>
            <p:nvPr/>
          </p:nvSpPr>
          <p:spPr bwMode="auto">
            <a:xfrm flipH="1">
              <a:off x="2840699" y="4079653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06"/>
            <p:cNvSpPr>
              <a:spLocks noChangeShapeType="1"/>
            </p:cNvSpPr>
            <p:nvPr/>
          </p:nvSpPr>
          <p:spPr bwMode="auto">
            <a:xfrm flipH="1">
              <a:off x="2227405" y="4664107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06"/>
            <p:cNvSpPr>
              <a:spLocks noChangeShapeType="1"/>
            </p:cNvSpPr>
            <p:nvPr/>
          </p:nvSpPr>
          <p:spPr bwMode="auto">
            <a:xfrm flipH="1">
              <a:off x="3462761" y="4667762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12"/>
            <p:cNvSpPr>
              <a:spLocks noChangeShapeType="1"/>
            </p:cNvSpPr>
            <p:nvPr/>
          </p:nvSpPr>
          <p:spPr bwMode="auto">
            <a:xfrm>
              <a:off x="1606307" y="3562879"/>
              <a:ext cx="5705562" cy="96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12"/>
            <p:cNvSpPr>
              <a:spLocks noChangeShapeType="1"/>
            </p:cNvSpPr>
            <p:nvPr/>
          </p:nvSpPr>
          <p:spPr bwMode="auto">
            <a:xfrm>
              <a:off x="1606307" y="4664107"/>
              <a:ext cx="5702989" cy="115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12"/>
            <p:cNvSpPr>
              <a:spLocks noChangeShapeType="1"/>
            </p:cNvSpPr>
            <p:nvPr/>
          </p:nvSpPr>
          <p:spPr bwMode="auto">
            <a:xfrm>
              <a:off x="1606307" y="4095824"/>
              <a:ext cx="5709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12"/>
            <p:cNvSpPr>
              <a:spLocks noChangeShapeType="1"/>
            </p:cNvSpPr>
            <p:nvPr/>
          </p:nvSpPr>
          <p:spPr bwMode="auto">
            <a:xfrm>
              <a:off x="2227404" y="5218639"/>
              <a:ext cx="50818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06"/>
            <p:cNvSpPr>
              <a:spLocks noChangeShapeType="1"/>
            </p:cNvSpPr>
            <p:nvPr/>
          </p:nvSpPr>
          <p:spPr bwMode="auto">
            <a:xfrm flipH="1">
              <a:off x="1582241" y="2941903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12"/>
            <p:cNvSpPr>
              <a:spLocks noChangeShapeType="1"/>
            </p:cNvSpPr>
            <p:nvPr/>
          </p:nvSpPr>
          <p:spPr bwMode="auto">
            <a:xfrm>
              <a:off x="1609975" y="2980193"/>
              <a:ext cx="5088220" cy="78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173"/>
            <p:cNvSpPr>
              <a:spLocks noChangeAspect="1" noChangeArrowheads="1"/>
            </p:cNvSpPr>
            <p:nvPr/>
          </p:nvSpPr>
          <p:spPr bwMode="auto">
            <a:xfrm>
              <a:off x="2184909" y="293402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175"/>
            <p:cNvSpPr>
              <a:spLocks noChangeAspect="1" noChangeArrowheads="1"/>
            </p:cNvSpPr>
            <p:nvPr/>
          </p:nvSpPr>
          <p:spPr bwMode="auto">
            <a:xfrm>
              <a:off x="2804550" y="293402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78"/>
            <p:cNvSpPr>
              <a:spLocks noChangeAspect="1" noChangeArrowheads="1"/>
            </p:cNvSpPr>
            <p:nvPr/>
          </p:nvSpPr>
          <p:spPr bwMode="auto">
            <a:xfrm>
              <a:off x="3419581" y="293402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72"/>
            <p:cNvSpPr>
              <a:spLocks noChangeAspect="1" noChangeArrowheads="1"/>
            </p:cNvSpPr>
            <p:nvPr/>
          </p:nvSpPr>
          <p:spPr bwMode="auto">
            <a:xfrm>
              <a:off x="1534840" y="293402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73"/>
            <p:cNvSpPr>
              <a:spLocks noChangeAspect="1" noChangeArrowheads="1"/>
            </p:cNvSpPr>
            <p:nvPr/>
          </p:nvSpPr>
          <p:spPr bwMode="auto">
            <a:xfrm>
              <a:off x="2180747" y="3526357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175"/>
            <p:cNvSpPr>
              <a:spLocks noChangeAspect="1" noChangeArrowheads="1"/>
            </p:cNvSpPr>
            <p:nvPr/>
          </p:nvSpPr>
          <p:spPr bwMode="auto">
            <a:xfrm>
              <a:off x="2800388" y="3526357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178"/>
            <p:cNvSpPr>
              <a:spLocks noChangeAspect="1" noChangeArrowheads="1"/>
            </p:cNvSpPr>
            <p:nvPr/>
          </p:nvSpPr>
          <p:spPr bwMode="auto">
            <a:xfrm>
              <a:off x="3415419" y="3526357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172"/>
            <p:cNvSpPr>
              <a:spLocks noChangeAspect="1" noChangeArrowheads="1"/>
            </p:cNvSpPr>
            <p:nvPr/>
          </p:nvSpPr>
          <p:spPr bwMode="auto">
            <a:xfrm>
              <a:off x="1530678" y="3526357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173"/>
            <p:cNvSpPr>
              <a:spLocks noChangeAspect="1" noChangeArrowheads="1"/>
            </p:cNvSpPr>
            <p:nvPr/>
          </p:nvSpPr>
          <p:spPr bwMode="auto">
            <a:xfrm>
              <a:off x="2184909" y="4044769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175"/>
            <p:cNvSpPr>
              <a:spLocks noChangeAspect="1" noChangeArrowheads="1"/>
            </p:cNvSpPr>
            <p:nvPr/>
          </p:nvSpPr>
          <p:spPr bwMode="auto">
            <a:xfrm>
              <a:off x="2804550" y="4044769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178"/>
            <p:cNvSpPr>
              <a:spLocks noChangeAspect="1" noChangeArrowheads="1"/>
            </p:cNvSpPr>
            <p:nvPr/>
          </p:nvSpPr>
          <p:spPr bwMode="auto">
            <a:xfrm>
              <a:off x="3419581" y="4044769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172"/>
            <p:cNvSpPr>
              <a:spLocks noChangeAspect="1" noChangeArrowheads="1"/>
            </p:cNvSpPr>
            <p:nvPr/>
          </p:nvSpPr>
          <p:spPr bwMode="auto">
            <a:xfrm>
              <a:off x="1534840" y="4044769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173"/>
            <p:cNvSpPr>
              <a:spLocks noChangeAspect="1" noChangeArrowheads="1"/>
            </p:cNvSpPr>
            <p:nvPr/>
          </p:nvSpPr>
          <p:spPr bwMode="auto">
            <a:xfrm>
              <a:off x="2177079" y="4619821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175"/>
            <p:cNvSpPr>
              <a:spLocks noChangeAspect="1" noChangeArrowheads="1"/>
            </p:cNvSpPr>
            <p:nvPr/>
          </p:nvSpPr>
          <p:spPr bwMode="auto">
            <a:xfrm>
              <a:off x="2796720" y="4619821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178"/>
            <p:cNvSpPr>
              <a:spLocks noChangeAspect="1" noChangeArrowheads="1"/>
            </p:cNvSpPr>
            <p:nvPr/>
          </p:nvSpPr>
          <p:spPr bwMode="auto">
            <a:xfrm>
              <a:off x="3411751" y="4619821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172"/>
            <p:cNvSpPr>
              <a:spLocks noChangeAspect="1" noChangeArrowheads="1"/>
            </p:cNvSpPr>
            <p:nvPr/>
          </p:nvSpPr>
          <p:spPr bwMode="auto">
            <a:xfrm>
              <a:off x="1527010" y="4619821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178"/>
            <p:cNvSpPr>
              <a:spLocks noChangeAspect="1" noChangeArrowheads="1"/>
            </p:cNvSpPr>
            <p:nvPr/>
          </p:nvSpPr>
          <p:spPr bwMode="auto">
            <a:xfrm>
              <a:off x="4037825" y="293402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178"/>
            <p:cNvSpPr>
              <a:spLocks noChangeAspect="1" noChangeArrowheads="1"/>
            </p:cNvSpPr>
            <p:nvPr/>
          </p:nvSpPr>
          <p:spPr bwMode="auto">
            <a:xfrm>
              <a:off x="4033664" y="3526357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178"/>
            <p:cNvSpPr>
              <a:spLocks noChangeAspect="1" noChangeArrowheads="1"/>
            </p:cNvSpPr>
            <p:nvPr/>
          </p:nvSpPr>
          <p:spPr bwMode="auto">
            <a:xfrm>
              <a:off x="4037825" y="4044769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178"/>
            <p:cNvSpPr>
              <a:spLocks noChangeAspect="1" noChangeArrowheads="1"/>
            </p:cNvSpPr>
            <p:nvPr/>
          </p:nvSpPr>
          <p:spPr bwMode="auto">
            <a:xfrm>
              <a:off x="4029996" y="4619821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173"/>
            <p:cNvSpPr>
              <a:spLocks noChangeAspect="1" noChangeArrowheads="1"/>
            </p:cNvSpPr>
            <p:nvPr/>
          </p:nvSpPr>
          <p:spPr bwMode="auto">
            <a:xfrm>
              <a:off x="2167856" y="516977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175"/>
            <p:cNvSpPr>
              <a:spLocks noChangeAspect="1" noChangeArrowheads="1"/>
            </p:cNvSpPr>
            <p:nvPr/>
          </p:nvSpPr>
          <p:spPr bwMode="auto">
            <a:xfrm>
              <a:off x="2787497" y="516977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178"/>
            <p:cNvSpPr>
              <a:spLocks noChangeAspect="1" noChangeArrowheads="1"/>
            </p:cNvSpPr>
            <p:nvPr/>
          </p:nvSpPr>
          <p:spPr bwMode="auto">
            <a:xfrm>
              <a:off x="3402528" y="516977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178"/>
            <p:cNvSpPr>
              <a:spLocks noChangeAspect="1" noChangeArrowheads="1"/>
            </p:cNvSpPr>
            <p:nvPr/>
          </p:nvSpPr>
          <p:spPr bwMode="auto">
            <a:xfrm>
              <a:off x="4020772" y="516977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106"/>
            <p:cNvSpPr>
              <a:spLocks noChangeShapeType="1"/>
            </p:cNvSpPr>
            <p:nvPr/>
          </p:nvSpPr>
          <p:spPr bwMode="auto">
            <a:xfrm flipH="1">
              <a:off x="6691164" y="2988077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06"/>
            <p:cNvSpPr>
              <a:spLocks noChangeShapeType="1"/>
            </p:cNvSpPr>
            <p:nvPr/>
          </p:nvSpPr>
          <p:spPr bwMode="auto">
            <a:xfrm flipH="1">
              <a:off x="6076133" y="3570762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06"/>
            <p:cNvSpPr>
              <a:spLocks noChangeShapeType="1"/>
            </p:cNvSpPr>
            <p:nvPr/>
          </p:nvSpPr>
          <p:spPr bwMode="auto">
            <a:xfrm flipH="1">
              <a:off x="4806206" y="3550642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06"/>
            <p:cNvSpPr>
              <a:spLocks noChangeShapeType="1"/>
            </p:cNvSpPr>
            <p:nvPr/>
          </p:nvSpPr>
          <p:spPr bwMode="auto">
            <a:xfrm flipH="1">
              <a:off x="7311869" y="3550642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06"/>
            <p:cNvSpPr>
              <a:spLocks noChangeShapeType="1"/>
            </p:cNvSpPr>
            <p:nvPr/>
          </p:nvSpPr>
          <p:spPr bwMode="auto">
            <a:xfrm flipH="1">
              <a:off x="6698195" y="4087536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06"/>
            <p:cNvSpPr>
              <a:spLocks noChangeShapeType="1"/>
            </p:cNvSpPr>
            <p:nvPr/>
          </p:nvSpPr>
          <p:spPr bwMode="auto">
            <a:xfrm flipH="1">
              <a:off x="4806206" y="4671990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06"/>
            <p:cNvSpPr>
              <a:spLocks noChangeShapeType="1"/>
            </p:cNvSpPr>
            <p:nvPr/>
          </p:nvSpPr>
          <p:spPr bwMode="auto">
            <a:xfrm flipH="1">
              <a:off x="6076133" y="4675645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106"/>
            <p:cNvSpPr>
              <a:spLocks noChangeShapeType="1"/>
            </p:cNvSpPr>
            <p:nvPr/>
          </p:nvSpPr>
          <p:spPr bwMode="auto">
            <a:xfrm flipH="1">
              <a:off x="7315537" y="4634185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106"/>
            <p:cNvSpPr>
              <a:spLocks noChangeShapeType="1"/>
            </p:cNvSpPr>
            <p:nvPr/>
          </p:nvSpPr>
          <p:spPr bwMode="auto">
            <a:xfrm flipH="1">
              <a:off x="5462839" y="2949786"/>
              <a:ext cx="0" cy="584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173"/>
            <p:cNvSpPr>
              <a:spLocks noChangeAspect="1" noChangeArrowheads="1"/>
            </p:cNvSpPr>
            <p:nvPr/>
          </p:nvSpPr>
          <p:spPr bwMode="auto">
            <a:xfrm>
              <a:off x="5420343" y="294190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175"/>
            <p:cNvSpPr>
              <a:spLocks noChangeAspect="1" noChangeArrowheads="1"/>
            </p:cNvSpPr>
            <p:nvPr/>
          </p:nvSpPr>
          <p:spPr bwMode="auto">
            <a:xfrm>
              <a:off x="6039984" y="294190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178"/>
            <p:cNvSpPr>
              <a:spLocks noChangeAspect="1" noChangeArrowheads="1"/>
            </p:cNvSpPr>
            <p:nvPr/>
          </p:nvSpPr>
          <p:spPr bwMode="auto">
            <a:xfrm>
              <a:off x="6655015" y="294190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172"/>
            <p:cNvSpPr>
              <a:spLocks noChangeAspect="1" noChangeArrowheads="1"/>
            </p:cNvSpPr>
            <p:nvPr/>
          </p:nvSpPr>
          <p:spPr bwMode="auto">
            <a:xfrm>
              <a:off x="4770274" y="2941903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173"/>
            <p:cNvSpPr>
              <a:spLocks noChangeAspect="1" noChangeArrowheads="1"/>
            </p:cNvSpPr>
            <p:nvPr/>
          </p:nvSpPr>
          <p:spPr bwMode="auto">
            <a:xfrm>
              <a:off x="5416181" y="353424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175"/>
            <p:cNvSpPr>
              <a:spLocks noChangeAspect="1" noChangeArrowheads="1"/>
            </p:cNvSpPr>
            <p:nvPr/>
          </p:nvSpPr>
          <p:spPr bwMode="auto">
            <a:xfrm>
              <a:off x="6035822" y="353424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178"/>
            <p:cNvSpPr>
              <a:spLocks noChangeAspect="1" noChangeArrowheads="1"/>
            </p:cNvSpPr>
            <p:nvPr/>
          </p:nvSpPr>
          <p:spPr bwMode="auto">
            <a:xfrm>
              <a:off x="6650853" y="353424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172"/>
            <p:cNvSpPr>
              <a:spLocks noChangeAspect="1" noChangeArrowheads="1"/>
            </p:cNvSpPr>
            <p:nvPr/>
          </p:nvSpPr>
          <p:spPr bwMode="auto">
            <a:xfrm>
              <a:off x="4766112" y="353424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173"/>
            <p:cNvSpPr>
              <a:spLocks noChangeAspect="1" noChangeArrowheads="1"/>
            </p:cNvSpPr>
            <p:nvPr/>
          </p:nvSpPr>
          <p:spPr bwMode="auto">
            <a:xfrm>
              <a:off x="5420343" y="4052652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175"/>
            <p:cNvSpPr>
              <a:spLocks noChangeAspect="1" noChangeArrowheads="1"/>
            </p:cNvSpPr>
            <p:nvPr/>
          </p:nvSpPr>
          <p:spPr bwMode="auto">
            <a:xfrm>
              <a:off x="6039984" y="4052652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178"/>
            <p:cNvSpPr>
              <a:spLocks noChangeAspect="1" noChangeArrowheads="1"/>
            </p:cNvSpPr>
            <p:nvPr/>
          </p:nvSpPr>
          <p:spPr bwMode="auto">
            <a:xfrm>
              <a:off x="6655015" y="4052652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172"/>
            <p:cNvSpPr>
              <a:spLocks noChangeAspect="1" noChangeArrowheads="1"/>
            </p:cNvSpPr>
            <p:nvPr/>
          </p:nvSpPr>
          <p:spPr bwMode="auto">
            <a:xfrm>
              <a:off x="4770274" y="4052652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173"/>
            <p:cNvSpPr>
              <a:spLocks noChangeAspect="1" noChangeArrowheads="1"/>
            </p:cNvSpPr>
            <p:nvPr/>
          </p:nvSpPr>
          <p:spPr bwMode="auto">
            <a:xfrm>
              <a:off x="5412513" y="4627704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175"/>
            <p:cNvSpPr>
              <a:spLocks noChangeAspect="1" noChangeArrowheads="1"/>
            </p:cNvSpPr>
            <p:nvPr/>
          </p:nvSpPr>
          <p:spPr bwMode="auto">
            <a:xfrm>
              <a:off x="6032154" y="4627704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178"/>
            <p:cNvSpPr>
              <a:spLocks noChangeAspect="1" noChangeArrowheads="1"/>
            </p:cNvSpPr>
            <p:nvPr/>
          </p:nvSpPr>
          <p:spPr bwMode="auto">
            <a:xfrm>
              <a:off x="6647185" y="4627704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172"/>
            <p:cNvSpPr>
              <a:spLocks noChangeAspect="1" noChangeArrowheads="1"/>
            </p:cNvSpPr>
            <p:nvPr/>
          </p:nvSpPr>
          <p:spPr bwMode="auto">
            <a:xfrm>
              <a:off x="4762444" y="4627704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178"/>
            <p:cNvSpPr>
              <a:spLocks noChangeAspect="1" noChangeArrowheads="1"/>
            </p:cNvSpPr>
            <p:nvPr/>
          </p:nvSpPr>
          <p:spPr bwMode="auto">
            <a:xfrm>
              <a:off x="7269098" y="3534240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178"/>
            <p:cNvSpPr>
              <a:spLocks noChangeAspect="1" noChangeArrowheads="1"/>
            </p:cNvSpPr>
            <p:nvPr/>
          </p:nvSpPr>
          <p:spPr bwMode="auto">
            <a:xfrm>
              <a:off x="7273259" y="4052652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178"/>
            <p:cNvSpPr>
              <a:spLocks noChangeAspect="1" noChangeArrowheads="1"/>
            </p:cNvSpPr>
            <p:nvPr/>
          </p:nvSpPr>
          <p:spPr bwMode="auto">
            <a:xfrm>
              <a:off x="7265430" y="4627704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173"/>
            <p:cNvSpPr>
              <a:spLocks noChangeAspect="1" noChangeArrowheads="1"/>
            </p:cNvSpPr>
            <p:nvPr/>
          </p:nvSpPr>
          <p:spPr bwMode="auto">
            <a:xfrm>
              <a:off x="5403290" y="5177656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175"/>
            <p:cNvSpPr>
              <a:spLocks noChangeAspect="1" noChangeArrowheads="1"/>
            </p:cNvSpPr>
            <p:nvPr/>
          </p:nvSpPr>
          <p:spPr bwMode="auto">
            <a:xfrm>
              <a:off x="6022931" y="5177656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178"/>
            <p:cNvSpPr>
              <a:spLocks noChangeAspect="1" noChangeArrowheads="1"/>
            </p:cNvSpPr>
            <p:nvPr/>
          </p:nvSpPr>
          <p:spPr bwMode="auto">
            <a:xfrm>
              <a:off x="6637962" y="5177656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172"/>
            <p:cNvSpPr>
              <a:spLocks noChangeAspect="1" noChangeArrowheads="1"/>
            </p:cNvSpPr>
            <p:nvPr/>
          </p:nvSpPr>
          <p:spPr bwMode="auto">
            <a:xfrm>
              <a:off x="4753221" y="5177656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178"/>
            <p:cNvSpPr>
              <a:spLocks noChangeAspect="1" noChangeArrowheads="1"/>
            </p:cNvSpPr>
            <p:nvPr/>
          </p:nvSpPr>
          <p:spPr bwMode="auto">
            <a:xfrm>
              <a:off x="7256206" y="5177656"/>
              <a:ext cx="88520" cy="824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1678591" y="3662856"/>
            <a:ext cx="1258458" cy="592338"/>
          </a:xfrm>
          <a:prstGeom prst="rect">
            <a:avLst/>
          </a:prstGeom>
          <a:solidFill>
            <a:schemeClr val="accent6">
              <a:lumMod val="75000"/>
              <a:alpha val="5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1683419" y="4754432"/>
            <a:ext cx="1258458" cy="592338"/>
          </a:xfrm>
          <a:prstGeom prst="rect">
            <a:avLst/>
          </a:prstGeom>
          <a:solidFill>
            <a:schemeClr val="accent6">
              <a:lumMod val="75000"/>
              <a:alpha val="5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165592" y="3669606"/>
            <a:ext cx="1386404" cy="575936"/>
          </a:xfrm>
          <a:prstGeom prst="rect">
            <a:avLst/>
          </a:prstGeom>
          <a:solidFill>
            <a:schemeClr val="accent6">
              <a:lumMod val="75000"/>
              <a:alpha val="5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172785" y="4787005"/>
            <a:ext cx="1386404" cy="575936"/>
          </a:xfrm>
          <a:prstGeom prst="rect">
            <a:avLst/>
          </a:prstGeom>
          <a:solidFill>
            <a:schemeClr val="accent6">
              <a:lumMod val="75000"/>
              <a:alpha val="5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7590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FPT and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FPT algorithms for Vertex Cover and FVS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g(k) </a:t>
            </a:r>
            <a:r>
              <a:rPr lang="en-US" dirty="0" smtClean="0"/>
              <a:t>solve in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c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30000" dirty="0" smtClean="0">
                <a:solidFill>
                  <a:srgbClr val="FF0000"/>
                </a:solidFill>
              </a:rPr>
              <a:t>(k)</a:t>
            </a:r>
            <a:r>
              <a:rPr lang="en-US" dirty="0" smtClean="0">
                <a:solidFill>
                  <a:srgbClr val="FF0000"/>
                </a:solidFill>
              </a:rPr>
              <a:t> poly(n) </a:t>
            </a:r>
            <a:r>
              <a:rPr lang="en-US" dirty="0" smtClean="0"/>
              <a:t>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&gt; g(k) </a:t>
            </a:r>
            <a:r>
              <a:rPr lang="en-US" dirty="0" smtClean="0"/>
              <a:t>answer NO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g(k) = f(</a:t>
            </a:r>
            <a:r>
              <a:rPr lang="en-US" dirty="0" err="1" smtClean="0">
                <a:solidFill>
                  <a:srgbClr val="FF0000"/>
                </a:solidFill>
              </a:rPr>
              <a:t>c√k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for appropriate constant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suffices</a:t>
            </a:r>
          </a:p>
        </p:txBody>
      </p:sp>
    </p:spTree>
    <p:extLst>
      <p:ext uri="{BB962C8B-B14F-4D97-AF65-F5344CB8AC3E}">
        <p14:creationId xmlns:p14="http://schemas.microsoft.com/office/powerpoint/2010/main" val="306838493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RS Disjoint Path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f(k) </a:t>
            </a:r>
            <a:r>
              <a:rPr lang="en-US" dirty="0" smtClean="0"/>
              <a:t>use dynamic programming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Else</a:t>
            </a:r>
          </a:p>
          <a:p>
            <a:pPr marL="693738" lvl="1" indent="-457200"/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has “large” </a:t>
            </a:r>
            <a:r>
              <a:rPr lang="en-US" dirty="0" err="1" smtClean="0"/>
              <a:t>treewidth</a:t>
            </a:r>
            <a:r>
              <a:rPr lang="en-US" dirty="0" smtClean="0"/>
              <a:t>. Use heavy machinery of graph minor structure theory to find in polynomial time an “</a:t>
            </a:r>
            <a:r>
              <a:rPr lang="en-US" b="1" dirty="0" smtClean="0"/>
              <a:t>irrelevant vertex</a:t>
            </a:r>
            <a:r>
              <a:rPr lang="en-US" dirty="0" smtClean="0"/>
              <a:t>”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</a:p>
          <a:p>
            <a:pPr marL="693738" lvl="1" indent="-457200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Pairs routable in </a:t>
            </a:r>
            <a:r>
              <a:rPr lang="en-US" dirty="0" smtClean="0">
                <a:solidFill>
                  <a:srgbClr val="FF0000"/>
                </a:solidFill>
              </a:rPr>
              <a:t>G </a:t>
            </a:r>
            <a:r>
              <a:rPr lang="en-US" i="1" dirty="0" err="1" smtClean="0">
                <a:solidFill>
                  <a:srgbClr val="384348"/>
                </a:solidFill>
              </a:rPr>
              <a:t>iff</a:t>
            </a:r>
            <a:r>
              <a:rPr lang="en-US" dirty="0" smtClean="0">
                <a:solidFill>
                  <a:srgbClr val="384348"/>
                </a:solidFill>
              </a:rPr>
              <a:t>  they are routable in </a:t>
            </a:r>
            <a:r>
              <a:rPr lang="en-US" dirty="0" smtClean="0">
                <a:solidFill>
                  <a:srgbClr val="FF0000"/>
                </a:solidFill>
              </a:rPr>
              <a:t>G – v</a:t>
            </a:r>
          </a:p>
          <a:p>
            <a:pPr marL="693738" lvl="1" indent="-457200"/>
            <a:r>
              <a:rPr lang="en-US" dirty="0" err="1" smtClean="0">
                <a:solidFill>
                  <a:srgbClr val="384348"/>
                </a:solidFill>
              </a:rPr>
              <a:t>Recurse</a:t>
            </a:r>
            <a:r>
              <a:rPr lang="en-US" dirty="0" smtClean="0">
                <a:solidFill>
                  <a:srgbClr val="384348"/>
                </a:solidFill>
              </a:rPr>
              <a:t> on </a:t>
            </a:r>
            <a:r>
              <a:rPr lang="en-US" dirty="0" smtClean="0">
                <a:solidFill>
                  <a:srgbClr val="FF0000"/>
                </a:solidFill>
              </a:rPr>
              <a:t>G - v</a:t>
            </a:r>
          </a:p>
          <a:p>
            <a:pPr marL="693738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19986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RS Disjoint Paths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f(k) </a:t>
            </a:r>
            <a:r>
              <a:rPr lang="en-US" dirty="0" smtClean="0"/>
              <a:t>use dynamic programming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Else</a:t>
            </a:r>
          </a:p>
          <a:p>
            <a:pPr marL="693738" lvl="1" indent="-457200"/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has “large” </a:t>
            </a:r>
            <a:r>
              <a:rPr lang="en-US" dirty="0" err="1" smtClean="0"/>
              <a:t>treewidth</a:t>
            </a:r>
            <a:r>
              <a:rPr lang="en-US" dirty="0" smtClean="0"/>
              <a:t>. Use heavy machinery of graph minor structure theory to find in polynomial time an “</a:t>
            </a:r>
            <a:r>
              <a:rPr lang="en-US" b="1" dirty="0" smtClean="0"/>
              <a:t>irrelevant vertex</a:t>
            </a:r>
            <a:r>
              <a:rPr lang="en-US" dirty="0" smtClean="0"/>
              <a:t>”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</a:p>
          <a:p>
            <a:pPr marL="693738" lvl="1" indent="-457200"/>
            <a:r>
              <a:rPr lang="en-US" dirty="0" smtClean="0">
                <a:solidFill>
                  <a:srgbClr val="FF0000"/>
                </a:solidFill>
              </a:rPr>
              <a:t>Pairs routable in G </a:t>
            </a:r>
            <a:r>
              <a:rPr lang="en-US" i="1" dirty="0" err="1" smtClean="0">
                <a:solidFill>
                  <a:srgbClr val="FF0000"/>
                </a:solidFill>
              </a:rPr>
              <a:t>iff</a:t>
            </a:r>
            <a:r>
              <a:rPr lang="en-US" dirty="0" smtClean="0">
                <a:solidFill>
                  <a:srgbClr val="FF0000"/>
                </a:solidFill>
              </a:rPr>
              <a:t> they are routable in G – v</a:t>
            </a:r>
          </a:p>
          <a:p>
            <a:pPr marL="693738" lvl="1" indent="-457200"/>
            <a:r>
              <a:rPr lang="en-US" dirty="0" err="1" smtClean="0">
                <a:solidFill>
                  <a:srgbClr val="384348"/>
                </a:solidFill>
              </a:rPr>
              <a:t>Recurse</a:t>
            </a:r>
            <a:r>
              <a:rPr lang="en-US" dirty="0" smtClean="0">
                <a:solidFill>
                  <a:srgbClr val="384348"/>
                </a:solidFill>
              </a:rPr>
              <a:t> on </a:t>
            </a:r>
            <a:r>
              <a:rPr lang="en-US" dirty="0" smtClean="0">
                <a:solidFill>
                  <a:srgbClr val="FF0000"/>
                </a:solidFill>
              </a:rPr>
              <a:t>G – v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84348"/>
                </a:solidFill>
              </a:rPr>
              <a:t>Algorithm/proof requires full power of graph minor machinery. No other algorithmic approach known yet</a:t>
            </a:r>
          </a:p>
          <a:p>
            <a:pPr marL="693738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6514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Important applications require a fine/deep understanding of structure of large </a:t>
            </a:r>
            <a:r>
              <a:rPr lang="en-US" dirty="0" err="1" smtClean="0"/>
              <a:t>treewidth</a:t>
            </a:r>
            <a:r>
              <a:rPr lang="en-US" dirty="0" smtClean="0"/>
              <a:t> graphs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Robertson-Seymour </a:t>
            </a:r>
            <a:r>
              <a:rPr lang="en-US" dirty="0" smtClean="0"/>
              <a:t>theory provides many powerful tools</a:t>
            </a:r>
          </a:p>
          <a:p>
            <a:pPr marL="0" indent="0">
              <a:buNone/>
            </a:pPr>
            <a:r>
              <a:rPr lang="en-US" dirty="0" smtClean="0"/>
              <a:t>Quantitative bounds are weak, proofs are hard &amp; long</a:t>
            </a:r>
          </a:p>
          <a:p>
            <a:pPr marL="0" indent="0">
              <a:buNone/>
            </a:pPr>
            <a:r>
              <a:rPr lang="en-US" dirty="0" smtClean="0"/>
              <a:t>Substantial (ongoing) work on improving bounds, simplifying proofs, and algorithmic applications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571255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Topic I</a:t>
            </a:r>
            <a:r>
              <a:rPr lang="en-US" dirty="0" smtClean="0"/>
              <a:t>: Leveraging small </a:t>
            </a:r>
            <a:r>
              <a:rPr lang="en-US" dirty="0" err="1" smtClean="0"/>
              <a:t>treewidth</a:t>
            </a:r>
            <a:endParaRPr lang="en-US" dirty="0"/>
          </a:p>
          <a:p>
            <a:pPr lvl="1"/>
            <a:r>
              <a:rPr lang="en-US" dirty="0" smtClean="0"/>
              <a:t>dynamic programming based algorithms</a:t>
            </a:r>
          </a:p>
          <a:p>
            <a:pPr lvl="1"/>
            <a:r>
              <a:rPr lang="en-US" dirty="0" smtClean="0"/>
              <a:t>reducing to small </a:t>
            </a:r>
            <a:r>
              <a:rPr lang="en-US" dirty="0" err="1" smtClean="0"/>
              <a:t>treewidth</a:t>
            </a:r>
            <a:endParaRPr lang="en-US" dirty="0" smtClean="0"/>
          </a:p>
          <a:p>
            <a:r>
              <a:rPr lang="en-US" b="1" dirty="0" smtClean="0"/>
              <a:t>Topic II</a:t>
            </a:r>
            <a:r>
              <a:rPr lang="en-US" dirty="0" smtClean="0"/>
              <a:t>: Interplay of small and large </a:t>
            </a:r>
            <a:r>
              <a:rPr lang="en-US" dirty="0" err="1" smtClean="0"/>
              <a:t>treewidth</a:t>
            </a:r>
            <a:endParaRPr lang="en-US" dirty="0" smtClean="0"/>
          </a:p>
          <a:p>
            <a:pPr lvl="1"/>
            <a:r>
              <a:rPr lang="en-US" dirty="0" smtClean="0"/>
              <a:t>fixed parameter intractability</a:t>
            </a:r>
          </a:p>
          <a:p>
            <a:r>
              <a:rPr lang="en-US" b="1" dirty="0" smtClean="0"/>
              <a:t>Topic III</a:t>
            </a:r>
            <a:r>
              <a:rPr lang="en-US" dirty="0" smtClean="0"/>
              <a:t>: Large </a:t>
            </a:r>
            <a:r>
              <a:rPr lang="en-US" dirty="0" err="1" smtClean="0"/>
              <a:t>treewidth</a:t>
            </a:r>
            <a:r>
              <a:rPr lang="en-US" dirty="0" smtClean="0"/>
              <a:t> for approximation</a:t>
            </a:r>
          </a:p>
          <a:p>
            <a:pPr lvl="1"/>
            <a:r>
              <a:rPr lang="en-US" dirty="0" smtClean="0"/>
              <a:t>disjoint paths and recent developments on structure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20346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There exists </a:t>
            </a:r>
            <a:r>
              <a:rPr lang="en-US" dirty="0" smtClean="0">
                <a:solidFill>
                  <a:srgbClr val="FF0000"/>
                </a:solidFill>
              </a:rPr>
              <a:t>f </a:t>
            </a:r>
            <a:r>
              <a:rPr lang="en-US" dirty="0" smtClean="0"/>
              <a:t>such that</a:t>
            </a:r>
            <a:r>
              <a:rPr lang="en-US" b="1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f(k) </a:t>
            </a:r>
            <a:r>
              <a:rPr lang="en-US" dirty="0" smtClean="0"/>
              <a:t>implies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contains as a </a:t>
            </a:r>
            <a:r>
              <a:rPr lang="en-US" b="1" dirty="0" smtClean="0"/>
              <a:t>minor</a:t>
            </a:r>
            <a:r>
              <a:rPr lang="en-US" dirty="0" smtClean="0"/>
              <a:t> a grid of size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Robertson-Seymour Grid-Minor Theorem</a:t>
            </a:r>
            <a:endParaRPr lang="en-US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2873815" y="3272993"/>
            <a:ext cx="2547802" cy="2264203"/>
            <a:chOff x="2716838" y="2920430"/>
            <a:chExt cx="2902080" cy="2579046"/>
          </a:xfrm>
        </p:grpSpPr>
        <p:sp>
          <p:nvSpPr>
            <p:cNvPr id="6" name="Line 112"/>
            <p:cNvSpPr>
              <a:spLocks noChangeShapeType="1"/>
            </p:cNvSpPr>
            <p:nvPr/>
          </p:nvSpPr>
          <p:spPr bwMode="auto">
            <a:xfrm>
              <a:off x="2815318" y="3620050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12"/>
            <p:cNvSpPr>
              <a:spLocks noChangeShapeType="1"/>
            </p:cNvSpPr>
            <p:nvPr/>
          </p:nvSpPr>
          <p:spPr bwMode="auto">
            <a:xfrm>
              <a:off x="2815318" y="4845191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12"/>
            <p:cNvSpPr>
              <a:spLocks noChangeShapeType="1"/>
            </p:cNvSpPr>
            <p:nvPr/>
          </p:nvSpPr>
          <p:spPr bwMode="auto">
            <a:xfrm>
              <a:off x="2815318" y="4212963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12"/>
            <p:cNvSpPr>
              <a:spLocks noChangeShapeType="1"/>
            </p:cNvSpPr>
            <p:nvPr/>
          </p:nvSpPr>
          <p:spPr bwMode="auto">
            <a:xfrm>
              <a:off x="2775785" y="5453350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06"/>
            <p:cNvSpPr>
              <a:spLocks noChangeShapeType="1"/>
            </p:cNvSpPr>
            <p:nvPr/>
          </p:nvSpPr>
          <p:spPr bwMode="auto">
            <a:xfrm flipH="1">
              <a:off x="3500697" y="2954104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6"/>
            <p:cNvSpPr>
              <a:spLocks noChangeShapeType="1"/>
            </p:cNvSpPr>
            <p:nvPr/>
          </p:nvSpPr>
          <p:spPr bwMode="auto">
            <a:xfrm flipH="1">
              <a:off x="4185744" y="2954104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06"/>
            <p:cNvSpPr>
              <a:spLocks noChangeShapeType="1"/>
            </p:cNvSpPr>
            <p:nvPr/>
          </p:nvSpPr>
          <p:spPr bwMode="auto">
            <a:xfrm flipH="1">
              <a:off x="4870419" y="2920430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6"/>
            <p:cNvSpPr>
              <a:spLocks noChangeShapeType="1"/>
            </p:cNvSpPr>
            <p:nvPr/>
          </p:nvSpPr>
          <p:spPr bwMode="auto">
            <a:xfrm flipH="1">
              <a:off x="5578949" y="2920430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06"/>
            <p:cNvSpPr>
              <a:spLocks noChangeShapeType="1"/>
            </p:cNvSpPr>
            <p:nvPr/>
          </p:nvSpPr>
          <p:spPr bwMode="auto">
            <a:xfrm flipH="1">
              <a:off x="2768152" y="2920430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12"/>
            <p:cNvSpPr>
              <a:spLocks noChangeShapeType="1"/>
            </p:cNvSpPr>
            <p:nvPr/>
          </p:nvSpPr>
          <p:spPr bwMode="auto">
            <a:xfrm>
              <a:off x="2819399" y="2971800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73"/>
            <p:cNvSpPr>
              <a:spLocks noChangeAspect="1" noChangeArrowheads="1"/>
            </p:cNvSpPr>
            <p:nvPr/>
          </p:nvSpPr>
          <p:spPr bwMode="auto">
            <a:xfrm>
              <a:off x="3459026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75"/>
            <p:cNvSpPr>
              <a:spLocks noChangeAspect="1" noChangeArrowheads="1"/>
            </p:cNvSpPr>
            <p:nvPr/>
          </p:nvSpPr>
          <p:spPr bwMode="auto">
            <a:xfrm>
              <a:off x="4148391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78"/>
            <p:cNvSpPr>
              <a:spLocks noChangeAspect="1" noChangeArrowheads="1"/>
            </p:cNvSpPr>
            <p:nvPr/>
          </p:nvSpPr>
          <p:spPr bwMode="auto">
            <a:xfrm>
              <a:off x="4832627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72"/>
            <p:cNvSpPr>
              <a:spLocks noChangeAspect="1" noChangeArrowheads="1"/>
            </p:cNvSpPr>
            <p:nvPr/>
          </p:nvSpPr>
          <p:spPr bwMode="auto">
            <a:xfrm>
              <a:off x="2735810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73"/>
            <p:cNvSpPr>
              <a:spLocks noChangeAspect="1" noChangeArrowheads="1"/>
            </p:cNvSpPr>
            <p:nvPr/>
          </p:nvSpPr>
          <p:spPr bwMode="auto">
            <a:xfrm>
              <a:off x="3454396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75"/>
            <p:cNvSpPr>
              <a:spLocks noChangeAspect="1" noChangeArrowheads="1"/>
            </p:cNvSpPr>
            <p:nvPr/>
          </p:nvSpPr>
          <p:spPr bwMode="auto">
            <a:xfrm>
              <a:off x="4143761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178"/>
            <p:cNvSpPr>
              <a:spLocks noChangeAspect="1" noChangeArrowheads="1"/>
            </p:cNvSpPr>
            <p:nvPr/>
          </p:nvSpPr>
          <p:spPr bwMode="auto">
            <a:xfrm>
              <a:off x="4827997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172"/>
            <p:cNvSpPr>
              <a:spLocks noChangeAspect="1" noChangeArrowheads="1"/>
            </p:cNvSpPr>
            <p:nvPr/>
          </p:nvSpPr>
          <p:spPr bwMode="auto">
            <a:xfrm>
              <a:off x="2731180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73"/>
            <p:cNvSpPr>
              <a:spLocks noChangeAspect="1" noChangeArrowheads="1"/>
            </p:cNvSpPr>
            <p:nvPr/>
          </p:nvSpPr>
          <p:spPr bwMode="auto">
            <a:xfrm>
              <a:off x="3459026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75"/>
            <p:cNvSpPr>
              <a:spLocks noChangeAspect="1" noChangeArrowheads="1"/>
            </p:cNvSpPr>
            <p:nvPr/>
          </p:nvSpPr>
          <p:spPr bwMode="auto">
            <a:xfrm>
              <a:off x="4148391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78"/>
            <p:cNvSpPr>
              <a:spLocks noChangeAspect="1" noChangeArrowheads="1"/>
            </p:cNvSpPr>
            <p:nvPr/>
          </p:nvSpPr>
          <p:spPr bwMode="auto">
            <a:xfrm>
              <a:off x="4832627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172"/>
            <p:cNvSpPr>
              <a:spLocks noChangeAspect="1" noChangeArrowheads="1"/>
            </p:cNvSpPr>
            <p:nvPr/>
          </p:nvSpPr>
          <p:spPr bwMode="auto">
            <a:xfrm>
              <a:off x="2735810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173"/>
            <p:cNvSpPr>
              <a:spLocks noChangeAspect="1" noChangeArrowheads="1"/>
            </p:cNvSpPr>
            <p:nvPr/>
          </p:nvSpPr>
          <p:spPr bwMode="auto">
            <a:xfrm>
              <a:off x="3450315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175"/>
            <p:cNvSpPr>
              <a:spLocks noChangeAspect="1" noChangeArrowheads="1"/>
            </p:cNvSpPr>
            <p:nvPr/>
          </p:nvSpPr>
          <p:spPr bwMode="auto">
            <a:xfrm>
              <a:off x="4139680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178"/>
            <p:cNvSpPr>
              <a:spLocks noChangeAspect="1" noChangeArrowheads="1"/>
            </p:cNvSpPr>
            <p:nvPr/>
          </p:nvSpPr>
          <p:spPr bwMode="auto">
            <a:xfrm>
              <a:off x="4823916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172"/>
            <p:cNvSpPr>
              <a:spLocks noChangeAspect="1" noChangeArrowheads="1"/>
            </p:cNvSpPr>
            <p:nvPr/>
          </p:nvSpPr>
          <p:spPr bwMode="auto">
            <a:xfrm>
              <a:off x="2727099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178"/>
            <p:cNvSpPr>
              <a:spLocks noChangeAspect="1" noChangeArrowheads="1"/>
            </p:cNvSpPr>
            <p:nvPr/>
          </p:nvSpPr>
          <p:spPr bwMode="auto">
            <a:xfrm>
              <a:off x="5520438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178"/>
            <p:cNvSpPr>
              <a:spLocks noChangeAspect="1" noChangeArrowheads="1"/>
            </p:cNvSpPr>
            <p:nvPr/>
          </p:nvSpPr>
          <p:spPr bwMode="auto">
            <a:xfrm>
              <a:off x="5515808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178"/>
            <p:cNvSpPr>
              <a:spLocks noChangeAspect="1" noChangeArrowheads="1"/>
            </p:cNvSpPr>
            <p:nvPr/>
          </p:nvSpPr>
          <p:spPr bwMode="auto">
            <a:xfrm>
              <a:off x="5520438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178"/>
            <p:cNvSpPr>
              <a:spLocks noChangeAspect="1" noChangeArrowheads="1"/>
            </p:cNvSpPr>
            <p:nvPr/>
          </p:nvSpPr>
          <p:spPr bwMode="auto">
            <a:xfrm>
              <a:off x="5511727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173"/>
            <p:cNvSpPr>
              <a:spLocks noChangeAspect="1" noChangeArrowheads="1"/>
            </p:cNvSpPr>
            <p:nvPr/>
          </p:nvSpPr>
          <p:spPr bwMode="auto">
            <a:xfrm>
              <a:off x="3440054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175"/>
            <p:cNvSpPr>
              <a:spLocks noChangeAspect="1" noChangeArrowheads="1"/>
            </p:cNvSpPr>
            <p:nvPr/>
          </p:nvSpPr>
          <p:spPr bwMode="auto">
            <a:xfrm>
              <a:off x="4129419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178"/>
            <p:cNvSpPr>
              <a:spLocks noChangeAspect="1" noChangeArrowheads="1"/>
            </p:cNvSpPr>
            <p:nvPr/>
          </p:nvSpPr>
          <p:spPr bwMode="auto">
            <a:xfrm>
              <a:off x="4813655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172"/>
            <p:cNvSpPr>
              <a:spLocks noChangeAspect="1" noChangeArrowheads="1"/>
            </p:cNvSpPr>
            <p:nvPr/>
          </p:nvSpPr>
          <p:spPr bwMode="auto">
            <a:xfrm>
              <a:off x="2716838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178"/>
            <p:cNvSpPr>
              <a:spLocks noChangeAspect="1" noChangeArrowheads="1"/>
            </p:cNvSpPr>
            <p:nvPr/>
          </p:nvSpPr>
          <p:spPr bwMode="auto">
            <a:xfrm>
              <a:off x="5501466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7549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Bounds for Grid Minor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</a:t>
            </a:r>
            <a:r>
              <a:rPr lang="en-US" dirty="0">
                <a:solidFill>
                  <a:srgbClr val="008000"/>
                </a:solidFill>
              </a:rPr>
              <a:t>Robertson-Seymour]</a:t>
            </a:r>
            <a:r>
              <a:rPr lang="en-US" dirty="0"/>
              <a:t>: 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/>
              <a:t> is “enormous”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[Robertson-Seymour-Thomas]: </a:t>
            </a:r>
            <a:r>
              <a:rPr lang="en-US" dirty="0">
                <a:solidFill>
                  <a:srgbClr val="FF0000"/>
                </a:solidFill>
              </a:rPr>
              <a:t>f(k)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>
                <a:solidFill>
                  <a:srgbClr val="FF0000"/>
                </a:solidFill>
              </a:rPr>
              <a:t> 2</a:t>
            </a:r>
            <a:r>
              <a:rPr lang="en-US" baseline="30000" dirty="0">
                <a:solidFill>
                  <a:srgbClr val="FF0000"/>
                </a:solidFill>
              </a:rPr>
              <a:t>c k</a:t>
            </a:r>
            <a:r>
              <a:rPr lang="en-US" baseline="55000" dirty="0">
                <a:solidFill>
                  <a:srgbClr val="FF0000"/>
                </a:solidFill>
              </a:rPr>
              <a:t>5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[Leaf-Seymour,Kawarabayashi-Kobayashi’12]: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		</a:t>
            </a:r>
            <a:r>
              <a:rPr lang="en-US" dirty="0">
                <a:solidFill>
                  <a:srgbClr val="FF0000"/>
                </a:solidFill>
              </a:rPr>
              <a:t>f(k)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>
                <a:solidFill>
                  <a:srgbClr val="FF0000"/>
                </a:solidFill>
              </a:rPr>
              <a:t> 2</a:t>
            </a:r>
            <a:r>
              <a:rPr lang="en-US" baseline="30000" dirty="0">
                <a:solidFill>
                  <a:srgbClr val="FF0000"/>
                </a:solidFill>
              </a:rPr>
              <a:t>c k</a:t>
            </a:r>
            <a:r>
              <a:rPr lang="en-US" baseline="55000" dirty="0">
                <a:solidFill>
                  <a:srgbClr val="FF0000"/>
                </a:solidFill>
              </a:rPr>
              <a:t>2 </a:t>
            </a:r>
            <a:r>
              <a:rPr lang="en-US" baseline="30000" dirty="0">
                <a:solidFill>
                  <a:srgbClr val="FF0000"/>
                </a:solidFill>
              </a:rPr>
              <a:t>log k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[Robertson-Seymour-Thomas]: </a:t>
            </a:r>
            <a:r>
              <a:rPr lang="en-US" dirty="0"/>
              <a:t>If 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/>
              <a:t> is planar </a:t>
            </a:r>
            <a:r>
              <a:rPr lang="en-US" dirty="0">
                <a:solidFill>
                  <a:srgbClr val="FF0000"/>
                </a:solidFill>
              </a:rPr>
              <a:t>f(k)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>
                <a:solidFill>
                  <a:srgbClr val="FF0000"/>
                </a:solidFill>
              </a:rPr>
              <a:t> 6k</a:t>
            </a:r>
            <a:endParaRPr lang="en-US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1852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Recent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[C-Chuzhoy’13]</a:t>
            </a:r>
          </a:p>
          <a:p>
            <a:pPr marL="114300" indent="0">
              <a:buNone/>
            </a:pPr>
            <a:r>
              <a:rPr lang="en-US" b="1" dirty="0" smtClean="0"/>
              <a:t>Theorem: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98+o(1)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implies that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has a grid-minor of size </a:t>
            </a:r>
            <a:r>
              <a:rPr lang="en-US" dirty="0" smtClean="0">
                <a:solidFill>
                  <a:srgbClr val="FF0000"/>
                </a:solidFill>
              </a:rPr>
              <a:t>k x k</a:t>
            </a:r>
            <a:r>
              <a:rPr lang="en-US" dirty="0" smtClean="0"/>
              <a:t>. Also a poly-time algorithm.</a:t>
            </a:r>
          </a:p>
          <a:p>
            <a:pPr marL="114300" indent="0">
              <a:buNone/>
            </a:pPr>
            <a:r>
              <a:rPr lang="en-US" dirty="0" smtClean="0"/>
              <a:t>First polynomial relationship between </a:t>
            </a:r>
            <a:r>
              <a:rPr lang="en-US" dirty="0" err="1" smtClean="0"/>
              <a:t>treewidth</a:t>
            </a:r>
            <a:r>
              <a:rPr lang="en-US" dirty="0" smtClean="0"/>
              <a:t> and grid-minor size</a:t>
            </a:r>
          </a:p>
        </p:txBody>
      </p:sp>
    </p:spTree>
    <p:extLst>
      <p:ext uri="{BB962C8B-B14F-4D97-AF65-F5344CB8AC3E}">
        <p14:creationId xmlns:p14="http://schemas.microsoft.com/office/powerpoint/2010/main" val="2260730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HEKURI@C02FM1C7DDRT3PP7" val="4154"/>
  <p:tag name="FIRSTCHANDRACHEKURI@W8025AY6DB7T3PP7" val="5452"/>
  <p:tag name="DEFAULTDISPLAYSOURCE" val="\documentclass{article}\pagestyle{empty}&#10;\begin{document}&#10;&#10;\end{document}&#10;"/>
  <p:tag name="EMBEDFONTS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31370</TotalTime>
  <Words>5569</Words>
  <Application>Microsoft Macintosh PowerPoint</Application>
  <PresentationFormat>On-screen Show (4:3)</PresentationFormat>
  <Paragraphs>928</Paragraphs>
  <Slides>126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126</vt:i4>
      </vt:variant>
    </vt:vector>
  </HeadingPairs>
  <TitlesOfParts>
    <vt:vector size="127" baseType="lpstr">
      <vt:lpstr>Capital</vt:lpstr>
      <vt:lpstr>Treewidth, Applications, and  some Recent Developments</vt:lpstr>
      <vt:lpstr>Goals of Tutorial</vt:lpstr>
      <vt:lpstr>Graphs</vt:lpstr>
      <vt:lpstr>Graph Properties/Parameters</vt:lpstr>
      <vt:lpstr>Graph Properties/Parameters</vt:lpstr>
      <vt:lpstr>Tree decompositions and Treewidth</vt:lpstr>
      <vt:lpstr>Tree decompositions and Treewidth</vt:lpstr>
      <vt:lpstr>Separator</vt:lpstr>
      <vt:lpstr>Balanced Separator</vt:lpstr>
      <vt:lpstr>Trees</vt:lpstr>
      <vt:lpstr>Planar Separator Theorem</vt:lpstr>
      <vt:lpstr>Recursive Decomposition</vt:lpstr>
      <vt:lpstr>Recursive Decomposition</vt:lpstr>
      <vt:lpstr>Planar Separator Theorem</vt:lpstr>
      <vt:lpstr>Treewidth</vt:lpstr>
      <vt:lpstr>Tree Decomposition</vt:lpstr>
      <vt:lpstr>Tree Decomposition</vt:lpstr>
      <vt:lpstr>Tree Decomposition</vt:lpstr>
      <vt:lpstr>Tree Decomposition</vt:lpstr>
      <vt:lpstr>Treewidth</vt:lpstr>
      <vt:lpstr>Example: tree</vt:lpstr>
      <vt:lpstr>Example: cycle</vt:lpstr>
      <vt:lpstr>Example: series-parallel</vt:lpstr>
      <vt:lpstr>Example: clique</vt:lpstr>
      <vt:lpstr>Treewidth and separators</vt:lpstr>
      <vt:lpstr>Treewidth and separators</vt:lpstr>
      <vt:lpstr>Recursive decomposition</vt:lpstr>
      <vt:lpstr>Example: grid</vt:lpstr>
      <vt:lpstr>Example: wall</vt:lpstr>
      <vt:lpstr>Example: random graph</vt:lpstr>
      <vt:lpstr>Example: expander</vt:lpstr>
      <vt:lpstr>Treewidth and Sparsity</vt:lpstr>
      <vt:lpstr>Complexity of Treewidth</vt:lpstr>
      <vt:lpstr>Complexity of Treewidth</vt:lpstr>
      <vt:lpstr>Applications of Treewidth</vt:lpstr>
      <vt:lpstr>Treewidth “template” for applications</vt:lpstr>
      <vt:lpstr>Outline</vt:lpstr>
      <vt:lpstr>Algorithms for bounded/small treewidth graphs</vt:lpstr>
      <vt:lpstr>Maximum (Weight) Independent Set Problem</vt:lpstr>
      <vt:lpstr>Maximum (Weight) Independent Set Problem</vt:lpstr>
      <vt:lpstr>MWIS in Trees</vt:lpstr>
      <vt:lpstr>MWIS in Trees</vt:lpstr>
      <vt:lpstr>MWIS in Trees</vt:lpstr>
      <vt:lpstr>MWIS and Tree Decompositions</vt:lpstr>
      <vt:lpstr>MWIS and Tree Decompositions</vt:lpstr>
      <vt:lpstr>MWIS and Tree Decompositions</vt:lpstr>
      <vt:lpstr>MWIS and Tree Decompositions</vt:lpstr>
      <vt:lpstr>MWIS and Tree Decompositions</vt:lpstr>
      <vt:lpstr>MWIS and Tree Decompositions</vt:lpstr>
      <vt:lpstr>Application: SAT</vt:lpstr>
      <vt:lpstr>Primal Graph</vt:lpstr>
      <vt:lpstr>Incidence Graph</vt:lpstr>
      <vt:lpstr>SAT</vt:lpstr>
      <vt:lpstr>SAT</vt:lpstr>
      <vt:lpstr>Dynamic Prog for SAT</vt:lpstr>
      <vt:lpstr>Application:  Graphical Models</vt:lpstr>
      <vt:lpstr>PowerPoint Presentation</vt:lpstr>
      <vt:lpstr>Courcelle’s Theorem</vt:lpstr>
      <vt:lpstr>Summary</vt:lpstr>
      <vt:lpstr>MWIS in Planar Graphs</vt:lpstr>
      <vt:lpstr>Approximation Algorithm</vt:lpstr>
      <vt:lpstr>MWIS in Planar Graphs</vt:lpstr>
      <vt:lpstr>Decomposing Planar Graphs</vt:lpstr>
      <vt:lpstr>Baker’s Decomposition</vt:lpstr>
      <vt:lpstr>Baker’s Decomposition</vt:lpstr>
      <vt:lpstr>Baker’s Decomposition</vt:lpstr>
      <vt:lpstr>Decomposition to PTAS</vt:lpstr>
      <vt:lpstr>PTAS</vt:lpstr>
      <vt:lpstr>Power of Baker: PTASes Galore</vt:lpstr>
      <vt:lpstr>Summary</vt:lpstr>
      <vt:lpstr>Outline</vt:lpstr>
      <vt:lpstr>Small to Large Treewidth</vt:lpstr>
      <vt:lpstr>Fixed Parameter Tractability</vt:lpstr>
      <vt:lpstr>Vertex Cover</vt:lpstr>
      <vt:lpstr>Vertex Cover</vt:lpstr>
      <vt:lpstr>Feedback Vertex Set</vt:lpstr>
      <vt:lpstr>Feedback Vertex Set</vt:lpstr>
      <vt:lpstr>Disjoint Paths Problem</vt:lpstr>
      <vt:lpstr>Disjoint Paths Problem</vt:lpstr>
      <vt:lpstr>Disjoint Paths Problem</vt:lpstr>
      <vt:lpstr>Disjoint Paths Problem</vt:lpstr>
      <vt:lpstr>Fixed Parameter Tractability</vt:lpstr>
      <vt:lpstr>FPT and Treewidth</vt:lpstr>
      <vt:lpstr>FPT and Treewidth</vt:lpstr>
      <vt:lpstr>FPT and Treewidth</vt:lpstr>
      <vt:lpstr>Structure of graphs with “large” treewidth</vt:lpstr>
      <vt:lpstr>Robertson-Seymour Grid-Minor Theorem</vt:lpstr>
      <vt:lpstr>Robertson-Seymour           Grid-Minor Theorem</vt:lpstr>
      <vt:lpstr>Robertson-Seymour           Grid-Minor Theorem</vt:lpstr>
      <vt:lpstr>Back to FPT for VC</vt:lpstr>
      <vt:lpstr>Back to FPT for FVS</vt:lpstr>
      <vt:lpstr>FPT and Treewidth</vt:lpstr>
      <vt:lpstr>RS Disjoint Path Algorithm</vt:lpstr>
      <vt:lpstr>RS Disjoint Paths Algorithm</vt:lpstr>
      <vt:lpstr>Summary</vt:lpstr>
      <vt:lpstr>Outline</vt:lpstr>
      <vt:lpstr>Robertson-Seymour Grid-Minor Theorem</vt:lpstr>
      <vt:lpstr>Bounds for Grid Minor Theorem</vt:lpstr>
      <vt:lpstr>Recent Improvement</vt:lpstr>
      <vt:lpstr>Recent Improvement</vt:lpstr>
      <vt:lpstr>Other Results on Structure of Large Treewidth Graphs</vt:lpstr>
      <vt:lpstr>Improvements</vt:lpstr>
      <vt:lpstr>Treewidth  and Routing</vt:lpstr>
      <vt:lpstr>Multicommodity Flow Relaxation</vt:lpstr>
      <vt:lpstr>Multicommodity Flow Relaxation</vt:lpstr>
      <vt:lpstr>Integrality Gap</vt:lpstr>
      <vt:lpstr>Routing with Congestion</vt:lpstr>
      <vt:lpstr>Routing with Congestion</vt:lpstr>
      <vt:lpstr>Reduction to Treewidth Question</vt:lpstr>
      <vt:lpstr>Treewidth  and Routing</vt:lpstr>
      <vt:lpstr>PowerPoint Presentation</vt:lpstr>
      <vt:lpstr>PowerPoint Presentation</vt:lpstr>
      <vt:lpstr>Treewidth  and Routing</vt:lpstr>
      <vt:lpstr>Treewidth  and Routing</vt:lpstr>
      <vt:lpstr>Embedding H into G</vt:lpstr>
      <vt:lpstr>Treewidth  and Routing</vt:lpstr>
      <vt:lpstr>Treewidth  and Routing</vt:lpstr>
      <vt:lpstr>One Last Application</vt:lpstr>
      <vt:lpstr>SAT</vt:lpstr>
      <vt:lpstr>Easy Cases of SAT</vt:lpstr>
      <vt:lpstr>Backdoors to SAT</vt:lpstr>
      <vt:lpstr>Backdoors to SAT</vt:lpstr>
      <vt:lpstr>Backdoors to SAT</vt:lpstr>
      <vt:lpstr>Backdoors to SAT</vt:lpstr>
      <vt:lpstr>Conclusion</vt:lpstr>
      <vt:lpstr>Thank You!</vt:lpstr>
    </vt:vector>
  </TitlesOfParts>
  <Company>Univ. of Illinois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Constrained Submodular Set Function Maximization</dc:title>
  <dc:creator>Office 2004 Test Drive User</dc:creator>
  <cp:lastModifiedBy>Chandra Chekuri</cp:lastModifiedBy>
  <cp:revision>1791</cp:revision>
  <cp:lastPrinted>2014-12-04T19:48:23Z</cp:lastPrinted>
  <dcterms:created xsi:type="dcterms:W3CDTF">2010-05-06T15:29:55Z</dcterms:created>
  <dcterms:modified xsi:type="dcterms:W3CDTF">2014-12-10T05:17:13Z</dcterms:modified>
</cp:coreProperties>
</file>