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96" r:id="rId1"/>
  </p:sldMasterIdLst>
  <p:notesMasterIdLst>
    <p:notesMasterId r:id="rId30"/>
  </p:notesMasterIdLst>
  <p:sldIdLst>
    <p:sldId id="256" r:id="rId2"/>
    <p:sldId id="834" r:id="rId3"/>
    <p:sldId id="835" r:id="rId4"/>
    <p:sldId id="836" r:id="rId5"/>
    <p:sldId id="837" r:id="rId6"/>
    <p:sldId id="838" r:id="rId7"/>
    <p:sldId id="839" r:id="rId8"/>
    <p:sldId id="840" r:id="rId9"/>
    <p:sldId id="841" r:id="rId10"/>
    <p:sldId id="859" r:id="rId11"/>
    <p:sldId id="842" r:id="rId12"/>
    <p:sldId id="843" r:id="rId13"/>
    <p:sldId id="844" r:id="rId14"/>
    <p:sldId id="849" r:id="rId15"/>
    <p:sldId id="845" r:id="rId16"/>
    <p:sldId id="846" r:id="rId17"/>
    <p:sldId id="847" r:id="rId18"/>
    <p:sldId id="848" r:id="rId19"/>
    <p:sldId id="850" r:id="rId20"/>
    <p:sldId id="851" r:id="rId21"/>
    <p:sldId id="852" r:id="rId22"/>
    <p:sldId id="853" r:id="rId23"/>
    <p:sldId id="854" r:id="rId24"/>
    <p:sldId id="856" r:id="rId25"/>
    <p:sldId id="857" r:id="rId26"/>
    <p:sldId id="855" r:id="rId27"/>
    <p:sldId id="858" r:id="rId28"/>
    <p:sldId id="727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88427"/>
    <a:srgbClr val="2E51F4"/>
    <a:srgbClr val="1F35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8" autoAdjust="0"/>
    <p:restoredTop sz="95246" autoAdjust="0"/>
  </p:normalViewPr>
  <p:slideViewPr>
    <p:cSldViewPr snapToGrid="0" snapToObjects="1">
      <p:cViewPr varScale="1">
        <p:scale>
          <a:sx n="92" d="100"/>
          <a:sy n="92" d="100"/>
        </p:scale>
        <p:origin x="212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3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C9F99-1677-1543-B826-4A7881D0A0D0}" type="datetimeFigureOut">
              <a:rPr lang="en-US" smtClean="0"/>
              <a:t>5/24/18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6231B-3141-CC4E-B058-1C8E426AF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7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3AEA19B3-BC6D-4E56-93BC-B9B0EF1523FC}" type="datetime1">
              <a:rPr lang="en-US" smtClean="0"/>
              <a:pPr/>
              <a:t>5/24/18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5/24/18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5/24/18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5/24/18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5/24/18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5/24/18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5/24/18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858486D9-467F-164E-8D39-7F8E831494B7}" type="datetimeFigureOut">
              <a:rPr lang="en-US" smtClean="0"/>
              <a:pPr/>
              <a:t>5/24/18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1A2-9537-4F11-903A-9D7FEDBB449A}" type="datetime1">
              <a:rPr lang="en-US" smtClean="0"/>
              <a:pPr/>
              <a:t>5/24/18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5/24/18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5/24/18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5/24/18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5/24/18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86D9-467F-164E-8D39-7F8E831494B7}" type="datetimeFigureOut">
              <a:rPr lang="en-US" smtClean="0"/>
              <a:pPr/>
              <a:t>5/24/18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858486D9-467F-164E-8D39-7F8E831494B7}" type="datetimeFigureOut">
              <a:rPr lang="en-US" smtClean="0"/>
              <a:pPr/>
              <a:t>5/24/18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B7FFC3B-43BF-4749-94BA-220185181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7" r:id="rId1"/>
    <p:sldLayoutId id="2147484798" r:id="rId2"/>
    <p:sldLayoutId id="2147484799" r:id="rId3"/>
    <p:sldLayoutId id="2147484800" r:id="rId4"/>
    <p:sldLayoutId id="2147484801" r:id="rId5"/>
    <p:sldLayoutId id="2147484802" r:id="rId6"/>
    <p:sldLayoutId id="2147484803" r:id="rId7"/>
    <p:sldLayoutId id="2147484804" r:id="rId8"/>
    <p:sldLayoutId id="2147484805" r:id="rId9"/>
    <p:sldLayoutId id="2147484806" r:id="rId10"/>
    <p:sldLayoutId id="2147484807" r:id="rId11"/>
    <p:sldLayoutId id="2147484808" r:id="rId12"/>
    <p:sldLayoutId id="2147484809" r:id="rId13"/>
    <p:sldLayoutId id="214748481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4400" dirty="0">
                <a:solidFill>
                  <a:srgbClr val="000090"/>
                </a:solidFill>
              </a:rPr>
              <a:t>On Approximating </a:t>
            </a:r>
            <a:br>
              <a:rPr lang="en-US" sz="4400" dirty="0">
                <a:solidFill>
                  <a:srgbClr val="000090"/>
                </a:solidFill>
              </a:rPr>
            </a:br>
            <a:r>
              <a:rPr lang="en-US" sz="4400" dirty="0">
                <a:solidFill>
                  <a:srgbClr val="000090"/>
                </a:solidFill>
              </a:rPr>
              <a:t>Covering Integer Programs</a:t>
            </a:r>
            <a:endParaRPr lang="en-US" sz="3200" dirty="0">
              <a:solidFill>
                <a:srgbClr val="3366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260015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Chandra </a:t>
            </a:r>
            <a:r>
              <a:rPr lang="en-US" sz="2800" dirty="0" err="1">
                <a:solidFill>
                  <a:srgbClr val="FF0000"/>
                </a:solidFill>
              </a:rPr>
              <a:t>Chekuri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Univ. of Illinois, Urbana-Champaign</a:t>
            </a:r>
          </a:p>
          <a:p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Joint work with </a:t>
            </a:r>
            <a:r>
              <a:rPr lang="en-US" sz="2800" dirty="0">
                <a:solidFill>
                  <a:srgbClr val="FF0000"/>
                </a:solidFill>
              </a:rPr>
              <a:t>Kent </a:t>
            </a:r>
            <a:r>
              <a:rPr lang="en-US" sz="2800" dirty="0" err="1">
                <a:solidFill>
                  <a:srgbClr val="FF0000"/>
                </a:solidFill>
              </a:rPr>
              <a:t>Quanrud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1EA0F9-BA9F-F84C-8FBA-4EDF0DFEA0E1}"/>
              </a:ext>
            </a:extLst>
          </p:cNvPr>
          <p:cNvSpPr txBox="1"/>
          <p:nvPr/>
        </p:nvSpPr>
        <p:spPr>
          <a:xfrm>
            <a:off x="2336800" y="5649666"/>
            <a:ext cx="532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188427"/>
                </a:solidFill>
              </a:rPr>
              <a:t>Workshop on Flexible Network Design, May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F1E03-D453-5844-9F7C-76970C7A4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∆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bound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0F3C71-B687-C542-8AEC-667D685C8D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baseline="-25000" dirty="0"/>
                  <a:t> </a:t>
                </a:r>
                <a:r>
                  <a:rPr lang="en-US" dirty="0"/>
                  <a:t>can be much smaller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baseline="-25000" dirty="0">
                    <a:solidFill>
                      <a:srgbClr val="FF0000"/>
                    </a:solidFill>
                  </a:rPr>
                  <a:t>0</a:t>
                </a:r>
                <a:endParaRPr lang="en-US" baseline="-25000" dirty="0"/>
              </a:p>
              <a:p>
                <a:r>
                  <a:rPr lang="en-US" dirty="0"/>
                  <a:t>More robust to noise in data</a:t>
                </a:r>
              </a:p>
              <a:p>
                <a:r>
                  <a:rPr lang="en-US" dirty="0"/>
                  <a:t>Technically interesting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0F3C71-B687-C542-8AEC-667D685C8D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6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891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1E8F-7D97-6A48-ACA2-0B0C8A08B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DA776-1273-BB4D-A4F3-8636B976B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Fast approximation scheme for solving KC-LP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Simple and (slightly) improved approximations for </a:t>
            </a:r>
            <a:r>
              <a:rPr lang="en-US" dirty="0">
                <a:solidFill>
                  <a:srgbClr val="FF0000"/>
                </a:solidFill>
              </a:rPr>
              <a:t>CIP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CIP</a:t>
            </a:r>
            <a:r>
              <a:rPr lang="en-US" baseline="-25000" dirty="0">
                <a:solidFill>
                  <a:srgbClr val="FF0000"/>
                </a:solidFill>
              </a:rPr>
              <a:t>∞</a:t>
            </a:r>
            <a:r>
              <a:rPr lang="en-US" b="1" baseline="-25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based on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round+fix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framework</a:t>
            </a:r>
            <a:endParaRPr lang="en-US" baseline="-250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Easy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derandomization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of algorithms: first deterministic algorithms with near-tight bounds</a:t>
            </a:r>
          </a:p>
        </p:txBody>
      </p:sp>
    </p:spTree>
    <p:extLst>
      <p:ext uri="{BB962C8B-B14F-4D97-AF65-F5344CB8AC3E}">
        <p14:creationId xmlns:p14="http://schemas.microsoft.com/office/powerpoint/2010/main" val="2751718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1722D-1D80-7843-AC7E-DD74D0D77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KC-LP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9D4A0-B373-7A48-8650-7A1F182C5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[</a:t>
            </a:r>
            <a:r>
              <a:rPr lang="en-US" dirty="0" err="1">
                <a:solidFill>
                  <a:srgbClr val="00B050"/>
                </a:solidFill>
              </a:rPr>
              <a:t>Carr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etal</a:t>
            </a:r>
            <a:r>
              <a:rPr lang="en-US" dirty="0">
                <a:solidFill>
                  <a:srgbClr val="00B050"/>
                </a:solidFill>
              </a:rPr>
              <a:t>]</a:t>
            </a:r>
          </a:p>
          <a:p>
            <a:r>
              <a:rPr lang="en-US" dirty="0"/>
              <a:t>Ellipsoid method via separation oracle for Knapsack Cover. </a:t>
            </a:r>
          </a:p>
          <a:p>
            <a:r>
              <a:rPr lang="en-US" dirty="0"/>
              <a:t>MWU based approximation scheme. </a:t>
            </a:r>
            <a:r>
              <a:rPr lang="en-US" dirty="0">
                <a:solidFill>
                  <a:srgbClr val="FF0000"/>
                </a:solidFill>
              </a:rPr>
              <a:t>(1+ε)</a:t>
            </a:r>
            <a:r>
              <a:rPr lang="en-US" dirty="0"/>
              <a:t>-approximation in </a:t>
            </a:r>
            <a:r>
              <a:rPr lang="en-US" dirty="0">
                <a:solidFill>
                  <a:srgbClr val="FF0000"/>
                </a:solidFill>
              </a:rPr>
              <a:t>O(</a:t>
            </a:r>
            <a:r>
              <a:rPr lang="en-US" dirty="0" err="1">
                <a:solidFill>
                  <a:srgbClr val="FF0000"/>
                </a:solidFill>
              </a:rPr>
              <a:t>nN</a:t>
            </a:r>
            <a:r>
              <a:rPr lang="en-US" dirty="0">
                <a:solidFill>
                  <a:srgbClr val="FF0000"/>
                </a:solidFill>
              </a:rPr>
              <a:t> log C poly(1/</a:t>
            </a:r>
            <a:r>
              <a:rPr lang="en-US" dirty="0" err="1">
                <a:solidFill>
                  <a:srgbClr val="FF0000"/>
                </a:solidFill>
              </a:rPr>
              <a:t>ε</a:t>
            </a:r>
            <a:r>
              <a:rPr lang="en-US" dirty="0">
                <a:solidFill>
                  <a:srgbClr val="FF0000"/>
                </a:solidFill>
              </a:rPr>
              <a:t>)) </a:t>
            </a:r>
            <a:r>
              <a:rPr lang="en-US" dirty="0"/>
              <a:t>time</a:t>
            </a:r>
          </a:p>
          <a:p>
            <a:pPr marL="0" indent="0">
              <a:buNone/>
            </a:pPr>
            <a:r>
              <a:rPr lang="en-US" b="1" dirty="0"/>
              <a:t>Our result: </a:t>
            </a:r>
            <a:r>
              <a:rPr lang="en-US" dirty="0">
                <a:solidFill>
                  <a:srgbClr val="FF0000"/>
                </a:solidFill>
              </a:rPr>
              <a:t>O(N log C poly(1/</a:t>
            </a:r>
            <a:r>
              <a:rPr lang="en-US" dirty="0" err="1">
                <a:solidFill>
                  <a:srgbClr val="FF0000"/>
                </a:solidFill>
              </a:rPr>
              <a:t>ε</a:t>
            </a:r>
            <a:r>
              <a:rPr lang="en-US" dirty="0">
                <a:solidFill>
                  <a:srgbClr val="FF0000"/>
                </a:solidFill>
              </a:rPr>
              <a:t>))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time. Near-linear if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is poly-bounded</a:t>
            </a:r>
          </a:p>
        </p:txBody>
      </p:sp>
    </p:spTree>
    <p:extLst>
      <p:ext uri="{BB962C8B-B14F-4D97-AF65-F5344CB8AC3E}">
        <p14:creationId xmlns:p14="http://schemas.microsoft.com/office/powerpoint/2010/main" val="398092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19DA7-716E-A74B-9E04-EAF2EE09C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Bounds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D8C35C-9B6D-2E45-B465-1E73B7F7C7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188427"/>
                </a:solidFill>
              </a:rPr>
              <a:t>[Chen-Harris-Srinivasan’16]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E1C7745-A24A-264E-8C7E-C1A1B9AE14B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368450" y="2590801"/>
                <a:ext cx="4091789" cy="3484562"/>
              </a:xfrm>
            </p:spPr>
            <p:txBody>
              <a:bodyPr>
                <a:noAutofit/>
              </a:bodyPr>
              <a:lstStyle/>
              <a:p>
                <a:pPr marL="457200"/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CIP: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rad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KC-LP</a:t>
                </a:r>
              </a:p>
              <a:p>
                <a:pPr marL="457200"/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CIP</a:t>
                </a:r>
                <a:r>
                  <a:rPr lang="en-US" b="1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∞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: </a:t>
                </a:r>
                <a:r>
                  <a:rPr lang="en-US" dirty="0">
                    <a:solidFill>
                      <a:srgbClr val="FF0000"/>
                    </a:solidFill>
                  </a:rPr>
                  <a:t>[1+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func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𝑏𝑚𝑖𝑛</m:t>
                        </m:r>
                      </m:den>
                    </m:f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𝑏𝑚𝑖𝑛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]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Basic-LP</a:t>
                </a:r>
              </a:p>
              <a:p>
                <a:pPr marL="457200"/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CIP: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output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⌈"/>
                        <m:endChr m:val="⌉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cost </a:t>
                </a:r>
                <a:r>
                  <a:rPr lang="en-US" dirty="0" err="1">
                    <a:solidFill>
                      <a:schemeClr val="accent1">
                        <a:lumMod val="75000"/>
                      </a:schemeClr>
                    </a:solidFill>
                  </a:rPr>
                  <a:t>approx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1+4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𝑏𝑚𝑖𝑛</m:t>
                        </m:r>
                      </m:den>
                    </m:f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𝑏𝑚𝑖𝑛</m:t>
                            </m:r>
                          </m:den>
                        </m:f>
                      </m:e>
                    </m:ra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via Basic-LP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E1C7745-A24A-264E-8C7E-C1A1B9AE14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68450" y="2590801"/>
                <a:ext cx="4091789" cy="3484562"/>
              </a:xfrm>
              <a:blipFill>
                <a:blip r:embed="rId2"/>
                <a:stretch>
                  <a:fillRect r="-2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EEE9DD-4076-1D44-9470-FC77D52E9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188427"/>
                </a:solidFill>
              </a:rPr>
              <a:t>New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BAE8DEE5-9597-AD43-AFE5-0C704C390E0D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752108" y="2590801"/>
                <a:ext cx="4045527" cy="3484562"/>
              </a:xfrm>
            </p:spPr>
            <p:txBody>
              <a:bodyPr>
                <a:normAutofit fontScale="55000" lnSpcReduction="200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3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6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sz="3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600" b="0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a:rPr lang="en-US" sz="3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3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3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US" sz="3600" b="0" dirty="0">
                  <a:solidFill>
                    <a:srgbClr val="FF0000"/>
                  </a:solidFill>
                </a:endParaRPr>
              </a:p>
              <a:p>
                <a:r>
                  <a:rPr lang="en-US" sz="3600" dirty="0">
                    <a:solidFill>
                      <a:srgbClr val="FF0000"/>
                    </a:solidFill>
                  </a:rPr>
                  <a:t>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6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func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𝑏𝑚𝑖𝑛</m:t>
                        </m:r>
                      </m:den>
                    </m:f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ln</m:t>
                    </m:r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6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func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𝑏𝑚𝑖𝑛</m:t>
                        </m:r>
                      </m:den>
                    </m:f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(1)]</m:t>
                    </m:r>
                  </m:oMath>
                </a14:m>
                <a:endParaRPr lang="en-US" sz="36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endParaRPr lang="en-US" sz="36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6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func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𝑏𝑚𝑖𝑛</m:t>
                        </m:r>
                      </m:den>
                    </m:f>
                    <m:r>
                      <a:rPr lang="en-US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ln</m:t>
                    </m:r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6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func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𝑏𝑚𝑖𝑛</m:t>
                        </m:r>
                      </m:den>
                    </m:f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</a:rPr>
                  <a:t> via  KC-LP    </a:t>
                </a:r>
              </a:p>
              <a:p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</a:rPr>
                  <a:t>Row sparsity: </a:t>
                </a:r>
                <a:r>
                  <a:rPr lang="en-US" sz="3600" dirty="0">
                    <a:solidFill>
                      <a:srgbClr val="FF0000"/>
                    </a:solidFill>
                  </a:rPr>
                  <a:t>(1+ Γ</a:t>
                </a:r>
                <a:r>
                  <a:rPr lang="en-US" sz="3600" baseline="-25000" dirty="0">
                    <a:solidFill>
                      <a:srgbClr val="FF0000"/>
                    </a:solidFill>
                  </a:rPr>
                  <a:t>0</a:t>
                </a:r>
                <a:r>
                  <a:rPr lang="en-US" sz="3600" dirty="0">
                    <a:solidFill>
                      <a:srgbClr val="FF0000"/>
                    </a:solidFill>
                  </a:rPr>
                  <a:t>) </a:t>
                </a:r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</a:rPr>
                  <a:t>for </a:t>
                </a:r>
                <a:r>
                  <a:rPr lang="en-US" sz="3600" b="1" dirty="0">
                    <a:solidFill>
                      <a:schemeClr val="accent1">
                        <a:lumMod val="75000"/>
                      </a:schemeClr>
                    </a:solidFill>
                  </a:rPr>
                  <a:t>CIP</a:t>
                </a:r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</a:rPr>
                  <a:t> and</a:t>
                </a:r>
                <a:r>
                  <a:rPr lang="en-US" sz="3600" dirty="0">
                    <a:solidFill>
                      <a:srgbClr val="FF0000"/>
                    </a:solidFill>
                  </a:rPr>
                  <a:t> (1 + Γ</a:t>
                </a:r>
                <a:r>
                  <a:rPr lang="en-US" sz="3600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sz="3600" dirty="0">
                    <a:solidFill>
                      <a:srgbClr val="FF0000"/>
                    </a:solidFill>
                  </a:rPr>
                  <a:t>) </a:t>
                </a:r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</a:rPr>
                  <a:t>for</a:t>
                </a:r>
                <a:r>
                  <a:rPr lang="en-US" sz="3600" dirty="0">
                    <a:solidFill>
                      <a:srgbClr val="FF0000"/>
                    </a:solidFill>
                  </a:rPr>
                  <a:t> </a:t>
                </a:r>
                <a:r>
                  <a:rPr lang="en-US" sz="3600" b="1" dirty="0">
                    <a:solidFill>
                      <a:schemeClr val="accent1">
                        <a:lumMod val="75000"/>
                      </a:schemeClr>
                    </a:solidFill>
                  </a:rPr>
                  <a:t>CIP</a:t>
                </a:r>
                <a:r>
                  <a:rPr lang="en-US" sz="3600" b="1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∞</a:t>
                </a:r>
                <a:r>
                  <a:rPr lang="en-US" sz="3600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</a:rPr>
                  <a:t>: </a:t>
                </a:r>
                <a:r>
                  <a:rPr lang="en-US" sz="3600" b="1" i="1" dirty="0">
                    <a:solidFill>
                      <a:schemeClr val="accent1">
                        <a:lumMod val="75000"/>
                      </a:schemeClr>
                    </a:solidFill>
                  </a:rPr>
                  <a:t>tight</a:t>
                </a:r>
                <a:endParaRPr lang="en-US" sz="3600" i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BAE8DEE5-9597-AD43-AFE5-0C704C390E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752108" y="2590801"/>
                <a:ext cx="4045527" cy="3484562"/>
              </a:xfrm>
              <a:blipFill>
                <a:blip r:embed="rId3"/>
                <a:stretch>
                  <a:fillRect l="-938" t="-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D27229-5840-1745-8471-30555B40E5C5}"/>
                  </a:ext>
                </a:extLst>
              </p:cNvPr>
              <p:cNvSpPr txBox="1"/>
              <p:nvPr/>
            </p:nvSpPr>
            <p:spPr>
              <a:xfrm>
                <a:off x="368450" y="6187161"/>
                <a:ext cx="6163732" cy="3693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Focus of this talk: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1 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some fixed constant </a:t>
                </a:r>
                <a:r>
                  <a:rPr lang="en-US" dirty="0">
                    <a:solidFill>
                      <a:srgbClr val="FF0000"/>
                    </a:solidFill>
                  </a:rPr>
                  <a:t>C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D27229-5840-1745-8471-30555B40E5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50" y="6187161"/>
                <a:ext cx="6163732" cy="369332"/>
              </a:xfrm>
              <a:prstGeom prst="rect">
                <a:avLst/>
              </a:prstGeom>
              <a:blipFill>
                <a:blip r:embed="rId4"/>
                <a:stretch>
                  <a:fillRect l="-823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898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82605BC-B8EB-4D44-86D6-0BE52C1F7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Round+Fix</a:t>
            </a:r>
            <a:r>
              <a:rPr lang="en-US" dirty="0"/>
              <a:t>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1BB9722D-9597-2443-83D9-58689BDC2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>
                    <a:solidFill>
                      <a:srgbClr val="188427"/>
                    </a:solidFill>
                  </a:rPr>
                  <a:t>[Srinivasan’01,Saket-Sviridenko’12,Gupta-Nagarajan’16]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Solve LP relaxation: </a:t>
                </a:r>
                <a:r>
                  <a:rPr lang="en-US" sz="2000" dirty="0">
                    <a:solidFill>
                      <a:srgbClr val="FF0000"/>
                    </a:solidFill>
                  </a:rPr>
                  <a:t>x</a:t>
                </a:r>
                <a:r>
                  <a:rPr lang="en-US" sz="2000" dirty="0">
                    <a:solidFill>
                      <a:srgbClr val="188427"/>
                    </a:solidFill>
                  </a:rPr>
                  <a:t> 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fractional solution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Pick parameter </a:t>
                </a:r>
                <a:r>
                  <a:rPr lang="en-US" sz="2000" dirty="0">
                    <a:solidFill>
                      <a:srgbClr val="FF0000"/>
                    </a:solidFill>
                  </a:rPr>
                  <a:t>α ≥ 1 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and randomly and independently set </a:t>
                </a:r>
                <a:r>
                  <a:rPr lang="en-US" sz="2000" dirty="0" err="1">
                    <a:solidFill>
                      <a:srgbClr val="FF0000"/>
                    </a:solidFill>
                  </a:rPr>
                  <a:t>z</a:t>
                </a:r>
                <a:r>
                  <a:rPr lang="en-US" sz="2000" baseline="-25000" dirty="0" err="1">
                    <a:solidFill>
                      <a:srgbClr val="FF0000"/>
                    </a:solidFill>
                  </a:rPr>
                  <a:t>j</a:t>
                </a:r>
                <a:r>
                  <a:rPr lang="en-US" sz="2000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to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 or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1">
                        <a:lumMod val="75000"/>
                      </a:schemeClr>
                    </a:solidFill>
                  </a:rPr>
                  <a:t>s.t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For each unsatisfied constraint </a:t>
                </a:r>
                <a:r>
                  <a:rPr lang="en-US" sz="2000" dirty="0" err="1">
                    <a:solidFill>
                      <a:srgbClr val="FF0000"/>
                    </a:solidFill>
                  </a:rPr>
                  <a:t>i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 (</a:t>
                </a:r>
                <a:r>
                  <a:rPr lang="en-US" sz="2000" dirty="0" err="1">
                    <a:solidFill>
                      <a:schemeClr val="accent1">
                        <a:lumMod val="75000"/>
                      </a:schemeClr>
                    </a:solidFill>
                  </a:rPr>
                  <a:t>ie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𝐴𝑧</m:t>
                            </m:r>
                          </m:e>
                        </m:d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 do</a:t>
                </a:r>
              </a:p>
              <a:p>
                <a:pPr marL="693738" lvl="1" indent="-457200"/>
                <a:r>
                  <a:rPr lang="en-US" sz="1800" dirty="0">
                    <a:solidFill>
                      <a:srgbClr val="FF0000"/>
                    </a:solidFill>
                  </a:rPr>
                  <a:t>y</a:t>
                </a:r>
                <a:r>
                  <a:rPr lang="en-US" sz="1800" baseline="30000" dirty="0">
                    <a:solidFill>
                      <a:srgbClr val="FF0000"/>
                    </a:solidFill>
                  </a:rPr>
                  <a:t>(</a:t>
                </a:r>
                <a:r>
                  <a:rPr lang="en-US" sz="1800" baseline="30000" dirty="0" err="1">
                    <a:solidFill>
                      <a:srgbClr val="FF0000"/>
                    </a:solidFill>
                  </a:rPr>
                  <a:t>i</a:t>
                </a:r>
                <a:r>
                  <a:rPr lang="en-US" sz="1800" baseline="30000" dirty="0">
                    <a:solidFill>
                      <a:srgbClr val="FF0000"/>
                    </a:solidFill>
                  </a:rPr>
                  <a:t>)</a:t>
                </a:r>
                <a:r>
                  <a:rPr lang="en-US" sz="1800" baseline="300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1800" dirty="0">
                    <a:solidFill>
                      <a:schemeClr val="accent1">
                        <a:lumMod val="75000"/>
                      </a:schemeClr>
                    </a:solidFill>
                  </a:rPr>
                  <a:t>is solution to knapsack cover problem induced by constraint</a:t>
                </a:r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</a:rPr>
                  <a:t>i</a:t>
                </a:r>
                <a:endParaRPr lang="en-US" sz="1800" dirty="0">
                  <a:solidFill>
                    <a:srgbClr val="FF0000"/>
                  </a:solidFill>
                </a:endParaRPr>
              </a:p>
              <a:p>
                <a:pPr marL="693738" lvl="1" indent="-457200"/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Output </a:t>
                </a:r>
                <a:r>
                  <a:rPr lang="en-US" sz="2000" dirty="0">
                    <a:solidFill>
                      <a:srgbClr val="FF0000"/>
                    </a:solidFill>
                  </a:rPr>
                  <a:t>z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1BB9722D-9597-2443-83D9-58689BDC2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4" t="-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3794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82605BC-B8EB-4D44-86D6-0BE52C1F7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Round+Fix</a:t>
            </a:r>
            <a:r>
              <a:rPr lang="en-US" dirty="0"/>
              <a:t> Algorithm for CIP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1BB9722D-9597-2443-83D9-58689BDC2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Solve KC-LP relaxation: </a:t>
                </a:r>
                <a:r>
                  <a:rPr lang="en-US" sz="2000" dirty="0">
                    <a:solidFill>
                      <a:srgbClr val="FF0000"/>
                    </a:solidFill>
                  </a:rPr>
                  <a:t>x</a:t>
                </a:r>
                <a:r>
                  <a:rPr lang="en-US" sz="2000" dirty="0">
                    <a:solidFill>
                      <a:srgbClr val="188427"/>
                    </a:solidFill>
                  </a:rPr>
                  <a:t> 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fractional solution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Pick parameter </a:t>
                </a:r>
                <a:r>
                  <a:rPr lang="en-US" sz="2000" dirty="0">
                    <a:solidFill>
                      <a:srgbClr val="FF0000"/>
                    </a:solidFill>
                  </a:rPr>
                  <a:t>α ≥ 1. </a:t>
                </a:r>
              </a:p>
              <a:p>
                <a:pPr lvl="1"/>
                <a:r>
                  <a:rPr lang="en-US" sz="1800" dirty="0">
                    <a:solidFill>
                      <a:schemeClr val="accent1">
                        <a:lumMod val="75000"/>
                      </a:schemeClr>
                    </a:solidFill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endChr m:val="⌉"/>
                        <m:ctrlP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⌈</m:t>
                            </m:r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chemeClr val="accent1">
                        <a:lumMod val="75000"/>
                      </a:schemeClr>
                    </a:solidFill>
                  </a:rPr>
                  <a:t>set </a:t>
                </a:r>
                <a:r>
                  <a:rPr lang="en-US" sz="1800" dirty="0" err="1">
                    <a:solidFill>
                      <a:srgbClr val="FF0000"/>
                    </a:solidFill>
                  </a:rPr>
                  <a:t>z</a:t>
                </a:r>
                <a:r>
                  <a:rPr lang="en-US" sz="1800" baseline="-25000" dirty="0" err="1">
                    <a:solidFill>
                      <a:srgbClr val="FF0000"/>
                    </a:solidFill>
                  </a:rPr>
                  <a:t>j</a:t>
                </a:r>
                <a:r>
                  <a:rPr lang="en-US" sz="1800" dirty="0">
                    <a:solidFill>
                      <a:schemeClr val="accent1">
                        <a:lumMod val="75000"/>
                      </a:schemeClr>
                    </a:solidFill>
                  </a:rPr>
                  <a:t> to </a:t>
                </a:r>
                <a:r>
                  <a:rPr lang="en-US" sz="1800" dirty="0" err="1">
                    <a:solidFill>
                      <a:srgbClr val="FF0000"/>
                    </a:solidFill>
                  </a:rPr>
                  <a:t>d</a:t>
                </a:r>
                <a:r>
                  <a:rPr lang="en-US" sz="1800" baseline="-25000" dirty="0" err="1">
                    <a:solidFill>
                      <a:srgbClr val="FF0000"/>
                    </a:solidFill>
                  </a:rPr>
                  <a:t>j</a:t>
                </a:r>
                <a:endParaRPr lang="en-US" sz="1800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sz="1800" dirty="0">
                    <a:solidFill>
                      <a:schemeClr val="accent1">
                        <a:lumMod val="75000"/>
                      </a:schemeClr>
                    </a:solidFill>
                  </a:rPr>
                  <a:t>Else randomly and independently set </a:t>
                </a:r>
                <a:r>
                  <a:rPr lang="en-US" sz="1800" dirty="0" err="1">
                    <a:solidFill>
                      <a:srgbClr val="FF0000"/>
                    </a:solidFill>
                  </a:rPr>
                  <a:t>z</a:t>
                </a:r>
                <a:r>
                  <a:rPr lang="en-US" sz="1800" baseline="-25000" dirty="0" err="1">
                    <a:solidFill>
                      <a:srgbClr val="FF0000"/>
                    </a:solidFill>
                  </a:rPr>
                  <a:t>j</a:t>
                </a:r>
                <a:r>
                  <a:rPr lang="en-US" sz="1800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1800" dirty="0">
                    <a:solidFill>
                      <a:schemeClr val="accent1">
                        <a:lumMod val="75000"/>
                      </a:schemeClr>
                    </a:solidFill>
                  </a:rPr>
                  <a:t>to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>
                    <a:solidFill>
                      <a:schemeClr val="accent1">
                        <a:lumMod val="75000"/>
                      </a:schemeClr>
                    </a:solidFill>
                  </a:rPr>
                  <a:t> or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accent1">
                        <a:lumMod val="75000"/>
                      </a:schemeClr>
                    </a:solidFill>
                  </a:rPr>
                  <a:t>s.t</a:t>
                </a:r>
                <a:r>
                  <a:rPr lang="en-US" sz="18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>
                    <a:solidFill>
                      <a:schemeClr val="accent1">
                        <a:lumMod val="75000"/>
                      </a:schemeClr>
                    </a:solidFill>
                  </a:rPr>
                  <a:t>For each unsatisfied constraint </a:t>
                </a:r>
                <a:r>
                  <a:rPr lang="en-US" sz="2200" dirty="0" err="1">
                    <a:solidFill>
                      <a:srgbClr val="FF0000"/>
                    </a:solidFill>
                  </a:rPr>
                  <a:t>i</a:t>
                </a:r>
                <a:r>
                  <a:rPr lang="en-US" sz="2200" dirty="0">
                    <a:solidFill>
                      <a:schemeClr val="accent1">
                        <a:lumMod val="75000"/>
                      </a:schemeClr>
                    </a:solidFill>
                  </a:rPr>
                  <a:t> (</a:t>
                </a:r>
                <a:r>
                  <a:rPr lang="en-US" sz="2200" dirty="0" err="1">
                    <a:solidFill>
                      <a:schemeClr val="accent1">
                        <a:lumMod val="75000"/>
                      </a:schemeClr>
                    </a:solidFill>
                  </a:rPr>
                  <a:t>ie</a:t>
                </a:r>
                <a:r>
                  <a:rPr lang="en-US" sz="22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𝐴𝑧</m:t>
                            </m:r>
                          </m:e>
                        </m:d>
                      </m:e>
                      <m:sub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accent1">
                        <a:lumMod val="75000"/>
                      </a:schemeClr>
                    </a:solidFill>
                  </a:rPr>
                  <a:t> do</a:t>
                </a:r>
              </a:p>
              <a:p>
                <a:pPr marL="693738" lvl="1" indent="-457200"/>
                <a:r>
                  <a:rPr lang="en-US" sz="1800" dirty="0">
                    <a:solidFill>
                      <a:srgbClr val="FF0000"/>
                    </a:solidFill>
                  </a:rPr>
                  <a:t>y</a:t>
                </a:r>
                <a:r>
                  <a:rPr lang="en-US" sz="1800" baseline="30000" dirty="0">
                    <a:solidFill>
                      <a:srgbClr val="FF0000"/>
                    </a:solidFill>
                  </a:rPr>
                  <a:t>(</a:t>
                </a:r>
                <a:r>
                  <a:rPr lang="en-US" sz="1800" baseline="30000" dirty="0" err="1">
                    <a:solidFill>
                      <a:srgbClr val="FF0000"/>
                    </a:solidFill>
                  </a:rPr>
                  <a:t>i</a:t>
                </a:r>
                <a:r>
                  <a:rPr lang="en-US" sz="1800" baseline="30000" dirty="0">
                    <a:solidFill>
                      <a:srgbClr val="FF0000"/>
                    </a:solidFill>
                  </a:rPr>
                  <a:t>)</a:t>
                </a:r>
                <a:r>
                  <a:rPr lang="en-US" sz="1800" baseline="300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1800" dirty="0">
                    <a:solidFill>
                      <a:schemeClr val="accent1">
                        <a:lumMod val="75000"/>
                      </a:schemeClr>
                    </a:solidFill>
                  </a:rPr>
                  <a:t>is solution to knapsack cover problem induced by constraint</a:t>
                </a:r>
                <a:r>
                  <a:rPr 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</a:rPr>
                  <a:t>i</a:t>
                </a:r>
                <a:endParaRPr lang="en-US" sz="1800" dirty="0">
                  <a:solidFill>
                    <a:srgbClr val="FF0000"/>
                  </a:solidFill>
                </a:endParaRPr>
              </a:p>
              <a:p>
                <a:pPr marL="693738" lvl="1" indent="-457200"/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Output </a:t>
                </a:r>
                <a:r>
                  <a:rPr lang="en-US" sz="2000" dirty="0">
                    <a:solidFill>
                      <a:srgbClr val="FF0000"/>
                    </a:solidFill>
                  </a:rPr>
                  <a:t>z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1BB9722D-9597-2443-83D9-58689BDC2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4" t="-968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593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CE7F1-DDBD-194A-8E46-347BC6308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Knapsack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153B49-5FE3-A24B-90CE-57503F258F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CIP with </a:t>
                </a:r>
                <a:r>
                  <a:rPr lang="en-US" dirty="0">
                    <a:solidFill>
                      <a:srgbClr val="FF0000"/>
                    </a:solidFill>
                  </a:rPr>
                  <a:t>m = 1 </a:t>
                </a:r>
                <a:r>
                  <a:rPr lang="en-US" dirty="0"/>
                  <a:t>(single covering constraint)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𝑐𝑥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𝑎𝑥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  <m:sup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KC-LP integrality gap is </a:t>
                </a:r>
                <a:r>
                  <a:rPr lang="en-US" dirty="0">
                    <a:solidFill>
                      <a:srgbClr val="FF0000"/>
                    </a:solidFill>
                  </a:rPr>
                  <a:t>2 </a:t>
                </a:r>
                <a:r>
                  <a:rPr lang="en-US" dirty="0">
                    <a:solidFill>
                      <a:srgbClr val="00B050"/>
                    </a:solidFill>
                  </a:rPr>
                  <a:t>[</a:t>
                </a:r>
                <a:r>
                  <a:rPr lang="en-US" dirty="0" err="1">
                    <a:solidFill>
                      <a:srgbClr val="00B050"/>
                    </a:solidFill>
                  </a:rPr>
                  <a:t>Carr</a:t>
                </a:r>
                <a:r>
                  <a:rPr lang="en-US" dirty="0">
                    <a:solidFill>
                      <a:srgbClr val="00B050"/>
                    </a:solidFill>
                  </a:rPr>
                  <a:t> et al]</a:t>
                </a:r>
              </a:p>
              <a:p>
                <a:r>
                  <a:rPr lang="en-US" dirty="0"/>
                  <a:t>Basic LP: given </a:t>
                </a:r>
                <a:r>
                  <a:rPr lang="en-US" dirty="0">
                    <a:solidFill>
                      <a:srgbClr val="FF0000"/>
                    </a:solidFill>
                  </a:rPr>
                  <a:t>x</a:t>
                </a:r>
                <a:r>
                  <a:rPr lang="en-US" dirty="0"/>
                  <a:t>, there is is integer solution </a:t>
                </a:r>
                <a:r>
                  <a:rPr lang="en-US" dirty="0">
                    <a:solidFill>
                      <a:srgbClr val="FF0000"/>
                    </a:solidFill>
                  </a:rPr>
                  <a:t>z</a:t>
                </a:r>
                <a:r>
                  <a:rPr lang="en-US" dirty="0"/>
                  <a:t> </a:t>
                </a:r>
                <a:r>
                  <a:rPr lang="en-US" dirty="0" err="1"/>
                  <a:t>s.t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≤2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≤⌈2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⌉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FPTAS via DP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153B49-5FE3-A24B-90CE-57503F258F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9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2984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821B0-ACAE-AF4B-9480-3BB5DF285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High-level Analysis of </a:t>
            </a:r>
            <a:r>
              <a:rPr lang="en-US" dirty="0" err="1"/>
              <a:t>Round+Fix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9AC8C2-2D85-044D-9FB4-E045785E7B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Output is feasible solution by construction</a:t>
                </a:r>
              </a:p>
              <a:p>
                <a:r>
                  <a:rPr lang="en-US" dirty="0"/>
                  <a:t>Expected cost?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p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i</a:t>
                </a:r>
                <a:r>
                  <a:rPr lang="en-US" baseline="-25000" dirty="0"/>
                  <a:t> </a:t>
                </a:r>
                <a:r>
                  <a:rPr lang="en-US" dirty="0"/>
                  <a:t>: probability that </a:t>
                </a:r>
                <a:r>
                  <a:rPr lang="en-US" dirty="0" err="1">
                    <a:solidFill>
                      <a:srgbClr val="FF0000"/>
                    </a:solidFill>
                  </a:rPr>
                  <a:t>i</a:t>
                </a:r>
                <a:r>
                  <a:rPr lang="en-US" dirty="0"/>
                  <a:t> not covered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9AC8C2-2D85-044D-9FB4-E045785E7B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6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0808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7DE11-3923-BE47-ACC6-4B45E7F3B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Only tool: Chernoff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DC98C9-82A9-FB4D-B869-AF8961F570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X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dirty="0">
                    <a:solidFill>
                      <a:srgbClr val="FF0000"/>
                    </a:solidFill>
                  </a:rPr>
                  <a:t>, X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2, </a:t>
                </a:r>
                <a:r>
                  <a:rPr lang="en-US" dirty="0">
                    <a:solidFill>
                      <a:srgbClr val="FF0000"/>
                    </a:solidFill>
                  </a:rPr>
                  <a:t>…, </a:t>
                </a:r>
                <a:r>
                  <a:rPr lang="en-US" dirty="0" err="1">
                    <a:solidFill>
                      <a:srgbClr val="FF0000"/>
                    </a:solidFill>
                  </a:rPr>
                  <a:t>X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n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i="1" dirty="0"/>
                  <a:t>independent</a:t>
                </a:r>
                <a:r>
                  <a:rPr lang="en-US" dirty="0"/>
                  <a:t> random variables in </a:t>
                </a:r>
                <a:r>
                  <a:rPr lang="en-US" dirty="0">
                    <a:solidFill>
                      <a:srgbClr val="FF0000"/>
                    </a:solidFill>
                  </a:rPr>
                  <a:t>[0,1]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𝑎𝑛𝑑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&lt;1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1 −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 </m:t>
                            </m:r>
                            <m:r>
                              <m:rPr>
                                <m:sty m:val="p"/>
                              </m:r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e>
                    </m:func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If</a:t>
                </a:r>
                <a:r>
                  <a:rPr lang="en-US" dirty="0">
                    <a:solidFill>
                      <a:srgbClr val="FF0000"/>
                    </a:solidFill>
                  </a:rPr>
                  <a:t> X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dirty="0">
                    <a:solidFill>
                      <a:srgbClr val="FF0000"/>
                    </a:solidFill>
                  </a:rPr>
                  <a:t>, X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2, </a:t>
                </a:r>
                <a:r>
                  <a:rPr lang="en-US" dirty="0">
                    <a:solidFill>
                      <a:srgbClr val="FF0000"/>
                    </a:solidFill>
                  </a:rPr>
                  <a:t>…, </a:t>
                </a:r>
                <a:r>
                  <a:rPr lang="en-US" dirty="0" err="1">
                    <a:solidFill>
                      <a:srgbClr val="FF0000"/>
                    </a:solidFill>
                  </a:rPr>
                  <a:t>X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n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in </a:t>
                </a:r>
                <a:r>
                  <a:rPr lang="en-US" dirty="0">
                    <a:solidFill>
                      <a:srgbClr val="FF0000"/>
                    </a:solidFill>
                  </a:rPr>
                  <a:t>[0,γ]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&lt;1</m:t>
                            </m:r>
                          </m:e>
                        </m:d>
                      </m:e>
                    </m:func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den>
                            </m:f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1 −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func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DC98C9-82A9-FB4D-B869-AF8961F570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6" t="-2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899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C8F6-B456-2640-9108-ACBE09515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CIP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∞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 Ax ≥ 1, x ≥ 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5AEF64-B877-7C45-B96B-0479AC46C2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err="1"/>
                  <a:t>Round+Fix</a:t>
                </a:r>
                <a:r>
                  <a:rPr lang="en-US" dirty="0"/>
                  <a:t> algorithm, choose </a:t>
                </a:r>
                <a:endParaRPr lang="en-US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p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i  </a:t>
                </a:r>
                <a:r>
                  <a:rPr lang="en-US" dirty="0">
                    <a:solidFill>
                      <a:srgbClr val="FF0000"/>
                    </a:solidFill>
                  </a:rPr>
                  <a:t>=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Pr</a:t>
                </a:r>
                <a:r>
                  <a:rPr lang="en-US" dirty="0">
                    <a:solidFill>
                      <a:srgbClr val="FF0000"/>
                    </a:solidFill>
                  </a:rPr>
                  <a:t>[ (Az)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i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  </a:t>
                </a:r>
                <a:r>
                  <a:rPr lang="en-US" dirty="0">
                    <a:solidFill>
                      <a:srgbClr val="FF0000"/>
                    </a:solidFill>
                  </a:rPr>
                  <a:t>&lt; 1 ] ≤ </a:t>
                </a:r>
                <a:r>
                  <a:rPr lang="en-US" dirty="0" err="1">
                    <a:solidFill>
                      <a:srgbClr val="FF0000"/>
                    </a:solidFill>
                  </a:rPr>
                  <a:t>exp</a:t>
                </a:r>
                <a:r>
                  <a:rPr lang="en-US" dirty="0">
                    <a:solidFill>
                      <a:srgbClr val="FF0000"/>
                    </a:solidFill>
                  </a:rPr>
                  <a:t>(1 – α + ln α) ≤ 1/(2∆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0</a:t>
                </a:r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  <a:endParaRPr lang="en-US" baseline="-25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Expected cost: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&gt;0</m:t>
                                  </m:r>
                                </m:e>
                              </m:d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Hence</a:t>
                </a:r>
                <a:r>
                  <a:rPr lang="en-US" dirty="0">
                    <a:solidFill>
                      <a:srgbClr val="FF0000"/>
                    </a:solidFill>
                  </a:rPr>
                  <a:t> (α + 1) LP-Cost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5AEF64-B877-7C45-B96B-0479AC46C2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54" t="-1290" b="-2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991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D33BC-8639-024B-B607-D7892E1AC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D36349-9C11-9442-8F6D-4F57A5766A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U = {1, 2, …, m}</a:t>
                </a:r>
              </a:p>
              <a:p>
                <a:r>
                  <a:rPr lang="en-US" dirty="0"/>
                  <a:t>Sets </a:t>
                </a:r>
                <a:r>
                  <a:rPr lang="en-US" dirty="0">
                    <a:solidFill>
                      <a:srgbClr val="FF0000"/>
                    </a:solidFill>
                  </a:rPr>
                  <a:t>S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dirty="0">
                    <a:solidFill>
                      <a:srgbClr val="FF0000"/>
                    </a:solidFill>
                  </a:rPr>
                  <a:t>, S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en-US" dirty="0">
                    <a:solidFill>
                      <a:srgbClr val="FF0000"/>
                    </a:solidFill>
                  </a:rPr>
                  <a:t>, …, S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n</a:t>
                </a:r>
                <a:r>
                  <a:rPr lang="en-US" baseline="-25000" dirty="0"/>
                  <a:t> </a:t>
                </a:r>
                <a:r>
                  <a:rPr lang="en-US" dirty="0"/>
                  <a:t>each a subset of </a:t>
                </a:r>
                <a:r>
                  <a:rPr lang="en-US" dirty="0">
                    <a:solidFill>
                      <a:srgbClr val="FF0000"/>
                    </a:solidFill>
                  </a:rPr>
                  <a:t>U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c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i</a:t>
                </a:r>
                <a:r>
                  <a:rPr lang="en-US" dirty="0">
                    <a:solidFill>
                      <a:srgbClr val="FF0000"/>
                    </a:solidFill>
                  </a:rPr>
                  <a:t> : </a:t>
                </a:r>
                <a:r>
                  <a:rPr lang="en-US" dirty="0"/>
                  <a:t>non-negative cost of </a:t>
                </a:r>
                <a:r>
                  <a:rPr lang="en-US" dirty="0">
                    <a:solidFill>
                      <a:srgbClr val="FF0000"/>
                    </a:solidFill>
                  </a:rPr>
                  <a:t>S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i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Goal: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Find min-cost sub-collection of </a:t>
                </a:r>
                <a:r>
                  <a:rPr lang="en-US" dirty="0">
                    <a:solidFill>
                      <a:srgbClr val="FF0000"/>
                    </a:solidFill>
                  </a:rPr>
                  <a:t>S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dirty="0">
                    <a:solidFill>
                      <a:srgbClr val="FF0000"/>
                    </a:solidFill>
                  </a:rPr>
                  <a:t>, S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en-US" dirty="0">
                    <a:solidFill>
                      <a:srgbClr val="FF0000"/>
                    </a:solidFill>
                  </a:rPr>
                  <a:t>, …, S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n</a:t>
                </a:r>
                <a:r>
                  <a:rPr lang="en-US" baseline="-25000" dirty="0"/>
                  <a:t> </a:t>
                </a:r>
                <a:r>
                  <a:rPr lang="en-US" dirty="0"/>
                  <a:t>whose union is </a:t>
                </a:r>
                <a:r>
                  <a:rPr lang="en-US" dirty="0">
                    <a:solidFill>
                      <a:srgbClr val="FF0000"/>
                    </a:solidFill>
                  </a:rPr>
                  <a:t>U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Parameters: </a:t>
                </a:r>
                <a:r>
                  <a:rPr lang="en-US" dirty="0">
                    <a:solidFill>
                      <a:srgbClr val="FF0000"/>
                    </a:solidFill>
                  </a:rPr>
                  <a:t>m, n, N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size of instance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∆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: max set size,  </a:t>
                </a:r>
                <a:r>
                  <a:rPr lang="en-US" dirty="0" err="1">
                    <a:solidFill>
                      <a:srgbClr val="FF0000"/>
                    </a:solidFill>
                  </a:rPr>
                  <a:t>Γ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: max frequency over elements</a:t>
                </a:r>
              </a:p>
              <a:p>
                <a:pPr lvl="1"/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D36349-9C11-9442-8F6D-4F57A5766A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9" t="-1290" b="-6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E016B2C-9466-6246-BE2C-A76DA8D556BA}"/>
              </a:ext>
            </a:extLst>
          </p:cNvPr>
          <p:cNvSpPr txBox="1"/>
          <p:nvPr/>
        </p:nvSpPr>
        <p:spPr>
          <a:xfrm>
            <a:off x="11805920" y="-1219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48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C8F6-B456-2640-9108-ACBE09515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CIP: Ax ≥ 1, x ≤ d, x ≥ 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5AEF64-B877-7C45-B96B-0479AC46C2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err="1"/>
                  <a:t>Round+Fix</a:t>
                </a:r>
                <a:r>
                  <a:rPr lang="en-US" dirty="0"/>
                  <a:t> algorithm, choose </a:t>
                </a:r>
                <a:endParaRPr lang="en-US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Same analysis gives </a:t>
                </a:r>
                <a:r>
                  <a:rPr lang="en-US" dirty="0">
                    <a:solidFill>
                      <a:srgbClr val="FF0000"/>
                    </a:solidFill>
                  </a:rPr>
                  <a:t>α + 1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approx. </a:t>
                </a:r>
                <a:r>
                  <a:rPr lang="en-US" dirty="0" err="1">
                    <a:solidFill>
                      <a:schemeClr val="accent1">
                        <a:lumMod val="75000"/>
                      </a:schemeClr>
                    </a:solidFill>
                  </a:rPr>
                  <a:t>wrt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KC-LP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5AEF64-B877-7C45-B96B-0479AC46C2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9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8004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C8F6-B456-2640-9108-ACBE09515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CIP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∞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 Ax ≥ 1, x ≥ 0, </a:t>
            </a:r>
            <a:r>
              <a:rPr lang="en-US" dirty="0">
                <a:solidFill>
                  <a:srgbClr val="FF0000"/>
                </a:solidFill>
              </a:rPr>
              <a:t>∆</a:t>
            </a:r>
            <a:r>
              <a:rPr lang="en-US" baseline="-25000" dirty="0">
                <a:solidFill>
                  <a:srgbClr val="FF0000"/>
                </a:solidFill>
              </a:rPr>
              <a:t>1 </a:t>
            </a:r>
            <a:r>
              <a:rPr lang="en-US" dirty="0">
                <a:solidFill>
                  <a:srgbClr val="FF0000"/>
                </a:solidFill>
              </a:rPr>
              <a:t>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5AEF64-B877-7C45-B96B-0479AC46C2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Round+Fix algorithm, choose </a:t>
                </a:r>
                <a:endParaRPr lang="en-US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Claim: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Expected cost is </a:t>
                </a:r>
                <a:r>
                  <a:rPr lang="en-US" dirty="0">
                    <a:solidFill>
                      <a:srgbClr val="FF0000"/>
                    </a:solidFill>
                  </a:rPr>
                  <a:t>(α + O(1)) LP-Cost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Proof a bit clever but still relies only on Chernoff bound</a:t>
                </a:r>
              </a:p>
              <a:p>
                <a:pPr marL="0" indent="0">
                  <a:buNone/>
                </a:pP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5AEF64-B877-7C45-B96B-0479AC46C2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9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9228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C8F6-B456-2640-9108-ACBE09515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∆</a:t>
            </a:r>
            <a:r>
              <a:rPr lang="en-US" baseline="-25000" dirty="0">
                <a:solidFill>
                  <a:srgbClr val="FF0000"/>
                </a:solidFill>
              </a:rPr>
              <a:t>1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bound: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5AEF64-B877-7C45-B96B-0479AC46C2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Understand</a:t>
                </a:r>
                <a:r>
                  <a:rPr lang="en-US" dirty="0">
                    <a:solidFill>
                      <a:srgbClr val="FF0000"/>
                    </a:solidFill>
                  </a:rPr>
                  <a:t> p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i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which can be non-uniform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≥1⋅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Suppose </a:t>
                </a:r>
                <a:r>
                  <a:rPr lang="en-US" dirty="0" err="1">
                    <a:solidFill>
                      <a:srgbClr val="FF0000"/>
                    </a:solidFill>
                  </a:rPr>
                  <a:t>A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i,j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≤ </a:t>
                </a:r>
                <a:r>
                  <a:rPr lang="en-US" dirty="0" err="1">
                    <a:solidFill>
                      <a:srgbClr val="FF0000"/>
                    </a:solidFill>
                  </a:rPr>
                  <a:t>γ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for all </a:t>
                </a:r>
                <a:r>
                  <a:rPr lang="en-US" dirty="0">
                    <a:solidFill>
                      <a:srgbClr val="FF0000"/>
                    </a:solidFill>
                  </a:rPr>
                  <a:t>j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then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p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i  </a:t>
                </a:r>
                <a:r>
                  <a:rPr lang="en-US" dirty="0">
                    <a:solidFill>
                      <a:srgbClr val="FF0000"/>
                    </a:solidFill>
                  </a:rPr>
                  <a:t>=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Pr</a:t>
                </a:r>
                <a:r>
                  <a:rPr lang="en-US" dirty="0">
                    <a:solidFill>
                      <a:srgbClr val="FF0000"/>
                    </a:solidFill>
                  </a:rPr>
                  <a:t>[ (Az)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i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  </a:t>
                </a:r>
                <a:r>
                  <a:rPr lang="en-US" dirty="0">
                    <a:solidFill>
                      <a:srgbClr val="FF0000"/>
                    </a:solidFill>
                  </a:rPr>
                  <a:t>&lt; 1 ] ≤ </a:t>
                </a:r>
                <a:r>
                  <a:rPr lang="en-US" dirty="0" err="1">
                    <a:solidFill>
                      <a:srgbClr val="FF0000"/>
                    </a:solidFill>
                  </a:rPr>
                  <a:t>exp</a:t>
                </a:r>
                <a:r>
                  <a:rPr lang="en-US" dirty="0">
                    <a:solidFill>
                      <a:srgbClr val="FF0000"/>
                    </a:solidFill>
                  </a:rPr>
                  <a:t>((1 – α + ln α)/</a:t>
                </a:r>
                <a:r>
                  <a:rPr lang="en-US" dirty="0" err="1">
                    <a:solidFill>
                      <a:srgbClr val="FF0000"/>
                    </a:solidFill>
                  </a:rPr>
                  <a:t>γ</a:t>
                </a:r>
                <a:r>
                  <a:rPr lang="en-US" dirty="0">
                    <a:solidFill>
                      <a:srgbClr val="FF0000"/>
                    </a:solidFill>
                  </a:rPr>
                  <a:t>) ≤ </a:t>
                </a:r>
                <a:r>
                  <a:rPr lang="en-US" dirty="0" err="1">
                    <a:solidFill>
                      <a:srgbClr val="FF0000"/>
                    </a:solidFill>
                  </a:rPr>
                  <a:t>γ</a:t>
                </a:r>
                <a:r>
                  <a:rPr lang="en-US" dirty="0">
                    <a:solidFill>
                      <a:srgbClr val="FF0000"/>
                    </a:solidFill>
                  </a:rPr>
                  <a:t>/(2∆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  <a:endParaRPr lang="en-US" baseline="-25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5AEF64-B877-7C45-B96B-0479AC46C2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9" t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697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C8F6-B456-2640-9108-ACBE09515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∆</a:t>
            </a:r>
            <a:r>
              <a:rPr lang="en-US" baseline="-25000" dirty="0">
                <a:solidFill>
                  <a:srgbClr val="FF0000"/>
                </a:solidFill>
              </a:rPr>
              <a:t>1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bound: intuition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5AEF64-B877-7C45-B96B-0479AC46C2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Suppose </a:t>
                </a:r>
                <a:r>
                  <a:rPr lang="en-US" dirty="0" err="1">
                    <a:solidFill>
                      <a:srgbClr val="FF0000"/>
                    </a:solidFill>
                  </a:rPr>
                  <a:t>A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i,j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= </a:t>
                </a:r>
                <a:r>
                  <a:rPr lang="en-US" dirty="0" err="1">
                    <a:solidFill>
                      <a:srgbClr val="FF0000"/>
                    </a:solidFill>
                  </a:rPr>
                  <a:t>γ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or</a:t>
                </a:r>
                <a:r>
                  <a:rPr lang="en-US" dirty="0">
                    <a:solidFill>
                      <a:srgbClr val="FF0000"/>
                    </a:solidFill>
                  </a:rPr>
                  <a:t> 0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for all </a:t>
                </a:r>
                <a:r>
                  <a:rPr lang="en-US" dirty="0">
                    <a:solidFill>
                      <a:srgbClr val="FF0000"/>
                    </a:solidFill>
                  </a:rPr>
                  <a:t>j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then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p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i  </a:t>
                </a:r>
                <a:r>
                  <a:rPr lang="en-US" dirty="0">
                    <a:solidFill>
                      <a:srgbClr val="FF0000"/>
                    </a:solidFill>
                  </a:rPr>
                  <a:t>=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Pr</a:t>
                </a:r>
                <a:r>
                  <a:rPr lang="en-US" dirty="0">
                    <a:solidFill>
                      <a:srgbClr val="FF0000"/>
                    </a:solidFill>
                  </a:rPr>
                  <a:t>[ (Az)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i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  </a:t>
                </a:r>
                <a:r>
                  <a:rPr lang="en-US" dirty="0">
                    <a:solidFill>
                      <a:srgbClr val="FF0000"/>
                    </a:solidFill>
                  </a:rPr>
                  <a:t>&lt; 1 ] ≤ </a:t>
                </a:r>
                <a:r>
                  <a:rPr lang="en-US" dirty="0" err="1">
                    <a:solidFill>
                      <a:srgbClr val="FF0000"/>
                    </a:solidFill>
                  </a:rPr>
                  <a:t>exp</a:t>
                </a:r>
                <a:r>
                  <a:rPr lang="en-US" dirty="0">
                    <a:solidFill>
                      <a:srgbClr val="FF0000"/>
                    </a:solidFill>
                  </a:rPr>
                  <a:t>((1 – α + ln α)/</a:t>
                </a:r>
                <a:r>
                  <a:rPr lang="en-US" dirty="0" err="1">
                    <a:solidFill>
                      <a:srgbClr val="FF0000"/>
                    </a:solidFill>
                  </a:rPr>
                  <a:t>γ</a:t>
                </a:r>
                <a:r>
                  <a:rPr lang="en-US" dirty="0">
                    <a:solidFill>
                      <a:srgbClr val="FF0000"/>
                    </a:solidFill>
                  </a:rPr>
                  <a:t>) ≤ </a:t>
                </a:r>
                <a:r>
                  <a:rPr lang="en-US" dirty="0" err="1">
                    <a:solidFill>
                      <a:srgbClr val="FF0000"/>
                    </a:solidFill>
                  </a:rPr>
                  <a:t>γ</a:t>
                </a:r>
                <a:r>
                  <a:rPr lang="en-US" dirty="0">
                    <a:solidFill>
                      <a:srgbClr val="FF0000"/>
                    </a:solidFill>
                  </a:rPr>
                  <a:t>/(2∆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  <a:endParaRPr lang="en-US" baseline="-25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2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&gt;0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5AEF64-B877-7C45-B96B-0479AC46C2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9" t="-1290" b="-11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2419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C8F6-B456-2640-9108-ACBE09515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∆</a:t>
            </a:r>
            <a:r>
              <a:rPr lang="en-US" baseline="-25000" dirty="0">
                <a:solidFill>
                  <a:srgbClr val="FF0000"/>
                </a:solidFill>
              </a:rPr>
              <a:t>1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bound: general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5AEF64-B877-7C45-B96B-0479AC46C2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Constraint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i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: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≥1</m:t>
                        </m:r>
                      </m:e>
                    </m:nary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There exists </a:t>
                </a:r>
                <a:r>
                  <a:rPr lang="en-US" dirty="0" err="1">
                    <a:solidFill>
                      <a:srgbClr val="FF0000"/>
                    </a:solidFill>
                  </a:rPr>
                  <a:t>ρ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i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such that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and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err="1">
                    <a:solidFill>
                      <a:srgbClr val="FF0000"/>
                    </a:solidFill>
                  </a:rPr>
                  <a:t>Pr</a:t>
                </a:r>
                <a:r>
                  <a:rPr lang="en-US" dirty="0">
                    <a:solidFill>
                      <a:srgbClr val="FF0000"/>
                    </a:solidFill>
                  </a:rPr>
                  <a:t>[ (Az)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i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  </a:t>
                </a:r>
                <a:r>
                  <a:rPr lang="en-US" dirty="0">
                    <a:solidFill>
                      <a:srgbClr val="FF0000"/>
                    </a:solidFill>
                  </a:rPr>
                  <a:t>&lt; 1 ] ≤ </a:t>
                </a:r>
                <a:r>
                  <a:rPr lang="en-US" dirty="0" err="1">
                    <a:solidFill>
                      <a:srgbClr val="FF0000"/>
                    </a:solidFill>
                  </a:rPr>
                  <a:t>exp</a:t>
                </a:r>
                <a:r>
                  <a:rPr lang="en-US" dirty="0">
                    <a:solidFill>
                      <a:srgbClr val="FF0000"/>
                    </a:solidFill>
                  </a:rPr>
                  <a:t>((1 – α/2 + ln α/2)/</a:t>
                </a:r>
                <a:r>
                  <a:rPr lang="en-US" dirty="0" err="1">
                    <a:solidFill>
                      <a:srgbClr val="FF0000"/>
                    </a:solidFill>
                  </a:rPr>
                  <a:t>ρ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i</a:t>
                </a:r>
                <a:r>
                  <a:rPr lang="en-US" dirty="0">
                    <a:solidFill>
                      <a:srgbClr val="FF0000"/>
                    </a:solidFill>
                  </a:rPr>
                  <a:t>) ≤ O(</a:t>
                </a:r>
                <a:r>
                  <a:rPr lang="en-US" dirty="0" err="1">
                    <a:solidFill>
                      <a:srgbClr val="FF0000"/>
                    </a:solidFill>
                  </a:rPr>
                  <a:t>ρ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i</a:t>
                </a:r>
                <a:r>
                  <a:rPr lang="en-US" dirty="0">
                    <a:solidFill>
                      <a:srgbClr val="FF0000"/>
                    </a:solidFill>
                  </a:rPr>
                  <a:t>/∆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  <a:endParaRPr lang="en-US" baseline="-25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5AEF64-B877-7C45-B96B-0479AC46C2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90" t="-15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3080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C8F6-B456-2640-9108-ACBE09515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∆</a:t>
            </a:r>
            <a:r>
              <a:rPr lang="en-US" baseline="-25000" dirty="0">
                <a:solidFill>
                  <a:srgbClr val="FF0000"/>
                </a:solidFill>
              </a:rPr>
              <a:t>1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bound: general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5AEF64-B877-7C45-B96B-0479AC46C2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and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err="1">
                    <a:solidFill>
                      <a:srgbClr val="FF0000"/>
                    </a:solidFill>
                  </a:rPr>
                  <a:t>Pr</a:t>
                </a:r>
                <a:r>
                  <a:rPr lang="en-US" dirty="0">
                    <a:solidFill>
                      <a:srgbClr val="FF0000"/>
                    </a:solidFill>
                  </a:rPr>
                  <a:t>[ (Az)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i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  </a:t>
                </a:r>
                <a:r>
                  <a:rPr lang="en-US" dirty="0">
                    <a:solidFill>
                      <a:srgbClr val="FF0000"/>
                    </a:solidFill>
                  </a:rPr>
                  <a:t>&lt; 1 ] ≤ </a:t>
                </a:r>
                <a:r>
                  <a:rPr lang="en-US" dirty="0" err="1">
                    <a:solidFill>
                      <a:srgbClr val="FF0000"/>
                    </a:solidFill>
                  </a:rPr>
                  <a:t>exp</a:t>
                </a:r>
                <a:r>
                  <a:rPr lang="en-US" dirty="0">
                    <a:solidFill>
                      <a:srgbClr val="FF0000"/>
                    </a:solidFill>
                  </a:rPr>
                  <a:t>((1 – α/2 + ln α/2)/</a:t>
                </a:r>
                <a:r>
                  <a:rPr lang="en-US" dirty="0" err="1">
                    <a:solidFill>
                      <a:srgbClr val="FF0000"/>
                    </a:solidFill>
                  </a:rPr>
                  <a:t>ρ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i</a:t>
                </a:r>
                <a:r>
                  <a:rPr lang="en-US" dirty="0">
                    <a:solidFill>
                      <a:srgbClr val="FF0000"/>
                    </a:solidFill>
                  </a:rPr>
                  <a:t>) ≤ O(</a:t>
                </a:r>
                <a:r>
                  <a:rPr lang="en-US" dirty="0" err="1">
                    <a:solidFill>
                      <a:srgbClr val="FF0000"/>
                    </a:solidFill>
                  </a:rPr>
                  <a:t>ρ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i</a:t>
                </a:r>
                <a:r>
                  <a:rPr lang="en-US" dirty="0">
                    <a:solidFill>
                      <a:srgbClr val="FF0000"/>
                    </a:solidFill>
                  </a:rPr>
                  <a:t>/∆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Expected cost: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≥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≤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nary>
                                </m:e>
                              </m:nary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Hence expected cost is </a:t>
                </a:r>
                <a:r>
                  <a:rPr lang="en-US" dirty="0">
                    <a:solidFill>
                      <a:srgbClr val="FF0000"/>
                    </a:solidFill>
                  </a:rPr>
                  <a:t>(α + O(1)) LP-Cost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5AEF64-B877-7C45-B96B-0479AC46C2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90" t="-11613" b="-1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85899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4B1F0-A3CA-7E4A-B062-04A882DA4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Derandomization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2CB18-8010-AB43-900B-A479BA6C6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Algorithm is simple. Feasibility guaranteed, only cost is random. Analysis relies only on simple Chernoff bound</a:t>
            </a:r>
          </a:p>
          <a:p>
            <a:r>
              <a:rPr lang="en-US" dirty="0"/>
              <a:t>Use method of conditional expectations via Chernoff bound derivation-formula as pessimistic estimator</a:t>
            </a:r>
          </a:p>
          <a:p>
            <a:r>
              <a:rPr lang="en-US" dirty="0"/>
              <a:t>Easy and efficient deterministic algorithm</a:t>
            </a:r>
          </a:p>
        </p:txBody>
      </p:sp>
    </p:spTree>
    <p:extLst>
      <p:ext uri="{BB962C8B-B14F-4D97-AF65-F5344CB8AC3E}">
        <p14:creationId xmlns:p14="http://schemas.microsoft.com/office/powerpoint/2010/main" val="11329390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21E89-F9B2-8341-9D5C-4964F7E16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F2054-E022-1C4D-84BE-D08354CD5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Fast (near-linear) approximation scheme to solve KC-LP</a:t>
            </a:r>
          </a:p>
          <a:p>
            <a:r>
              <a:rPr lang="en-US" dirty="0"/>
              <a:t>Randomized rounding + fixing appears to be a </a:t>
            </a:r>
            <a:r>
              <a:rPr lang="en-US" b="1" dirty="0"/>
              <a:t>universal </a:t>
            </a:r>
            <a:r>
              <a:rPr lang="en-US" dirty="0"/>
              <a:t>algorithm for Set Cover and CIPs: for each scenario different parameter </a:t>
            </a:r>
            <a:r>
              <a:rPr lang="en-US" dirty="0">
                <a:solidFill>
                  <a:srgbClr val="FF0000"/>
                </a:solidFill>
              </a:rPr>
              <a:t>α. </a:t>
            </a:r>
          </a:p>
          <a:p>
            <a:pPr lvl="1"/>
            <a:r>
              <a:rPr lang="en-US" b="1" dirty="0"/>
              <a:t>Algorithm:</a:t>
            </a:r>
            <a:r>
              <a:rPr lang="en-US" dirty="0"/>
              <a:t> try “all” values of </a:t>
            </a:r>
            <a:r>
              <a:rPr lang="en-US" dirty="0">
                <a:solidFill>
                  <a:srgbClr val="FF0000"/>
                </a:solidFill>
              </a:rPr>
              <a:t>α </a:t>
            </a:r>
            <a:r>
              <a:rPr lang="en-US" dirty="0"/>
              <a:t>and take the best. Oblivious to parameters and may work better in practice.</a:t>
            </a:r>
          </a:p>
          <a:p>
            <a:r>
              <a:rPr lang="en-US" dirty="0" err="1"/>
              <a:t>Derandomization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9722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86919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D33BC-8639-024B-B607-D7892E1AC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Set Cover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D36349-9C11-9442-8F6D-4F57A5766A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Greedy algorithm</a:t>
                </a: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</a:rPr>
                  <a:t>: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H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∆ </a:t>
                </a:r>
                <a:r>
                  <a:rPr lang="en-US" dirty="0">
                    <a:solidFill>
                      <a:srgbClr val="FF0000"/>
                    </a:solidFill>
                  </a:rPr>
                  <a:t>≤ 1 + ln ∆ ≤ 1 + ln m </a:t>
                </a:r>
                <a:r>
                  <a:rPr lang="en-US" dirty="0">
                    <a:solidFill>
                      <a:srgbClr val="188427"/>
                    </a:solidFill>
                  </a:rPr>
                  <a:t>[Johnson’74, Stein’74, Lovasz’75, Chavtal’79]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LP rounding</a:t>
                </a: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</a:p>
              <a:p>
                <a:pPr lvl="1"/>
                <a:r>
                  <a:rPr lang="en-US" dirty="0" err="1">
                    <a:solidFill>
                      <a:srgbClr val="FF0000"/>
                    </a:solidFill>
                  </a:rPr>
                  <a:t>Γ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rgbClr val="188427"/>
                    </a:solidFill>
                  </a:rPr>
                  <a:t>[Hochbaum’82]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O(log m) </a:t>
                </a:r>
                <a:r>
                  <a:rPr lang="en-US" dirty="0">
                    <a:solidFill>
                      <a:srgbClr val="188427"/>
                    </a:solidFill>
                  </a:rPr>
                  <a:t>[Raghavan-Thompson’87]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O(log ∆) </a:t>
                </a:r>
                <a:r>
                  <a:rPr lang="en-US" dirty="0">
                    <a:solidFill>
                      <a:srgbClr val="188427"/>
                    </a:solidFill>
                  </a:rPr>
                  <a:t>[Srinivasan’96,01,06,…]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(1−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−1))</m:t>
                        </m:r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188427"/>
                    </a:solidFill>
                  </a:rPr>
                  <a:t>[Saket-Sviridenko’12]</a:t>
                </a:r>
              </a:p>
              <a:p>
                <a:pPr lvl="1"/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Unweighted, special cases, many results ….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D36349-9C11-9442-8F6D-4F57A5766A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9" t="-2258" b="-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E016B2C-9466-6246-BE2C-A76DA8D556BA}"/>
              </a:ext>
            </a:extLst>
          </p:cNvPr>
          <p:cNvSpPr txBox="1"/>
          <p:nvPr/>
        </p:nvSpPr>
        <p:spPr>
          <a:xfrm>
            <a:off x="11805920" y="-1219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2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D33BC-8639-024B-B607-D7892E1AC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Hardness of Approximation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36349-9C11-9442-8F6D-4F57A5766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 </a:t>
            </a:r>
            <a:r>
              <a:rPr lang="en-US" dirty="0">
                <a:solidFill>
                  <a:srgbClr val="FF0000"/>
                </a:solidFill>
              </a:rPr>
              <a:t>(1- </a:t>
            </a:r>
            <a:r>
              <a:rPr lang="en-US" sz="1800" dirty="0" err="1">
                <a:solidFill>
                  <a:srgbClr val="FF0000"/>
                </a:solidFill>
              </a:rPr>
              <a:t>ℇ</a:t>
            </a:r>
            <a:r>
              <a:rPr lang="en-US" dirty="0">
                <a:solidFill>
                  <a:srgbClr val="FF0000"/>
                </a:solidFill>
              </a:rPr>
              <a:t>) ln m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approx. unless P = NP </a:t>
            </a:r>
            <a:r>
              <a:rPr lang="en-US" dirty="0">
                <a:solidFill>
                  <a:srgbClr val="00B050"/>
                </a:solidFill>
              </a:rPr>
              <a:t>[Moshkovitz’15, Feige’98]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 </a:t>
            </a:r>
            <a:r>
              <a:rPr lang="en-US" dirty="0">
                <a:solidFill>
                  <a:srgbClr val="FF0000"/>
                </a:solidFill>
              </a:rPr>
              <a:t>ln ∆ - ln ln ∆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approx. unless P = NP </a:t>
            </a:r>
            <a:r>
              <a:rPr lang="en-US" dirty="0">
                <a:solidFill>
                  <a:srgbClr val="00B050"/>
                </a:solidFill>
              </a:rPr>
              <a:t>[Trevisan’01]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Γ</a:t>
            </a:r>
            <a:r>
              <a:rPr lang="en-US" dirty="0">
                <a:solidFill>
                  <a:srgbClr val="FF0000"/>
                </a:solidFill>
              </a:rPr>
              <a:t> -  </a:t>
            </a:r>
            <a:r>
              <a:rPr lang="en-US" sz="1800" dirty="0" err="1">
                <a:solidFill>
                  <a:srgbClr val="FF0000"/>
                </a:solidFill>
              </a:rPr>
              <a:t>ℇ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approx. under UGC </a:t>
            </a:r>
            <a:r>
              <a:rPr lang="en-US" dirty="0">
                <a:solidFill>
                  <a:srgbClr val="00B050"/>
                </a:solidFill>
              </a:rPr>
              <a:t>[Bansal-Khot’10]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Γ</a:t>
            </a:r>
            <a:r>
              <a:rPr lang="en-US" dirty="0">
                <a:solidFill>
                  <a:srgbClr val="FF0000"/>
                </a:solidFill>
              </a:rPr>
              <a:t> – 1 - </a:t>
            </a:r>
            <a:r>
              <a:rPr lang="en-US" sz="1800" dirty="0" err="1">
                <a:solidFill>
                  <a:srgbClr val="FF0000"/>
                </a:solidFill>
              </a:rPr>
              <a:t>ℇ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approx. unless P = NP </a:t>
            </a:r>
            <a:r>
              <a:rPr lang="en-US" dirty="0">
                <a:solidFill>
                  <a:srgbClr val="00B050"/>
                </a:solidFill>
              </a:rPr>
              <a:t>[</a:t>
            </a:r>
            <a:r>
              <a:rPr lang="en-US" dirty="0" err="1">
                <a:solidFill>
                  <a:srgbClr val="00B050"/>
                </a:solidFill>
              </a:rPr>
              <a:t>Dinur</a:t>
            </a:r>
            <a:r>
              <a:rPr lang="en-US" dirty="0">
                <a:solidFill>
                  <a:srgbClr val="00B050"/>
                </a:solidFill>
              </a:rPr>
              <a:t> et al’03]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016B2C-9466-6246-BE2C-A76DA8D556BA}"/>
              </a:ext>
            </a:extLst>
          </p:cNvPr>
          <p:cNvSpPr txBox="1"/>
          <p:nvPr/>
        </p:nvSpPr>
        <p:spPr>
          <a:xfrm>
            <a:off x="11805920" y="-1219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225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FBB54-3469-8A4B-85DD-189705AA8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Covering Integer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5FD0D-AB74-9242-8378-4CDF7FF93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4A74C8-99D9-214D-8380-43658ABE52C8}"/>
                  </a:ext>
                </a:extLst>
              </p:cNvPr>
              <p:cNvSpPr txBox="1"/>
              <p:nvPr/>
            </p:nvSpPr>
            <p:spPr>
              <a:xfrm>
                <a:off x="2479965" y="2133601"/>
                <a:ext cx="3505200" cy="1866088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	</a:t>
                </a:r>
                <a:r>
                  <a:rPr lang="en-US" sz="2800" dirty="0">
                    <a:solidFill>
                      <a:srgbClr val="FF0000"/>
                    </a:solidFill>
                  </a:rPr>
                  <a:t>min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28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r>
                  <a:rPr lang="en-US" sz="2800" dirty="0">
                    <a:solidFill>
                      <a:srgbClr val="FF0000"/>
                    </a:solidFill>
                  </a:rPr>
                  <a:t>		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r>
                  <a:rPr lang="en-US" sz="2800" dirty="0">
                    <a:solidFill>
                      <a:srgbClr val="FF0000"/>
                    </a:solidFill>
                  </a:rPr>
                  <a:t>        	    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4A74C8-99D9-214D-8380-43658ABE5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965" y="2133601"/>
                <a:ext cx="3505200" cy="1866088"/>
              </a:xfrm>
              <a:prstGeom prst="rect">
                <a:avLst/>
              </a:prstGeom>
              <a:blipFill>
                <a:blip r:embed="rId2"/>
                <a:stretch>
                  <a:fillRect t="-35811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988174-9BBB-804A-A95A-A4B59F34C051}"/>
                  </a:ext>
                </a:extLst>
              </p:cNvPr>
              <p:cNvSpPr txBox="1"/>
              <p:nvPr/>
            </p:nvSpPr>
            <p:spPr>
              <a:xfrm>
                <a:off x="1330960" y="4166181"/>
                <a:ext cx="64820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988174-9BBB-804A-A95A-A4B59F34C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960" y="4166181"/>
                <a:ext cx="6482079" cy="461665"/>
              </a:xfrm>
              <a:prstGeom prst="rect">
                <a:avLst/>
              </a:prstGeom>
              <a:blipFill>
                <a:blip r:embed="rId3"/>
                <a:stretch>
                  <a:fillRect t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4359EC3-07AC-5A48-82CF-D7C4FC37BC4B}"/>
              </a:ext>
            </a:extLst>
          </p:cNvPr>
          <p:cNvSpPr txBox="1"/>
          <p:nvPr/>
        </p:nvSpPr>
        <p:spPr>
          <a:xfrm>
            <a:off x="1330959" y="5256005"/>
            <a:ext cx="648207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CIP</a:t>
            </a:r>
            <a:r>
              <a:rPr lang="en-US" sz="2400" dirty="0"/>
              <a:t> : </a:t>
            </a:r>
            <a:r>
              <a:rPr lang="en-US" sz="2400" i="1" dirty="0"/>
              <a:t>with</a:t>
            </a:r>
            <a:r>
              <a:rPr lang="en-US" sz="2400" dirty="0"/>
              <a:t> multiplicity constraints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CIP</a:t>
            </a:r>
            <a:r>
              <a:rPr lang="en-US" sz="2400" baseline="-25000" dirty="0">
                <a:solidFill>
                  <a:srgbClr val="FF0000"/>
                </a:solidFill>
              </a:rPr>
              <a:t>∞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without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multiplicity constraints, </a:t>
            </a:r>
            <a:r>
              <a:rPr lang="en-US" sz="2400" dirty="0" err="1">
                <a:solidFill>
                  <a:srgbClr val="FF0000"/>
                </a:solidFill>
              </a:rPr>
              <a:t>d</a:t>
            </a:r>
            <a:r>
              <a:rPr lang="en-US" sz="2400" baseline="-25000" dirty="0" err="1">
                <a:solidFill>
                  <a:srgbClr val="FF0000"/>
                </a:solidFill>
              </a:rPr>
              <a:t>j</a:t>
            </a:r>
            <a:r>
              <a:rPr lang="en-US" sz="2400" dirty="0">
                <a:solidFill>
                  <a:srgbClr val="FF0000"/>
                </a:solidFill>
              </a:rPr>
              <a:t> = ∞ </a:t>
            </a:r>
          </a:p>
        </p:txBody>
      </p:sp>
    </p:spTree>
    <p:extLst>
      <p:ext uri="{BB962C8B-B14F-4D97-AF65-F5344CB8AC3E}">
        <p14:creationId xmlns:p14="http://schemas.microsoft.com/office/powerpoint/2010/main" val="2136953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FBB54-3469-8A4B-85DD-189705AA8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Normalization and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5FD0D-AB74-9242-8378-4CDF7FF93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988174-9BBB-804A-A95A-A4B59F34C051}"/>
                  </a:ext>
                </a:extLst>
              </p:cNvPr>
              <p:cNvSpPr txBox="1"/>
              <p:nvPr/>
            </p:nvSpPr>
            <p:spPr>
              <a:xfrm>
                <a:off x="1316513" y="3591985"/>
                <a:ext cx="6512560" cy="471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b/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≥1, 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988174-9BBB-804A-A95A-A4B59F34C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513" y="3591985"/>
                <a:ext cx="6512560" cy="471283"/>
              </a:xfrm>
              <a:prstGeom prst="rect">
                <a:avLst/>
              </a:prstGeom>
              <a:blipFill>
                <a:blip r:embed="rId2"/>
                <a:stretch>
                  <a:fillRect t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4359EC3-07AC-5A48-82CF-D7C4FC37BC4B}"/>
              </a:ext>
            </a:extLst>
          </p:cNvPr>
          <p:cNvSpPr txBox="1"/>
          <p:nvPr/>
        </p:nvSpPr>
        <p:spPr>
          <a:xfrm>
            <a:off x="1316513" y="4182824"/>
            <a:ext cx="6179127" cy="230832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∆</a:t>
            </a:r>
            <a:r>
              <a:rPr lang="en-US" sz="2400" baseline="-25000" dirty="0">
                <a:solidFill>
                  <a:srgbClr val="FF0000"/>
                </a:solidFill>
              </a:rPr>
              <a:t>0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max # of non-zeroes in a column</a:t>
            </a:r>
          </a:p>
          <a:p>
            <a:r>
              <a:rPr lang="en-US" sz="2400" dirty="0">
                <a:solidFill>
                  <a:srgbClr val="FF0000"/>
                </a:solidFill>
              </a:rPr>
              <a:t>∆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max column sum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Γ</a:t>
            </a:r>
            <a:r>
              <a:rPr lang="en-US" sz="2400" baseline="-25000" dirty="0">
                <a:solidFill>
                  <a:srgbClr val="FF0000"/>
                </a:solidFill>
              </a:rPr>
              <a:t>0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max # of non-zeroes in a row</a:t>
            </a:r>
          </a:p>
          <a:p>
            <a:r>
              <a:rPr lang="en-US" sz="2400" dirty="0">
                <a:solidFill>
                  <a:srgbClr val="FF0000"/>
                </a:solidFill>
              </a:rPr>
              <a:t>Γ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max row sum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Under normalization </a:t>
            </a:r>
            <a:r>
              <a:rPr lang="en-US" sz="2400" dirty="0">
                <a:solidFill>
                  <a:srgbClr val="FF0000"/>
                </a:solidFill>
              </a:rPr>
              <a:t>∆</a:t>
            </a:r>
            <a:r>
              <a:rPr lang="en-US" sz="2400" baseline="-25000" dirty="0">
                <a:solidFill>
                  <a:srgbClr val="FF0000"/>
                </a:solidFill>
              </a:rPr>
              <a:t>1 </a:t>
            </a:r>
            <a:r>
              <a:rPr lang="en-US" sz="2400" dirty="0">
                <a:solidFill>
                  <a:srgbClr val="FF0000"/>
                </a:solidFill>
              </a:rPr>
              <a:t>≤ ∆</a:t>
            </a:r>
            <a:r>
              <a:rPr lang="en-US" sz="2400" baseline="-25000" dirty="0">
                <a:solidFill>
                  <a:srgbClr val="FF0000"/>
                </a:solidFill>
              </a:rPr>
              <a:t>0 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en-US" sz="2400" dirty="0">
                <a:solidFill>
                  <a:srgbClr val="FF0000"/>
                </a:solidFill>
              </a:rPr>
              <a:t> Γ</a:t>
            </a:r>
            <a:r>
              <a:rPr lang="en-US" sz="2400" baseline="-25000" dirty="0">
                <a:solidFill>
                  <a:srgbClr val="FF0000"/>
                </a:solidFill>
              </a:rPr>
              <a:t>1 </a:t>
            </a:r>
            <a:r>
              <a:rPr lang="en-US" sz="2400" dirty="0">
                <a:solidFill>
                  <a:srgbClr val="FF0000"/>
                </a:solidFill>
              </a:rPr>
              <a:t>≤ Γ</a:t>
            </a:r>
            <a:r>
              <a:rPr lang="en-US" sz="2400" baseline="-25000" dirty="0">
                <a:solidFill>
                  <a:srgbClr val="FF0000"/>
                </a:solidFill>
              </a:rPr>
              <a:t>0 </a:t>
            </a:r>
            <a:endParaRPr lang="en-US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5ABE62A-A3B0-484B-B23F-F9C5E1B0B1C9}"/>
                  </a:ext>
                </a:extLst>
              </p:cNvPr>
              <p:cNvSpPr txBox="1"/>
              <p:nvPr/>
            </p:nvSpPr>
            <p:spPr>
              <a:xfrm>
                <a:off x="2549238" y="1687567"/>
                <a:ext cx="3505200" cy="1866088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	</a:t>
                </a:r>
                <a:r>
                  <a:rPr lang="en-US" sz="2800" dirty="0">
                    <a:solidFill>
                      <a:srgbClr val="FF0000"/>
                    </a:solidFill>
                  </a:rPr>
                  <a:t>min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28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r>
                  <a:rPr lang="en-US" sz="2800" dirty="0">
                    <a:solidFill>
                      <a:srgbClr val="FF0000"/>
                    </a:solidFill>
                  </a:rPr>
                  <a:t>		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r>
                  <a:rPr lang="en-US" sz="2800" dirty="0">
                    <a:solidFill>
                      <a:srgbClr val="FF0000"/>
                    </a:solidFill>
                  </a:rPr>
                  <a:t>        	    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5ABE62A-A3B0-484B-B23F-F9C5E1B0B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9238" y="1687567"/>
                <a:ext cx="3505200" cy="1866088"/>
              </a:xfrm>
              <a:prstGeom prst="rect">
                <a:avLst/>
              </a:prstGeom>
              <a:blipFill>
                <a:blip r:embed="rId3"/>
                <a:stretch>
                  <a:fillRect t="-34899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1838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050CE-6FB1-6C40-AEE2-877AF9980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CIPs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4778E1-DD64-C74C-9DFC-41D6443641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Greedy algorithm</a:t>
                </a: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</a:rPr>
                  <a:t>: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H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∆* </a:t>
                </a:r>
                <a:r>
                  <a:rPr lang="en-US" dirty="0">
                    <a:solidFill>
                      <a:srgbClr val="FF0000"/>
                    </a:solidFill>
                  </a:rPr>
                  <a:t>≤ 1 + ln ∆*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where</a:t>
                </a:r>
                <a:r>
                  <a:rPr lang="en-US" dirty="0">
                    <a:solidFill>
                      <a:srgbClr val="FF0000"/>
                    </a:solidFill>
                  </a:rPr>
                  <a:t> ∆* 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is max column sum when </a:t>
                </a:r>
                <a:r>
                  <a:rPr lang="en-US" dirty="0">
                    <a:solidFill>
                      <a:srgbClr val="FF0000"/>
                    </a:solidFill>
                  </a:rPr>
                  <a:t>A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is normalized to integers. Can be as large as </a:t>
                </a:r>
                <a:r>
                  <a:rPr lang="en-US" dirty="0">
                    <a:solidFill>
                      <a:srgbClr val="FF0000"/>
                    </a:solidFill>
                  </a:rPr>
                  <a:t>m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rgbClr val="188427"/>
                    </a:solidFill>
                  </a:rPr>
                  <a:t>[Dobson’82, Wolsey] 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LP rounding</a:t>
                </a: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O(log m)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for</a:t>
                </a:r>
                <a:r>
                  <a:rPr lang="en-US" dirty="0">
                    <a:solidFill>
                      <a:srgbClr val="FF0000"/>
                    </a:solidFill>
                  </a:rPr>
                  <a:t> CIP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∞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188427"/>
                    </a:solidFill>
                  </a:rPr>
                  <a:t>[Raghavan-Thompson]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O(log ∆)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for</a:t>
                </a:r>
                <a:r>
                  <a:rPr lang="en-US" dirty="0">
                    <a:solidFill>
                      <a:srgbClr val="FF0000"/>
                    </a:solidFill>
                  </a:rPr>
                  <a:t> CIP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∞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188427"/>
                    </a:solidFill>
                  </a:rPr>
                  <a:t>[Srinivasan’99]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O(log ∆)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for</a:t>
                </a:r>
                <a:r>
                  <a:rPr lang="en-US" dirty="0">
                    <a:solidFill>
                      <a:srgbClr val="FF0000"/>
                    </a:solidFill>
                  </a:rPr>
                  <a:t> CIP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using Knapsack-Cover inequalities </a:t>
                </a:r>
                <a:r>
                  <a:rPr lang="en-US" dirty="0">
                    <a:solidFill>
                      <a:srgbClr val="188427"/>
                    </a:solidFill>
                  </a:rPr>
                  <a:t>[Kolliopoulos-Young’00]</a:t>
                </a:r>
              </a:p>
              <a:p>
                <a:pPr lvl="1"/>
                <a:r>
                  <a:rPr lang="en-US" dirty="0">
                    <a:solidFill>
                      <a:srgbClr val="188427"/>
                    </a:solidFill>
                  </a:rPr>
                  <a:t>[Chen-Harris-Srinivasan’16]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tight bounds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4778E1-DD64-C74C-9DFC-41D6443641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9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3806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1B0EB-9232-8544-B838-4E091C886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Knapsack Cover Inequalities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3F18E-582D-5447-BA9E-4A826743E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Basic-LP has large integrality gap for CIP</a:t>
            </a:r>
          </a:p>
          <a:p>
            <a:pPr marL="0" indent="0">
              <a:buNone/>
            </a:pPr>
            <a:r>
              <a:rPr lang="en-US" dirty="0">
                <a:solidFill>
                  <a:srgbClr val="188427"/>
                </a:solidFill>
              </a:rPr>
              <a:t>[Carr-Fleischer-Leung-Phillips’00] </a:t>
            </a:r>
            <a:r>
              <a:rPr lang="en-US" dirty="0"/>
              <a:t>KC-inequalities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CE744DD-7BA2-8740-AD34-D0C6F52FE29D}"/>
                  </a:ext>
                </a:extLst>
              </p:cNvPr>
              <p:cNvSpPr txBox="1"/>
              <p:nvPr/>
            </p:nvSpPr>
            <p:spPr>
              <a:xfrm>
                <a:off x="900112" y="3491523"/>
                <a:ext cx="2670746" cy="1612749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	</a:t>
                </a:r>
                <a:r>
                  <a:rPr lang="en-US" sz="2400" dirty="0">
                    <a:solidFill>
                      <a:srgbClr val="FF0000"/>
                    </a:solidFill>
                  </a:rPr>
                  <a:t>min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	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4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4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24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CE744DD-7BA2-8740-AD34-D0C6F52FE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112" y="3491523"/>
                <a:ext cx="2670746" cy="1612749"/>
              </a:xfrm>
              <a:prstGeom prst="rect">
                <a:avLst/>
              </a:prstGeom>
              <a:blipFill>
                <a:blip r:embed="rId2"/>
                <a:stretch>
                  <a:fillRect t="-35659" b="-3876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BFD0F87-8B7A-F246-9C96-34F58E9A62CA}"/>
                  </a:ext>
                </a:extLst>
              </p:cNvPr>
              <p:cNvSpPr txBox="1"/>
              <p:nvPr/>
            </p:nvSpPr>
            <p:spPr>
              <a:xfrm>
                <a:off x="4099307" y="3491523"/>
                <a:ext cx="4146168" cy="1243417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min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24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400" b="0" dirty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𝑎𝑙𝑙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⊂[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	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BFD0F87-8B7A-F246-9C96-34F58E9A6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307" y="3491523"/>
                <a:ext cx="4146168" cy="1243417"/>
              </a:xfrm>
              <a:prstGeom prst="rect">
                <a:avLst/>
              </a:prstGeom>
              <a:blipFill>
                <a:blip r:embed="rId3"/>
                <a:stretch>
                  <a:fillRect l="-2134" t="-46000" b="-8000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8E12F91-DE05-7A4F-A02A-8EF4D9FFF847}"/>
                  </a:ext>
                </a:extLst>
              </p:cNvPr>
              <p:cNvSpPr txBox="1"/>
              <p:nvPr/>
            </p:nvSpPr>
            <p:spPr>
              <a:xfrm>
                <a:off x="4303395" y="4842456"/>
                <a:ext cx="3942080" cy="1030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⁡{0,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8E12F91-DE05-7A4F-A02A-8EF4D9FFF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395" y="4842456"/>
                <a:ext cx="3942080" cy="1030347"/>
              </a:xfrm>
              <a:prstGeom prst="rect">
                <a:avLst/>
              </a:prstGeom>
              <a:blipFill>
                <a:blip r:embed="rId4"/>
                <a:stretch>
                  <a:fillRect t="-124390" b="-168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3AB166-16F6-E946-83FF-AD15A3451882}"/>
                  </a:ext>
                </a:extLst>
              </p:cNvPr>
              <p:cNvSpPr txBox="1"/>
              <p:nvPr/>
            </p:nvSpPr>
            <p:spPr>
              <a:xfrm>
                <a:off x="4074159" y="5639552"/>
                <a:ext cx="3521791" cy="91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  <m:r>
                                <m:rPr>
                                  <m:lit/>
                                </m:r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3AB166-16F6-E946-83FF-AD15A3451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159" y="5639552"/>
                <a:ext cx="3521791" cy="916148"/>
              </a:xfrm>
              <a:prstGeom prst="rect">
                <a:avLst/>
              </a:prstGeom>
              <a:blipFill>
                <a:blip r:embed="rId5"/>
                <a:stretch>
                  <a:fillRect l="-5755" t="-201389" b="-29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1666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050CE-6FB1-6C40-AEE2-877AF9980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CIPs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4778E1-DD64-C74C-9DFC-41D6443641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114300" indent="0">
                  <a:buNone/>
                </a:pPr>
                <a:endParaRPr lang="en-US" dirty="0">
                  <a:solidFill>
                    <a:srgbClr val="188427"/>
                  </a:solidFill>
                </a:endParaRPr>
              </a:p>
              <a:p>
                <a:pPr marL="114300" indent="0">
                  <a:buNone/>
                </a:pPr>
                <a:r>
                  <a:rPr lang="en-US" dirty="0">
                    <a:solidFill>
                      <a:srgbClr val="188427"/>
                    </a:solidFill>
                  </a:rPr>
                  <a:t>[Chen-Harris-Srinivasan’16]</a:t>
                </a:r>
              </a:p>
              <a:p>
                <a:pPr marL="457200"/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CIP: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rad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via KC-LP</a:t>
                </a:r>
              </a:p>
              <a:p>
                <a:pPr marL="457200"/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CIP</a:t>
                </a:r>
                <a:r>
                  <a:rPr lang="en-US" b="1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∞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: </a:t>
                </a:r>
                <a:r>
                  <a:rPr lang="en-US" dirty="0">
                    <a:solidFill>
                      <a:srgbClr val="FF0000"/>
                    </a:solidFill>
                  </a:rPr>
                  <a:t>[1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𝑏𝑚𝑖𝑛</m:t>
                        </m:r>
                      </m:den>
                    </m:f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(1+ 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𝑏𝑚𝑖𝑛</m:t>
                            </m:r>
                          </m:den>
                        </m:f>
                      </m:e>
                    </m:rad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via Basic-LP</a:t>
                </a:r>
              </a:p>
              <a:p>
                <a:pPr marL="457200"/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Bicriteria for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CIP: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output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with cost approx.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1+4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(1+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𝑏𝑚𝑖𝑛</m:t>
                            </m:r>
                          </m:den>
                        </m:f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(1+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𝑏𝑚𝑖𝑛</m:t>
                                </m:r>
                              </m:den>
                            </m:f>
                          </m:e>
                        </m:rad>
                      </m:e>
                    </m:d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via Basic-LP</a:t>
                </a:r>
              </a:p>
              <a:p>
                <a:pPr marL="114300" indent="0">
                  <a:buNone/>
                </a:pP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Resampling framework following constructive versions of LLL </a:t>
                </a:r>
                <a:r>
                  <a:rPr lang="en-US" dirty="0">
                    <a:solidFill>
                      <a:srgbClr val="188427"/>
                    </a:solidFill>
                  </a:rPr>
                  <a:t>[Moser-</a:t>
                </a:r>
                <a:r>
                  <a:rPr lang="en-US" dirty="0" err="1">
                    <a:solidFill>
                      <a:srgbClr val="188427"/>
                    </a:solidFill>
                  </a:rPr>
                  <a:t>Tardos</a:t>
                </a:r>
                <a:r>
                  <a:rPr lang="en-US" dirty="0">
                    <a:solidFill>
                      <a:srgbClr val="188427"/>
                    </a:solidFill>
                  </a:rPr>
                  <a:t> and others including Harris-Srinivasan …]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4778E1-DD64-C74C-9DFC-41D6443641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A9DDF5-AEF7-9A43-B118-1082EC2256D6}"/>
                  </a:ext>
                </a:extLst>
              </p:cNvPr>
              <p:cNvSpPr txBox="1"/>
              <p:nvPr/>
            </p:nvSpPr>
            <p:spPr>
              <a:xfrm>
                <a:off x="1024468" y="1881202"/>
                <a:ext cx="61637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Focus of this talk: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1 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some fixed constant </a:t>
                </a:r>
                <a:r>
                  <a:rPr lang="en-US" dirty="0">
                    <a:solidFill>
                      <a:srgbClr val="FF0000"/>
                    </a:solidFill>
                  </a:rPr>
                  <a:t>C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A9DDF5-AEF7-9A43-B118-1082EC225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468" y="1881202"/>
                <a:ext cx="6163732" cy="369332"/>
              </a:xfrm>
              <a:prstGeom prst="rect">
                <a:avLst/>
              </a:prstGeom>
              <a:blipFill>
                <a:blip r:embed="rId3"/>
                <a:stretch>
                  <a:fillRect l="-823" t="-666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53065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CHEKURI@C02FM1C7DDRT3PP7" val="4154"/>
  <p:tag name="DEFAULTDISPLAYSOURCE" val="\documentclass{article}\pagestyle{empty}&#10;\begin{document}&#10;&#10;\end{document}&#10;"/>
  <p:tag name="EMBEDFONTS" val="1"/>
</p:tagLst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38177</TotalTime>
  <Words>1466</Words>
  <Application>Microsoft Macintosh PowerPoint</Application>
  <PresentationFormat>On-screen Show (4:3)</PresentationFormat>
  <Paragraphs>189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Brush Script MT</vt:lpstr>
      <vt:lpstr>Arial</vt:lpstr>
      <vt:lpstr>Calibri</vt:lpstr>
      <vt:lpstr>Calisto MT</vt:lpstr>
      <vt:lpstr>Cambria Math</vt:lpstr>
      <vt:lpstr>Capital</vt:lpstr>
      <vt:lpstr>On Approximating  Covering Integer Programs</vt:lpstr>
      <vt:lpstr>Set Cover</vt:lpstr>
      <vt:lpstr>Approximating Set Cover</vt:lpstr>
      <vt:lpstr>Hardness of Approximation</vt:lpstr>
      <vt:lpstr>Covering Integer Programs</vt:lpstr>
      <vt:lpstr>Normalization and Parameters</vt:lpstr>
      <vt:lpstr>Approximating CIPs</vt:lpstr>
      <vt:lpstr>Knapsack Cover Inequalities</vt:lpstr>
      <vt:lpstr>Approximating CIPs</vt:lpstr>
      <vt:lpstr>∆1 bound</vt:lpstr>
      <vt:lpstr>Our Results</vt:lpstr>
      <vt:lpstr>Solving KC-LP</vt:lpstr>
      <vt:lpstr>Approximation Bounds</vt:lpstr>
      <vt:lpstr>Round+Fix Algorithm</vt:lpstr>
      <vt:lpstr>Round+Fix Algorithm for CIP</vt:lpstr>
      <vt:lpstr>Knapsack Cover</vt:lpstr>
      <vt:lpstr>High-level Analysis of Round+Fix</vt:lpstr>
      <vt:lpstr>Only tool: Chernoff Bound</vt:lpstr>
      <vt:lpstr>CIP∞: Ax ≥ 1, x ≥ 0</vt:lpstr>
      <vt:lpstr>CIP: Ax ≥ 1, x ≤ d, x ≥ 0</vt:lpstr>
      <vt:lpstr>CIP∞: Ax ≥ 1, x ≥ 0, ∆1 bound</vt:lpstr>
      <vt:lpstr>∆1 bound: intuition</vt:lpstr>
      <vt:lpstr>∆1 bound: intuition</vt:lpstr>
      <vt:lpstr>∆1 bound: general case</vt:lpstr>
      <vt:lpstr>∆1 bound: general case</vt:lpstr>
      <vt:lpstr>Derandomization</vt:lpstr>
      <vt:lpstr>Conclusions</vt:lpstr>
      <vt:lpstr>Thank You!</vt:lpstr>
    </vt:vector>
  </TitlesOfParts>
  <Company>Univ. of Illinois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Constrained Submodular Set Function Maximization</dc:title>
  <dc:creator>Office 2004 Test Drive User</dc:creator>
  <cp:lastModifiedBy>Chekuri, Chandra Sekhar</cp:lastModifiedBy>
  <cp:revision>1622</cp:revision>
  <cp:lastPrinted>2018-05-23T18:29:12Z</cp:lastPrinted>
  <dcterms:created xsi:type="dcterms:W3CDTF">2010-05-06T15:29:55Z</dcterms:created>
  <dcterms:modified xsi:type="dcterms:W3CDTF">2018-05-24T14:16:23Z</dcterms:modified>
</cp:coreProperties>
</file>