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6" r:id="rId1"/>
  </p:sldMasterIdLst>
  <p:notesMasterIdLst>
    <p:notesMasterId r:id="rId49"/>
  </p:notesMasterIdLst>
  <p:sldIdLst>
    <p:sldId id="256" r:id="rId2"/>
    <p:sldId id="902" r:id="rId3"/>
    <p:sldId id="834" r:id="rId4"/>
    <p:sldId id="900" r:id="rId5"/>
    <p:sldId id="914" r:id="rId6"/>
    <p:sldId id="903" r:id="rId7"/>
    <p:sldId id="904" r:id="rId8"/>
    <p:sldId id="386" r:id="rId9"/>
    <p:sldId id="311" r:id="rId10"/>
    <p:sldId id="310" r:id="rId11"/>
    <p:sldId id="258" r:id="rId12"/>
    <p:sldId id="890" r:id="rId13"/>
    <p:sldId id="916" r:id="rId14"/>
    <p:sldId id="888" r:id="rId15"/>
    <p:sldId id="326" r:id="rId16"/>
    <p:sldId id="356" r:id="rId17"/>
    <p:sldId id="905" r:id="rId18"/>
    <p:sldId id="906" r:id="rId19"/>
    <p:sldId id="308" r:id="rId20"/>
    <p:sldId id="910" r:id="rId21"/>
    <p:sldId id="877" r:id="rId22"/>
    <p:sldId id="331" r:id="rId23"/>
    <p:sldId id="913" r:id="rId24"/>
    <p:sldId id="332" r:id="rId25"/>
    <p:sldId id="915" r:id="rId26"/>
    <p:sldId id="889" r:id="rId27"/>
    <p:sldId id="867" r:id="rId28"/>
    <p:sldId id="868" r:id="rId29"/>
    <p:sldId id="878" r:id="rId30"/>
    <p:sldId id="879" r:id="rId31"/>
    <p:sldId id="907" r:id="rId32"/>
    <p:sldId id="908" r:id="rId33"/>
    <p:sldId id="909" r:id="rId34"/>
    <p:sldId id="869" r:id="rId35"/>
    <p:sldId id="892" r:id="rId36"/>
    <p:sldId id="917" r:id="rId37"/>
    <p:sldId id="880" r:id="rId38"/>
    <p:sldId id="891" r:id="rId39"/>
    <p:sldId id="870" r:id="rId40"/>
    <p:sldId id="911" r:id="rId41"/>
    <p:sldId id="898" r:id="rId42"/>
    <p:sldId id="871" r:id="rId43"/>
    <p:sldId id="873" r:id="rId44"/>
    <p:sldId id="897" r:id="rId45"/>
    <p:sldId id="872" r:id="rId46"/>
    <p:sldId id="893" r:id="rId47"/>
    <p:sldId id="727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E51F4"/>
    <a:srgbClr val="188427"/>
    <a:srgbClr val="1F3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8" autoAdjust="0"/>
    <p:restoredTop sz="86371" autoAdjust="0"/>
  </p:normalViewPr>
  <p:slideViewPr>
    <p:cSldViewPr snapToGrid="0" snapToObjects="1">
      <p:cViewPr varScale="1">
        <p:scale>
          <a:sx n="119" d="100"/>
          <a:sy n="119" d="100"/>
        </p:scale>
        <p:origin x="184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C9F99-1677-1543-B826-4A7881D0A0D0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6231B-3141-CC4E-B058-1C8E426AF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7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6231B-3141-CC4E-B058-1C8E426AF6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0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6231B-3141-CC4E-B058-1C8E426AF6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6231B-3141-CC4E-B058-1C8E426AF6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0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6231B-3141-CC4E-B058-1C8E426AF6C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3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6231B-3141-CC4E-B058-1C8E426AF6C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59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6231B-3141-CC4E-B058-1C8E426AF6C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4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AEA19B3-BC6D-4E56-93BC-B9B0EF1523FC}" type="datetime1">
              <a:rPr lang="en-US" smtClean="0"/>
              <a:pPr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82880" y="212013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47157" y="116816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32" y="273201"/>
            <a:ext cx="8042030" cy="8702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432" y="1822470"/>
            <a:ext cx="8042030" cy="450799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58486D9-467F-164E-8D39-7F8E831494B7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858486D9-467F-164E-8D39-7F8E831494B7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  <p:sldLayoutId id="2147484808" r:id="rId12"/>
    <p:sldLayoutId id="2147484809" r:id="rId13"/>
    <p:sldLayoutId id="214748481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906" y="1274938"/>
            <a:ext cx="7342188" cy="170796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3366FF"/>
                </a:solidFill>
              </a:rPr>
              <a:t>Interplay of discrete and </a:t>
            </a:r>
            <a:r>
              <a:rPr lang="en-US" sz="3200" dirty="0" err="1">
                <a:solidFill>
                  <a:srgbClr val="3366FF"/>
                </a:solidFill>
              </a:rPr>
              <a:t>continous</a:t>
            </a:r>
            <a:r>
              <a:rPr lang="en-US" sz="3200" dirty="0">
                <a:solidFill>
                  <a:srgbClr val="3366FF"/>
                </a:solidFill>
              </a:rPr>
              <a:t> optimization: a case study via submodular function maximization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260015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Chandra </a:t>
            </a:r>
            <a:r>
              <a:rPr lang="en-US" sz="2800" dirty="0" err="1">
                <a:solidFill>
                  <a:srgbClr val="FF0000"/>
                </a:solidFill>
              </a:rPr>
              <a:t>Chekuri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Univ. of Illinois, Urbana-Champaign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EA0F9-BA9F-F84C-8FBA-4EDF0DFEA0E1}"/>
              </a:ext>
            </a:extLst>
          </p:cNvPr>
          <p:cNvSpPr txBox="1"/>
          <p:nvPr/>
        </p:nvSpPr>
        <p:spPr>
          <a:xfrm>
            <a:off x="3210535" y="5213730"/>
            <a:ext cx="274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188427"/>
                </a:solidFill>
              </a:rPr>
              <a:t>Univ of Iowa, Oct 30,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G=(V,E)</a:t>
                </a:r>
                <a:r>
                  <a:rPr lang="en-US" dirty="0"/>
                  <a:t> undirected graph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where f(S) = |</a:t>
                </a:r>
                <a:r>
                  <a:rPr lang="en-US" sz="2000" dirty="0">
                    <a:solidFill>
                      <a:srgbClr val="FF0000"/>
                    </a:solidFill>
                    <a:latin typeface="Lucida Grande"/>
                    <a:ea typeface="Lucida Grande"/>
                    <a:cs typeface="Lucida Grande"/>
                  </a:rPr>
                  <a:t>δ</a:t>
                </a:r>
                <a:r>
                  <a:rPr lang="en-US" dirty="0">
                    <a:solidFill>
                      <a:srgbClr val="FF0000"/>
                    </a:solidFill>
                  </a:rPr>
                  <a:t>(S)|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6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Connector 110"/>
          <p:cNvCxnSpPr>
            <a:endCxn id="108" idx="7"/>
          </p:cNvCxnSpPr>
          <p:nvPr/>
        </p:nvCxnSpPr>
        <p:spPr>
          <a:xfrm flipH="1">
            <a:off x="6890861" y="3701123"/>
            <a:ext cx="563218" cy="6956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functions in graphs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1009122" y="3586137"/>
            <a:ext cx="3135898" cy="2022903"/>
            <a:chOff x="2808231" y="3623306"/>
            <a:chExt cx="3135898" cy="2022903"/>
          </a:xfrm>
        </p:grpSpPr>
        <p:cxnSp>
          <p:nvCxnSpPr>
            <p:cNvPr id="26" name="Straight Connector 25"/>
            <p:cNvCxnSpPr>
              <a:endCxn id="12" idx="3"/>
            </p:cNvCxnSpPr>
            <p:nvPr/>
          </p:nvCxnSpPr>
          <p:spPr>
            <a:xfrm flipV="1">
              <a:off x="2869353" y="3766544"/>
              <a:ext cx="824068" cy="7545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8" idx="6"/>
            </p:cNvCxnSpPr>
            <p:nvPr/>
          </p:nvCxnSpPr>
          <p:spPr>
            <a:xfrm flipV="1">
              <a:off x="3677923" y="4409280"/>
              <a:ext cx="927090" cy="3225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2" idx="6"/>
              <a:endCxn id="15" idx="2"/>
            </p:cNvCxnSpPr>
            <p:nvPr/>
          </p:nvCxnSpPr>
          <p:spPr>
            <a:xfrm flipV="1">
              <a:off x="3783753" y="3676218"/>
              <a:ext cx="1316064" cy="529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5" idx="0"/>
              <a:endCxn id="20" idx="1"/>
            </p:cNvCxnSpPr>
            <p:nvPr/>
          </p:nvCxnSpPr>
          <p:spPr>
            <a:xfrm>
              <a:off x="5152732" y="3623306"/>
              <a:ext cx="701065" cy="13784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0" idx="2"/>
              <a:endCxn id="17" idx="6"/>
            </p:cNvCxnSpPr>
            <p:nvPr/>
          </p:nvCxnSpPr>
          <p:spPr>
            <a:xfrm flipH="1">
              <a:off x="4555650" y="5039195"/>
              <a:ext cx="1282649" cy="5541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6" idx="0"/>
              <a:endCxn id="12" idx="4"/>
            </p:cNvCxnSpPr>
            <p:nvPr/>
          </p:nvCxnSpPr>
          <p:spPr>
            <a:xfrm flipV="1">
              <a:off x="3645732" y="3782042"/>
              <a:ext cx="85106" cy="8899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17" idx="7"/>
            </p:cNvCxnSpPr>
            <p:nvPr/>
          </p:nvCxnSpPr>
          <p:spPr>
            <a:xfrm flipH="1">
              <a:off x="4540152" y="4864045"/>
              <a:ext cx="617066" cy="691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" idx="0"/>
              <a:endCxn id="16" idx="4"/>
            </p:cNvCxnSpPr>
            <p:nvPr/>
          </p:nvCxnSpPr>
          <p:spPr>
            <a:xfrm flipV="1">
              <a:off x="3577041" y="4777835"/>
              <a:ext cx="68691" cy="5893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2" idx="1"/>
              <a:endCxn id="18" idx="1"/>
            </p:cNvCxnSpPr>
            <p:nvPr/>
          </p:nvCxnSpPr>
          <p:spPr>
            <a:xfrm>
              <a:off x="3693421" y="3691716"/>
              <a:ext cx="821260" cy="6801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6" idx="6"/>
              <a:endCxn id="19" idx="2"/>
            </p:cNvCxnSpPr>
            <p:nvPr/>
          </p:nvCxnSpPr>
          <p:spPr>
            <a:xfrm>
              <a:off x="3698647" y="4724923"/>
              <a:ext cx="1454085" cy="1058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4" idx="1"/>
              <a:endCxn id="6" idx="4"/>
            </p:cNvCxnSpPr>
            <p:nvPr/>
          </p:nvCxnSpPr>
          <p:spPr>
            <a:xfrm flipH="1" flipV="1">
              <a:off x="2861146" y="4568016"/>
              <a:ext cx="678478" cy="8146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4" idx="2"/>
              <a:endCxn id="17" idx="6"/>
            </p:cNvCxnSpPr>
            <p:nvPr/>
          </p:nvCxnSpPr>
          <p:spPr>
            <a:xfrm>
              <a:off x="3524126" y="5420125"/>
              <a:ext cx="1031524" cy="1731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2808231" y="4462192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77923" y="3676218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24126" y="5367213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99817" y="3623306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592817" y="4672011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449820" y="5540385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499183" y="4356368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52732" y="4777835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838299" y="4986283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endCxn id="18" idx="7"/>
            </p:cNvCxnSpPr>
            <p:nvPr/>
          </p:nvCxnSpPr>
          <p:spPr>
            <a:xfrm flipH="1">
              <a:off x="4589515" y="3676218"/>
              <a:ext cx="563218" cy="6956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9" idx="2"/>
              <a:endCxn id="18" idx="5"/>
            </p:cNvCxnSpPr>
            <p:nvPr/>
          </p:nvCxnSpPr>
          <p:spPr>
            <a:xfrm flipH="1" flipV="1">
              <a:off x="4589515" y="4446694"/>
              <a:ext cx="563217" cy="3840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/>
          <p:cNvCxnSpPr>
            <a:endCxn id="103" idx="3"/>
          </p:cNvCxnSpPr>
          <p:nvPr/>
        </p:nvCxnSpPr>
        <p:spPr>
          <a:xfrm flipV="1">
            <a:off x="5170699" y="3791449"/>
            <a:ext cx="824068" cy="7545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108" idx="6"/>
          </p:cNvCxnSpPr>
          <p:nvPr/>
        </p:nvCxnSpPr>
        <p:spPr>
          <a:xfrm flipV="1">
            <a:off x="5979269" y="4434185"/>
            <a:ext cx="927090" cy="322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03" idx="6"/>
            <a:endCxn id="105" idx="2"/>
          </p:cNvCxnSpPr>
          <p:nvPr/>
        </p:nvCxnSpPr>
        <p:spPr>
          <a:xfrm flipV="1">
            <a:off x="6085099" y="3701123"/>
            <a:ext cx="1316064" cy="52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05" idx="0"/>
            <a:endCxn id="110" idx="1"/>
          </p:cNvCxnSpPr>
          <p:nvPr/>
        </p:nvCxnSpPr>
        <p:spPr>
          <a:xfrm>
            <a:off x="7454078" y="3648211"/>
            <a:ext cx="701065" cy="1378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10" idx="2"/>
            <a:endCxn id="107" idx="6"/>
          </p:cNvCxnSpPr>
          <p:nvPr/>
        </p:nvCxnSpPr>
        <p:spPr>
          <a:xfrm flipH="1">
            <a:off x="6856996" y="5064100"/>
            <a:ext cx="1282649" cy="554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06" idx="0"/>
            <a:endCxn id="103" idx="4"/>
          </p:cNvCxnSpPr>
          <p:nvPr/>
        </p:nvCxnSpPr>
        <p:spPr>
          <a:xfrm flipV="1">
            <a:off x="5947078" y="3806947"/>
            <a:ext cx="85106" cy="8899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107" idx="7"/>
          </p:cNvCxnSpPr>
          <p:nvPr/>
        </p:nvCxnSpPr>
        <p:spPr>
          <a:xfrm flipH="1">
            <a:off x="6841498" y="4888950"/>
            <a:ext cx="617066" cy="69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04" idx="0"/>
            <a:endCxn id="106" idx="4"/>
          </p:cNvCxnSpPr>
          <p:nvPr/>
        </p:nvCxnSpPr>
        <p:spPr>
          <a:xfrm flipV="1">
            <a:off x="5878387" y="4802740"/>
            <a:ext cx="68691" cy="589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03" idx="1"/>
            <a:endCxn id="108" idx="1"/>
          </p:cNvCxnSpPr>
          <p:nvPr/>
        </p:nvCxnSpPr>
        <p:spPr>
          <a:xfrm>
            <a:off x="5994767" y="3716621"/>
            <a:ext cx="821260" cy="680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06" idx="6"/>
            <a:endCxn id="109" idx="2"/>
          </p:cNvCxnSpPr>
          <p:nvPr/>
        </p:nvCxnSpPr>
        <p:spPr>
          <a:xfrm>
            <a:off x="5999993" y="4749828"/>
            <a:ext cx="1454085" cy="105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04" idx="1"/>
            <a:endCxn id="102" idx="4"/>
          </p:cNvCxnSpPr>
          <p:nvPr/>
        </p:nvCxnSpPr>
        <p:spPr>
          <a:xfrm flipH="1" flipV="1">
            <a:off x="5162492" y="4592921"/>
            <a:ext cx="678478" cy="814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04" idx="2"/>
            <a:endCxn id="107" idx="6"/>
          </p:cNvCxnSpPr>
          <p:nvPr/>
        </p:nvCxnSpPr>
        <p:spPr>
          <a:xfrm>
            <a:off x="5825472" y="5445030"/>
            <a:ext cx="1031524" cy="173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5109577" y="4487097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979269" y="3701123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825472" y="5392118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401163" y="3648211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894163" y="4696916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751166" y="5565290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800529" y="4381273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454078" y="4802740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8139645" y="5011188"/>
            <a:ext cx="105830" cy="1058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>
            <a:stCxn id="109" idx="2"/>
            <a:endCxn id="108" idx="5"/>
          </p:cNvCxnSpPr>
          <p:nvPr/>
        </p:nvCxnSpPr>
        <p:spPr>
          <a:xfrm flipH="1" flipV="1">
            <a:off x="6890861" y="4471599"/>
            <a:ext cx="563217" cy="3840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Freeform 112"/>
          <p:cNvSpPr/>
          <p:nvPr/>
        </p:nvSpPr>
        <p:spPr>
          <a:xfrm>
            <a:off x="4715311" y="3701123"/>
            <a:ext cx="2387053" cy="2178103"/>
          </a:xfrm>
          <a:custGeom>
            <a:avLst/>
            <a:gdLst>
              <a:gd name="connsiteX0" fmla="*/ 709305 w 3026069"/>
              <a:gd name="connsiteY0" fmla="*/ 72826 h 2178103"/>
              <a:gd name="connsiteX1" fmla="*/ 1802881 w 3026069"/>
              <a:gd name="connsiteY1" fmla="*/ 578431 h 2178103"/>
              <a:gd name="connsiteX2" fmla="*/ 2567208 w 3026069"/>
              <a:gd name="connsiteY2" fmla="*/ 213925 h 2178103"/>
              <a:gd name="connsiteX3" fmla="*/ 3025805 w 3026069"/>
              <a:gd name="connsiteY3" fmla="*/ 601947 h 2178103"/>
              <a:gd name="connsiteX4" fmla="*/ 2508414 w 3026069"/>
              <a:gd name="connsiteY4" fmla="*/ 1201618 h 2178103"/>
              <a:gd name="connsiteX5" fmla="*/ 1744087 w 3026069"/>
              <a:gd name="connsiteY5" fmla="*/ 2177553 h 2178103"/>
              <a:gd name="connsiteX6" fmla="*/ 133120 w 3026069"/>
              <a:gd name="connsiteY6" fmla="*/ 1060519 h 2178103"/>
              <a:gd name="connsiteX7" fmla="*/ 156638 w 3026069"/>
              <a:gd name="connsiteY7" fmla="*/ 108101 h 2178103"/>
              <a:gd name="connsiteX8" fmla="*/ 709305 w 3026069"/>
              <a:gd name="connsiteY8" fmla="*/ 72826 h 217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069" h="2178103">
                <a:moveTo>
                  <a:pt x="709305" y="72826"/>
                </a:moveTo>
                <a:cubicBezTo>
                  <a:pt x="983679" y="151214"/>
                  <a:pt x="1493231" y="554915"/>
                  <a:pt x="1802881" y="578431"/>
                </a:cubicBezTo>
                <a:cubicBezTo>
                  <a:pt x="2112531" y="601947"/>
                  <a:pt x="2363387" y="210006"/>
                  <a:pt x="2567208" y="213925"/>
                </a:cubicBezTo>
                <a:cubicBezTo>
                  <a:pt x="2771029" y="217844"/>
                  <a:pt x="3035604" y="437332"/>
                  <a:pt x="3025805" y="601947"/>
                </a:cubicBezTo>
                <a:cubicBezTo>
                  <a:pt x="3016006" y="766563"/>
                  <a:pt x="2722034" y="939017"/>
                  <a:pt x="2508414" y="1201618"/>
                </a:cubicBezTo>
                <a:cubicBezTo>
                  <a:pt x="2294794" y="1464219"/>
                  <a:pt x="2139969" y="2201069"/>
                  <a:pt x="1744087" y="2177553"/>
                </a:cubicBezTo>
                <a:cubicBezTo>
                  <a:pt x="1348205" y="2154037"/>
                  <a:pt x="397695" y="1405428"/>
                  <a:pt x="133120" y="1060519"/>
                </a:cubicBezTo>
                <a:cubicBezTo>
                  <a:pt x="-131455" y="715610"/>
                  <a:pt x="64527" y="270757"/>
                  <a:pt x="156638" y="108101"/>
                </a:cubicBezTo>
                <a:cubicBezTo>
                  <a:pt x="248749" y="-54555"/>
                  <a:pt x="434931" y="-5562"/>
                  <a:pt x="709305" y="72826"/>
                </a:cubicBezTo>
                <a:close/>
              </a:path>
            </a:pathLst>
          </a:custGeom>
          <a:solidFill>
            <a:srgbClr val="FF66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837425" y="3791449"/>
            <a:ext cx="98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700604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Submodular Set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Monotone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f(A) ≤ f(B)</a:t>
            </a:r>
            <a:r>
              <a:rPr lang="en-US" dirty="0"/>
              <a:t> for all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 B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sym typeface="Symbol"/>
              </a:rPr>
              <a:t>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Example: coverage in set systems, matroid rank function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i="1" dirty="0"/>
              <a:t>Non-negative: </a:t>
            </a:r>
            <a:r>
              <a:rPr lang="en-US" dirty="0">
                <a:solidFill>
                  <a:srgbClr val="FF0000"/>
                </a:solidFill>
              </a:rPr>
              <a:t>f(A) ≥ 0 </a:t>
            </a:r>
            <a:r>
              <a:rPr lang="en-US" dirty="0"/>
              <a:t>for all </a:t>
            </a:r>
            <a:r>
              <a:rPr lang="en-US" dirty="0">
                <a:solidFill>
                  <a:srgbClr val="FF0000"/>
                </a:solidFill>
              </a:rPr>
              <a:t>A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Example: cut function of directed graphs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i="1" dirty="0"/>
              <a:t>Symmetric:  </a:t>
            </a:r>
            <a:r>
              <a:rPr lang="en-US" dirty="0">
                <a:solidFill>
                  <a:srgbClr val="FF0000"/>
                </a:solidFill>
              </a:rPr>
              <a:t>f(A) = f(N\A)  </a:t>
            </a:r>
            <a:r>
              <a:rPr lang="en-US" dirty="0"/>
              <a:t>for all </a:t>
            </a:r>
            <a:r>
              <a:rPr lang="en-US" dirty="0">
                <a:solidFill>
                  <a:srgbClr val="FF0000"/>
                </a:solidFill>
              </a:rPr>
              <a:t>A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sym typeface="Symbol"/>
              </a:rPr>
              <a:t>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Example: cut function of undirected graphs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This talk: focus on monotone functions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675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0698-9FF0-6C4C-875C-A8E71E19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aseline="-25000" dirty="0"/>
              <a:t>Constrained Submodular Function Maximization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563B8-82A3-3640-A238-F803D195E1FA}"/>
              </a:ext>
            </a:extLst>
          </p:cNvPr>
          <p:cNvSpPr txBox="1"/>
          <p:nvPr/>
        </p:nvSpPr>
        <p:spPr>
          <a:xfrm>
            <a:off x="3219450" y="1514739"/>
            <a:ext cx="2705100" cy="83099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max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f(S)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|S| ≤ k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msy1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CE018-4CF5-2048-A473-E98BA4E62BF2}"/>
              </a:ext>
            </a:extLst>
          </p:cNvPr>
          <p:cNvSpPr txBox="1"/>
          <p:nvPr/>
        </p:nvSpPr>
        <p:spPr>
          <a:xfrm>
            <a:off x="1691053" y="2592327"/>
            <a:ext cx="6083300" cy="83099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max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f(S)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	 S is independent set in a matroid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msy1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49A49-0CAD-4F43-A65A-646D0931A2A4}"/>
              </a:ext>
            </a:extLst>
          </p:cNvPr>
          <p:cNvSpPr txBox="1"/>
          <p:nvPr/>
        </p:nvSpPr>
        <p:spPr>
          <a:xfrm>
            <a:off x="1691053" y="3651618"/>
            <a:ext cx="6083300" cy="83099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max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f(S)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 is independent in intersection of p matroids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msy1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E421C-484D-014B-9880-1A873C778823}"/>
              </a:ext>
            </a:extLst>
          </p:cNvPr>
          <p:cNvSpPr txBox="1"/>
          <p:nvPr/>
        </p:nvSpPr>
        <p:spPr>
          <a:xfrm>
            <a:off x="3272203" y="4667053"/>
            <a:ext cx="2921000" cy="83099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max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f(S)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 A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baseline="-25000" dirty="0">
                <a:solidFill>
                  <a:srgbClr val="FF0000"/>
                </a:solidFill>
              </a:rPr>
              <a:t>S </a:t>
            </a:r>
            <a:r>
              <a:rPr lang="en-US" sz="2400" dirty="0">
                <a:solidFill>
                  <a:srgbClr val="FF0000"/>
                </a:solidFill>
              </a:rPr>
              <a:t>≤ b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msy1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A3124-04A6-F24C-B50D-733412A8B0BA}"/>
              </a:ext>
            </a:extLst>
          </p:cNvPr>
          <p:cNvSpPr txBox="1"/>
          <p:nvPr/>
        </p:nvSpPr>
        <p:spPr>
          <a:xfrm>
            <a:off x="323636" y="5203690"/>
            <a:ext cx="2270588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 provided as a value oracle: given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, oracle provides </a:t>
            </a:r>
            <a:r>
              <a:rPr lang="en-US" dirty="0">
                <a:solidFill>
                  <a:srgbClr val="FF0000"/>
                </a:solidFill>
              </a:rPr>
              <a:t>f(S)</a:t>
            </a:r>
          </a:p>
        </p:txBody>
      </p:sp>
    </p:spTree>
    <p:extLst>
      <p:ext uri="{BB962C8B-B14F-4D97-AF65-F5344CB8AC3E}">
        <p14:creationId xmlns:p14="http://schemas.microsoft.com/office/powerpoint/2010/main" val="14992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0698-9FF0-6C4C-875C-A8E71E19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aseline="-25000" dirty="0"/>
              <a:t>Greedy for Submodular Function Maximization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563B8-82A3-3640-A238-F803D195E1FA}"/>
              </a:ext>
            </a:extLst>
          </p:cNvPr>
          <p:cNvSpPr txBox="1"/>
          <p:nvPr/>
        </p:nvSpPr>
        <p:spPr>
          <a:xfrm>
            <a:off x="3219450" y="1514739"/>
            <a:ext cx="2705100" cy="83099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max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f(S)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|S| ≤ k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msy1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0CBE09-00BE-C442-BE30-4AF571D78BCD}"/>
                  </a:ext>
                </a:extLst>
              </p:cNvPr>
              <p:cNvSpPr txBox="1"/>
              <p:nvPr/>
            </p:nvSpPr>
            <p:spPr>
              <a:xfrm>
                <a:off x="1235029" y="2802246"/>
                <a:ext cx="6926317" cy="193899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00"/>
                    </a:solidFill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∪{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Output S</a:t>
                </a:r>
                <a:endParaRPr lang="en-US" sz="2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0CBE09-00BE-C442-BE30-4AF571D78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029" y="2802246"/>
                <a:ext cx="6926317" cy="1938992"/>
              </a:xfrm>
              <a:prstGeom prst="rect">
                <a:avLst/>
              </a:prstGeom>
              <a:blipFill>
                <a:blip r:embed="rId2"/>
                <a:stretch>
                  <a:fillRect l="-1095" t="-1299" b="-584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96AAAA1-0D89-D940-B4AD-4547D51A0F97}"/>
              </a:ext>
            </a:extLst>
          </p:cNvPr>
          <p:cNvSpPr/>
          <p:nvPr/>
        </p:nvSpPr>
        <p:spPr>
          <a:xfrm>
            <a:off x="1235029" y="5175026"/>
            <a:ext cx="6926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Theorem: </a:t>
            </a:r>
            <a:r>
              <a:rPr lang="en-US" sz="2400" dirty="0">
                <a:solidFill>
                  <a:srgbClr val="00B050"/>
                </a:solidFill>
              </a:rPr>
              <a:t>[Nemhauser-Wolsey-Fisher’78] </a:t>
            </a:r>
            <a:r>
              <a:rPr lang="en-US" sz="2400" dirty="0"/>
              <a:t>Greedy yields a </a:t>
            </a:r>
            <a:r>
              <a:rPr lang="en-US" sz="2400" dirty="0">
                <a:solidFill>
                  <a:srgbClr val="FF0000"/>
                </a:solidFill>
              </a:rPr>
              <a:t>(1-1/e) </a:t>
            </a:r>
            <a:r>
              <a:rPr lang="en-US" sz="2400" dirty="0"/>
              <a:t>approximation.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38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78A51-CC3C-AF4A-BC44-DE169FB8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-25000" dirty="0"/>
              <a:t>Submodular Function Maximization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5A07E-2D62-CE4D-A68F-39AAF8581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Classical topic </a:t>
            </a:r>
            <a:r>
              <a:rPr lang="en-US" dirty="0"/>
              <a:t>from late 70’s </a:t>
            </a:r>
            <a:r>
              <a:rPr lang="en-US" dirty="0">
                <a:solidFill>
                  <a:srgbClr val="00B050"/>
                </a:solidFill>
              </a:rPr>
              <a:t>[</a:t>
            </a:r>
            <a:r>
              <a:rPr lang="en-US" dirty="0" err="1">
                <a:solidFill>
                  <a:srgbClr val="00B050"/>
                </a:solidFill>
              </a:rPr>
              <a:t>Cornuejols</a:t>
            </a:r>
            <a:r>
              <a:rPr lang="en-US" dirty="0">
                <a:solidFill>
                  <a:srgbClr val="00B050"/>
                </a:solidFill>
              </a:rPr>
              <a:t>-Fisher-</a:t>
            </a:r>
            <a:r>
              <a:rPr lang="en-US" dirty="0" err="1">
                <a:solidFill>
                  <a:srgbClr val="00B050"/>
                </a:solidFill>
              </a:rPr>
              <a:t>Nemhauser</a:t>
            </a:r>
            <a:r>
              <a:rPr lang="en-US" dirty="0">
                <a:solidFill>
                  <a:srgbClr val="00B050"/>
                </a:solidFill>
              </a:rPr>
              <a:t>-Wolsey …]</a:t>
            </a:r>
          </a:p>
          <a:p>
            <a:r>
              <a:rPr lang="en-US" b="1" dirty="0"/>
              <a:t>Much progress </a:t>
            </a:r>
            <a:r>
              <a:rPr lang="en-US" dirty="0"/>
              <a:t>in (approximation) algorithms and hardness in the last 15 years</a:t>
            </a:r>
          </a:p>
          <a:p>
            <a:r>
              <a:rPr lang="en-US" b="1" dirty="0"/>
              <a:t>Many new applications: </a:t>
            </a:r>
            <a:r>
              <a:rPr lang="en-US" dirty="0"/>
              <a:t>algorithmic game theory, machine learning, data summarization and others</a:t>
            </a:r>
          </a:p>
          <a:p>
            <a:r>
              <a:rPr lang="en-US" b="1" dirty="0"/>
              <a:t>Ongoing work </a:t>
            </a:r>
            <a:r>
              <a:rPr lang="en-US" dirty="0"/>
              <a:t>…</a:t>
            </a:r>
          </a:p>
          <a:p>
            <a:r>
              <a:rPr lang="en-US" b="1" dirty="0"/>
              <a:t>This talk: </a:t>
            </a:r>
            <a:r>
              <a:rPr lang="en-US" dirty="0"/>
              <a:t>continuous optimization approach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CAVEAT: </a:t>
            </a:r>
            <a:r>
              <a:rPr lang="en-US" dirty="0"/>
              <a:t>will not be able to mention many refs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3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Mathematical programming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For submodular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func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maximization </a:t>
            </a:r>
            <a:r>
              <a:rPr lang="en-US" dirty="0">
                <a:solidFill>
                  <a:srgbClr val="00B050"/>
                </a:solidFill>
              </a:rPr>
              <a:t>[Calinescu-C-Pal-Vondrak’07]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342900" lvl="1" indent="-3429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Initial goal: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to improve </a:t>
            </a:r>
            <a:r>
              <a:rPr lang="en-US" dirty="0">
                <a:solidFill>
                  <a:srgbClr val="FF0000"/>
                </a:solidFill>
              </a:rPr>
              <a:t>½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for matroid constraint to </a:t>
            </a:r>
            <a:r>
              <a:rPr lang="en-US" dirty="0">
                <a:solidFill>
                  <a:srgbClr val="FF0000"/>
                </a:solidFill>
              </a:rPr>
              <a:t>(1-1/e)</a:t>
            </a:r>
          </a:p>
          <a:p>
            <a:pPr marL="342900" lvl="1" indent="-3429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rgbClr val="3D484D"/>
                </a:solidFill>
              </a:rPr>
              <a:t>Necessary for handing more complicated sets of constraints</a:t>
            </a:r>
          </a:p>
          <a:p>
            <a:pPr marL="342900" lvl="1" indent="-3429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rgbClr val="3D484D"/>
                </a:solidFill>
              </a:rPr>
              <a:t>Many developments including structural results</a:t>
            </a:r>
          </a:p>
          <a:p>
            <a:pPr marL="0" lvl="1" indent="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77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Math. Programming approach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014" y="2189512"/>
            <a:ext cx="2027904" cy="138499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max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FF0000"/>
                </a:solidFill>
              </a:rPr>
              <a:t>f(S)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S is feasible</a:t>
            </a:r>
            <a:endParaRPr lang="en-US" sz="2800" dirty="0">
              <a:solidFill>
                <a:srgbClr val="FF0000"/>
              </a:solidFill>
              <a:latin typeface="cmsy1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75098" y="2693878"/>
            <a:ext cx="612648" cy="3017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10134" y="2189512"/>
                <a:ext cx="2027904" cy="1384995"/>
              </a:xfrm>
              <a:prstGeom prst="rect">
                <a:avLst/>
              </a:prstGeom>
              <a:noFill/>
              <a:ln>
                <a:solidFill>
                  <a:srgbClr val="00009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/>
                  <a:t>max</a:t>
                </a:r>
                <a:r>
                  <a:rPr lang="en-US" sz="2800" dirty="0"/>
                  <a:t>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F(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msy1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134" y="2189512"/>
                <a:ext cx="2027904" cy="1384995"/>
              </a:xfrm>
              <a:prstGeom prst="rect">
                <a:avLst/>
              </a:prstGeom>
              <a:blipFill>
                <a:blip r:embed="rId3"/>
                <a:stretch>
                  <a:fillRect t="-4505"/>
                </a:stretch>
              </a:blipFill>
              <a:ln>
                <a:solidFill>
                  <a:srgbClr val="00009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604082" y="2583144"/>
            <a:ext cx="2027904" cy="52322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Round </a:t>
            </a:r>
            <a:r>
              <a:rPr lang="en-US" sz="2800" b="1" dirty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  <a:latin typeface="cmsy1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90801" y="2703638"/>
            <a:ext cx="612648" cy="3017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12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7614-0A13-7441-AE8F-7D45056D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A0EE0-3D7D-5748-8656-6951BF70C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do we </a:t>
                </a:r>
                <a:r>
                  <a:rPr lang="en-US" b="1" dirty="0"/>
                  <a:t>extend</a:t>
                </a:r>
                <a:r>
                  <a:rPr lang="en-US" dirty="0"/>
                  <a:t> discrete set function </a:t>
                </a:r>
                <a:r>
                  <a:rPr lang="en-US" dirty="0">
                    <a:solidFill>
                      <a:srgbClr val="FF0000"/>
                    </a:solidFill>
                  </a:rPr>
                  <a:t>f : 2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msbm10"/>
                    <a:ea typeface="msbm10"/>
                    <a:cs typeface="msbm10"/>
                  </a:rPr>
                  <a:t>R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to a a function </a:t>
                </a:r>
                <a:r>
                  <a:rPr lang="en-US" dirty="0">
                    <a:solidFill>
                      <a:srgbClr val="FF0000"/>
                    </a:solidFill>
                  </a:rPr>
                  <a:t>g : [0,1]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msbm10"/>
                    <a:ea typeface="msbm10"/>
                    <a:cs typeface="msbm10"/>
                  </a:rPr>
                  <a:t>R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g</a:t>
                </a:r>
                <a:r>
                  <a:rPr lang="en-US" dirty="0"/>
                  <a:t> should agree to </a:t>
                </a:r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dirty="0"/>
                  <a:t> at integer points in the hypercube</a:t>
                </a:r>
              </a:p>
              <a:p>
                <a:r>
                  <a:rPr lang="en-US" dirty="0"/>
                  <a:t>Ideally </a:t>
                </a:r>
                <a:r>
                  <a:rPr lang="en-US" dirty="0">
                    <a:solidFill>
                      <a:srgbClr val="FF0000"/>
                    </a:solidFill>
                  </a:rPr>
                  <a:t>g</a:t>
                </a:r>
                <a:r>
                  <a:rPr lang="en-US" dirty="0"/>
                  <a:t> should be easy to optimize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g</a:t>
                </a:r>
                <a:r>
                  <a:rPr lang="en-US" dirty="0"/>
                  <a:t> should be smooth/continuous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g</a:t>
                </a:r>
                <a:r>
                  <a:rPr lang="en-US" dirty="0"/>
                  <a:t> should be efficient to evaluate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A0EE0-3D7D-5748-8656-6951BF70C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4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182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7614-0A13-7441-AE8F-7D45056D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A0EE0-3D7D-5748-8656-6951BF70C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How do we </a:t>
                </a:r>
                <a:r>
                  <a:rPr lang="en-US" b="1" dirty="0"/>
                  <a:t>extend</a:t>
                </a:r>
                <a:r>
                  <a:rPr lang="en-US" dirty="0"/>
                  <a:t> discrete set function </a:t>
                </a:r>
                <a:r>
                  <a:rPr lang="en-US" dirty="0">
                    <a:solidFill>
                      <a:srgbClr val="FF0000"/>
                    </a:solidFill>
                  </a:rPr>
                  <a:t>f : 2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msbm10"/>
                    <a:ea typeface="msbm10"/>
                    <a:cs typeface="msbm10"/>
                  </a:rPr>
                  <a:t>R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to a a function </a:t>
                </a:r>
                <a:r>
                  <a:rPr lang="en-US" dirty="0">
                    <a:solidFill>
                      <a:srgbClr val="FF0000"/>
                    </a:solidFill>
                  </a:rPr>
                  <a:t>g : [0,1]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msbm10"/>
                    <a:ea typeface="msbm10"/>
                    <a:cs typeface="msbm10"/>
                  </a:rPr>
                  <a:t>R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Candidates:</a:t>
                </a:r>
              </a:p>
              <a:p>
                <a:r>
                  <a:rPr lang="en-US" b="1" dirty="0"/>
                  <a:t>Convex closure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 –</a:t>
                </a:r>
                <a:r>
                  <a:rPr lang="en-US" baseline="30000" dirty="0"/>
                  <a:t> </a:t>
                </a:r>
                <a:r>
                  <a:rPr lang="en-US" dirty="0"/>
                  <a:t>: a convex extension</a:t>
                </a:r>
                <a:endParaRPr lang="en-US" baseline="30000" dirty="0"/>
              </a:p>
              <a:p>
                <a:r>
                  <a:rPr lang="en-US" b="1" dirty="0"/>
                  <a:t>Concave closure </a:t>
                </a:r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 +</a:t>
                </a:r>
                <a:r>
                  <a:rPr lang="en-US" dirty="0"/>
                  <a:t>: a concave extension</a:t>
                </a:r>
                <a:endParaRPr lang="en-US" baseline="30000" dirty="0"/>
              </a:p>
              <a:p>
                <a:r>
                  <a:rPr lang="en-US" b="1" dirty="0" err="1"/>
                  <a:t>Lovasz</a:t>
                </a:r>
                <a:r>
                  <a:rPr lang="en-US" b="1" dirty="0"/>
                  <a:t> extension: </a:t>
                </a:r>
                <a:r>
                  <a:rPr lang="en-US" dirty="0"/>
                  <a:t>an easy to evaluate extension that coincides with </a:t>
                </a:r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 –</a:t>
                </a:r>
                <a:r>
                  <a:rPr lang="en-US" baseline="30000" dirty="0"/>
                  <a:t> </a:t>
                </a:r>
                <a:r>
                  <a:rPr lang="en-US" dirty="0"/>
                  <a:t>for submodular set functions</a:t>
                </a:r>
              </a:p>
              <a:p>
                <a:r>
                  <a:rPr lang="en-US" dirty="0"/>
                  <a:t>…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A0EE0-3D7D-5748-8656-6951BF70C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4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310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Multilinear</a:t>
            </a:r>
            <a:r>
              <a:rPr lang="en-US" dirty="0"/>
              <a:t> extension of </a:t>
            </a:r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sz="2000" dirty="0">
                    <a:solidFill>
                      <a:srgbClr val="008000"/>
                    </a:solidFill>
                  </a:rPr>
                  <a:t>[Calinescu-C-Pal-Vondrak’07] </a:t>
                </a:r>
                <a:r>
                  <a:rPr lang="en-US" sz="2000" dirty="0"/>
                  <a:t>inspired by </a:t>
                </a:r>
                <a:r>
                  <a:rPr lang="en-US" sz="2000" dirty="0">
                    <a:solidFill>
                      <a:srgbClr val="008000"/>
                    </a:solidFill>
                  </a:rPr>
                  <a:t>[Ageev-Sviridenko’04]</a:t>
                </a:r>
              </a:p>
              <a:p>
                <a:pPr>
                  <a:buNone/>
                </a:pPr>
                <a:r>
                  <a:rPr lang="en-US" dirty="0"/>
                  <a:t>For </a:t>
                </a:r>
                <a:r>
                  <a:rPr lang="en-US" dirty="0">
                    <a:solidFill>
                      <a:srgbClr val="FF0000"/>
                    </a:solidFill>
                  </a:rPr>
                  <a:t>f : 2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msbm10"/>
                    <a:ea typeface="msbm10"/>
                    <a:cs typeface="msbm10"/>
                  </a:rPr>
                  <a:t>R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+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define </a:t>
                </a:r>
                <a:r>
                  <a:rPr lang="en-US" dirty="0">
                    <a:solidFill>
                      <a:srgbClr val="FF0000"/>
                    </a:solidFill>
                  </a:rPr>
                  <a:t>F : [0,1]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msbm10"/>
                    <a:ea typeface="msbm10"/>
                    <a:cs typeface="msbm10"/>
                  </a:rPr>
                  <a:t>R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+</a:t>
                </a:r>
                <a:endParaRPr lang="en-US" dirty="0"/>
              </a:p>
              <a:p>
                <a:pPr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Let</a:t>
                </a:r>
                <a:r>
                  <a:rPr lang="en-US" b="1" dirty="0">
                    <a:solidFill>
                      <a:srgbClr val="FF0000"/>
                    </a:solidFill>
                  </a:rPr>
                  <a:t> x</a:t>
                </a:r>
                <a:r>
                  <a:rPr lang="en-US" dirty="0">
                    <a:solidFill>
                      <a:srgbClr val="FF0000"/>
                    </a:solidFill>
                  </a:rPr>
                  <a:t> = (x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, 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, ..., </a:t>
                </a:r>
                <a:r>
                  <a:rPr lang="en-US" dirty="0" err="1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 </a:t>
                </a:r>
                <a:r>
                  <a:rPr lang="en-US" dirty="0">
                    <a:solidFill>
                      <a:srgbClr val="FF0000"/>
                    </a:solidFill>
                  </a:rPr>
                  <a:t>[0,1]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N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R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: random set, include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3D484D"/>
                    </a:solidFill>
                  </a:rPr>
                  <a:t>independently with prob. </a:t>
                </a:r>
                <a:r>
                  <a:rPr lang="en-US" dirty="0">
                    <a:solidFill>
                      <a:srgbClr val="FF0000"/>
                    </a:solidFill>
                    <a:latin typeface="Calisto MT"/>
                  </a:rPr>
                  <a:t>x</a:t>
                </a:r>
                <a:r>
                  <a:rPr lang="en-US" baseline="-25000" dirty="0">
                    <a:solidFill>
                      <a:srgbClr val="FF0000"/>
                    </a:solidFill>
                    <a:latin typeface="Calisto MT"/>
                  </a:rPr>
                  <a:t>i</a:t>
                </a:r>
              </a:p>
              <a:p>
                <a:pPr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F(</a:t>
                </a:r>
                <a:r>
                  <a:rPr lang="en-US" b="1" dirty="0">
                    <a:solidFill>
                      <a:srgbClr val="FF0000"/>
                    </a:solidFill>
                  </a:rPr>
                  <a:t>x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msbm10"/>
                    <a:ea typeface="msbm10"/>
                    <a:cs typeface="msbm10"/>
                  </a:rPr>
                  <a:t>E</a:t>
                </a:r>
                <a:r>
                  <a:rPr lang="en-US" dirty="0">
                    <a:solidFill>
                      <a:srgbClr val="FF0000"/>
                    </a:solidFill>
                  </a:rPr>
                  <a:t>[ f(R) ] 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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S </a:t>
                </a:r>
                <a:r>
                  <a:rPr lang="en-US" baseline="-25000" dirty="0">
                    <a:solidFill>
                      <a:srgbClr val="FF0000"/>
                    </a:solidFill>
                    <a:sym typeface="Symbol"/>
                  </a:rPr>
                  <a:t>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 f(S) 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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 err="1">
                    <a:solidFill>
                      <a:srgbClr val="FF0000"/>
                    </a:solidFill>
                    <a:sym typeface="Symbol"/>
                  </a:rPr>
                  <a:t>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S</a:t>
                </a:r>
                <a:r>
                  <a:rPr lang="en-US" dirty="0">
                    <a:solidFill>
                      <a:srgbClr val="FF0000"/>
                    </a:solidFill>
                  </a:rPr>
                  <a:t> 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 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baseline="-25000" dirty="0">
                    <a:solidFill>
                      <a:srgbClr val="FF0000"/>
                    </a:solidFill>
                    <a:sym typeface="Symbol"/>
                  </a:rPr>
                  <a:t>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N\S</a:t>
                </a:r>
                <a:r>
                  <a:rPr lang="en-US" dirty="0">
                    <a:solidFill>
                      <a:srgbClr val="FF0000"/>
                    </a:solidFill>
                  </a:rPr>
                  <a:t> (1-x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pPr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en-US" b="1" dirty="0"/>
                  <a:t>Concave closure </a:t>
                </a:r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 +</a:t>
                </a:r>
                <a:r>
                  <a:rPr lang="en-US" dirty="0"/>
                  <a:t>: a concave extension but NP-Hard to evaluate for submodular functions</a:t>
                </a:r>
                <a:endParaRPr lang="en-US" baseline="30000" dirty="0"/>
              </a:p>
              <a:p>
                <a:pPr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4" t="-1130"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69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8F0D-FDC6-4E45-9230-8ED9D6C0CB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60" y="792822"/>
            <a:ext cx="8042275" cy="1404991"/>
          </a:xfrm>
        </p:spPr>
        <p:txBody>
          <a:bodyPr>
            <a:normAutofit/>
          </a:bodyPr>
          <a:lstStyle/>
          <a:p>
            <a:r>
              <a:rPr lang="en-US" dirty="0"/>
              <a:t>The rise of the gradients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CFF324-6FEF-BB44-9311-D968748B798D}"/>
              </a:ext>
            </a:extLst>
          </p:cNvPr>
          <p:cNvSpPr txBox="1">
            <a:spLocks/>
          </p:cNvSpPr>
          <p:nvPr/>
        </p:nvSpPr>
        <p:spPr>
          <a:xfrm>
            <a:off x="550859" y="2381892"/>
            <a:ext cx="8042275" cy="1404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But discrete matters too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7D3386-7F9E-3043-996B-CF4CEB494E4C}"/>
              </a:ext>
            </a:extLst>
          </p:cNvPr>
          <p:cNvSpPr txBox="1">
            <a:spLocks/>
          </p:cNvSpPr>
          <p:nvPr/>
        </p:nvSpPr>
        <p:spPr>
          <a:xfrm>
            <a:off x="550858" y="3957692"/>
            <a:ext cx="8042275" cy="1404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Interplay is powerful and fun</a:t>
            </a:r>
          </a:p>
          <a:p>
            <a:r>
              <a:rPr lang="en-US" dirty="0"/>
              <a:t>(at least to me)</a:t>
            </a:r>
          </a:p>
        </p:txBody>
      </p:sp>
    </p:spTree>
    <p:extLst>
      <p:ext uri="{BB962C8B-B14F-4D97-AF65-F5344CB8AC3E}">
        <p14:creationId xmlns:p14="http://schemas.microsoft.com/office/powerpoint/2010/main" val="36016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AF8E7-81E0-9E4B-9D18-29833E06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C3514B-3045-024B-BA49-0D544D5FFB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the gradient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inner product of two vectors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new vector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C3514B-3045-024B-BA49-0D544D5FFB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6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242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3071" y="1456710"/>
                <a:ext cx="8431305" cy="4507992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F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is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neither concave nor convex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can be estimated by random sampling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dirty="0"/>
                  <a:t> is a </a:t>
                </a:r>
                <a:r>
                  <a:rPr lang="en-US" i="1" dirty="0"/>
                  <a:t>smooth </a:t>
                </a:r>
                <a:r>
                  <a:rPr lang="en-US" dirty="0" err="1"/>
                  <a:t>submodular</a:t>
                </a:r>
                <a:r>
                  <a:rPr lang="en-US" dirty="0"/>
                  <a:t> function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</a:t>
                </a:r>
                <a:r>
                  <a:rPr lang="en-US" baseline="30000" dirty="0">
                    <a:solidFill>
                      <a:srgbClr val="FF0000"/>
                    </a:solidFill>
                    <a:sym typeface="Symbol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F/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</a:t>
                </a:r>
                <a:r>
                  <a:rPr lang="en-US" dirty="0" err="1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 err="1">
                    <a:solidFill>
                      <a:srgbClr val="FF0000"/>
                    </a:solidFill>
                    <a:sym typeface="Symbol"/>
                  </a:rPr>
                  <a:t></a:t>
                </a:r>
                <a:r>
                  <a:rPr lang="en-US" dirty="0" err="1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 ≤ 0 </a:t>
                </a:r>
                <a:r>
                  <a:rPr lang="en-US" dirty="0"/>
                  <a:t>for all </a:t>
                </a:r>
                <a:r>
                  <a:rPr lang="en-US" dirty="0" err="1">
                    <a:solidFill>
                      <a:srgbClr val="FF0000"/>
                    </a:solidFill>
                  </a:rPr>
                  <a:t>i,j</a:t>
                </a:r>
                <a:r>
                  <a:rPr lang="en-US" dirty="0"/>
                  <a:t>. </a:t>
                </a:r>
              </a:p>
              <a:p>
                <a:pPr lvl="2"/>
                <a:r>
                  <a:rPr lang="en-US" dirty="0"/>
                  <a:t>Recall  </a:t>
                </a:r>
                <a:r>
                  <a:rPr lang="en-US" dirty="0">
                    <a:solidFill>
                      <a:srgbClr val="FF0000"/>
                    </a:solidFill>
                  </a:rPr>
                  <a:t>f(</a:t>
                </a:r>
                <a:r>
                  <a:rPr lang="en-US" dirty="0" err="1">
                    <a:solidFill>
                      <a:srgbClr val="FF0000"/>
                    </a:solidFill>
                  </a:rPr>
                  <a:t>A+j</a:t>
                </a:r>
                <a:r>
                  <a:rPr lang="en-US" dirty="0">
                    <a:solidFill>
                      <a:srgbClr val="FF0000"/>
                    </a:solidFill>
                  </a:rPr>
                  <a:t>) – f(A) ≥ f(</a:t>
                </a:r>
                <a:r>
                  <a:rPr lang="en-US" dirty="0" err="1">
                    <a:solidFill>
                      <a:srgbClr val="FF0000"/>
                    </a:solidFill>
                  </a:rPr>
                  <a:t>A+i+j</a:t>
                </a:r>
                <a:r>
                  <a:rPr lang="en-US" dirty="0">
                    <a:solidFill>
                      <a:srgbClr val="FF0000"/>
                    </a:solidFill>
                  </a:rPr>
                  <a:t>) – f(</a:t>
                </a:r>
                <a:r>
                  <a:rPr lang="en-US" dirty="0" err="1">
                    <a:solidFill>
                      <a:srgbClr val="FF0000"/>
                    </a:solidFill>
                  </a:rPr>
                  <a:t>A+i</a:t>
                </a:r>
                <a:r>
                  <a:rPr lang="en-US" dirty="0">
                    <a:solidFill>
                      <a:srgbClr val="FF0000"/>
                    </a:solidFill>
                  </a:rPr>
                  <a:t>)  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for all </a:t>
                </a:r>
                <a:r>
                  <a:rPr lang="en-US" dirty="0">
                    <a:solidFill>
                      <a:srgbClr val="FF0000"/>
                    </a:solidFill>
                  </a:rPr>
                  <a:t>A,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, j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</a:t>
                </a:r>
                <a:r>
                  <a:rPr lang="en-US" baseline="30000" dirty="0">
                    <a:solidFill>
                      <a:srgbClr val="FF0000"/>
                    </a:solidFill>
                    <a:sym typeface="Symbol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F/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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= 0 </a:t>
                </a:r>
                <a:r>
                  <a:rPr lang="en-US" dirty="0"/>
                  <a:t>for all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(multilinearity)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dirty="0"/>
                  <a:t> is concave along any </a:t>
                </a:r>
                <a:r>
                  <a:rPr lang="en-US" i="1" dirty="0"/>
                  <a:t>non-negative </a:t>
                </a:r>
                <a:r>
                  <a:rPr lang="en-US" dirty="0"/>
                  <a:t>direction vector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  <a:sym typeface="Symbol"/>
                </a:endParaRP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If</a:t>
                </a:r>
                <a:r>
                  <a:rPr lang="en-US" dirty="0">
                    <a:solidFill>
                      <a:srgbClr val="FF0000"/>
                    </a:solidFill>
                  </a:rPr>
                  <a:t> f</a:t>
                </a:r>
                <a:r>
                  <a:rPr lang="en-US" dirty="0"/>
                  <a:t> is monotone: 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</a:t>
                </a:r>
                <a:r>
                  <a:rPr lang="en-US" dirty="0">
                    <a:solidFill>
                      <a:srgbClr val="FF0000"/>
                    </a:solidFill>
                  </a:rPr>
                  <a:t>F/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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 ≥ 0 </a:t>
                </a:r>
                <a:r>
                  <a:rPr lang="en-US" dirty="0"/>
                  <a:t>for all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,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F(y) ≥ F(x)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if</a:t>
                </a:r>
                <a:r>
                  <a:rPr lang="en-US" dirty="0">
                    <a:solidFill>
                      <a:srgbClr val="FF0000"/>
                    </a:solidFill>
                  </a:rPr>
                  <a:t> y ≥ x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071" y="1456710"/>
                <a:ext cx="8431305" cy="4507992"/>
              </a:xfrm>
              <a:blipFill>
                <a:blip r:embed="rId2"/>
                <a:stretch>
                  <a:fillRect l="-904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410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property of </a:t>
            </a:r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22A13C-B669-314E-879B-CF7591F6F7B3}"/>
              </a:ext>
            </a:extLst>
          </p:cNvPr>
          <p:cNvSpPr>
            <a:spLocks noChangeAspect="1"/>
          </p:cNvSpPr>
          <p:nvPr/>
        </p:nvSpPr>
        <p:spPr>
          <a:xfrm>
            <a:off x="2814284" y="4092843"/>
            <a:ext cx="150607" cy="1506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425F15-91FC-BF4C-867E-E190EDFECC3E}"/>
              </a:ext>
            </a:extLst>
          </p:cNvPr>
          <p:cNvSpPr>
            <a:spLocks noChangeAspect="1"/>
          </p:cNvSpPr>
          <p:nvPr/>
        </p:nvSpPr>
        <p:spPr>
          <a:xfrm>
            <a:off x="4689838" y="2909503"/>
            <a:ext cx="150607" cy="1506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E54131-574A-E44E-A9CC-C16A84CC8C88}"/>
              </a:ext>
            </a:extLst>
          </p:cNvPr>
          <p:cNvCxnSpPr>
            <a:cxnSpLocks/>
          </p:cNvCxnSpPr>
          <p:nvPr/>
        </p:nvCxnSpPr>
        <p:spPr>
          <a:xfrm flipV="1">
            <a:off x="2932618" y="3016539"/>
            <a:ext cx="1747003" cy="1130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D220D4-C944-FE49-85C5-9080B4D131CA}"/>
                  </a:ext>
                </a:extLst>
              </p:cNvPr>
              <p:cNvSpPr txBox="1"/>
              <p:nvPr/>
            </p:nvSpPr>
            <p:spPr>
              <a:xfrm>
                <a:off x="2964891" y="4059946"/>
                <a:ext cx="3944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D220D4-C944-FE49-85C5-9080B4D13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91" y="4059946"/>
                <a:ext cx="394403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59FECE-67B4-2C46-AEF6-C2E815171658}"/>
                  </a:ext>
                </a:extLst>
              </p:cNvPr>
              <p:cNvSpPr txBox="1"/>
              <p:nvPr/>
            </p:nvSpPr>
            <p:spPr>
              <a:xfrm>
                <a:off x="4840445" y="2814068"/>
                <a:ext cx="16722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59FECE-67B4-2C46-AEF6-C2E815171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45" y="2814068"/>
                <a:ext cx="1672253" cy="400110"/>
              </a:xfrm>
              <a:prstGeom prst="rect">
                <a:avLst/>
              </a:prstGeom>
              <a:blipFill>
                <a:blip r:embed="rId3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>
            <a:extLst>
              <a:ext uri="{FF2B5EF4-FFF2-40B4-BE49-F238E27FC236}">
                <a16:creationId xmlns:a16="http://schemas.microsoft.com/office/drawing/2014/main" id="{2468ED31-F457-714E-9A72-834E6241C3C7}"/>
              </a:ext>
            </a:extLst>
          </p:cNvPr>
          <p:cNvSpPr/>
          <p:nvPr/>
        </p:nvSpPr>
        <p:spPr>
          <a:xfrm>
            <a:off x="2830577" y="2445524"/>
            <a:ext cx="1897330" cy="1280883"/>
          </a:xfrm>
          <a:custGeom>
            <a:avLst/>
            <a:gdLst>
              <a:gd name="connsiteX0" fmla="*/ 0 w 1893346"/>
              <a:gd name="connsiteY0" fmla="*/ 1280883 h 1280883"/>
              <a:gd name="connsiteX1" fmla="*/ 720762 w 1893346"/>
              <a:gd name="connsiteY1" fmla="*/ 119057 h 1280883"/>
              <a:gd name="connsiteX2" fmla="*/ 1893346 w 1893346"/>
              <a:gd name="connsiteY2" fmla="*/ 97542 h 128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3346" h="1280883">
                <a:moveTo>
                  <a:pt x="0" y="1280883"/>
                </a:moveTo>
                <a:cubicBezTo>
                  <a:pt x="202602" y="798581"/>
                  <a:pt x="405204" y="316280"/>
                  <a:pt x="720762" y="119057"/>
                </a:cubicBezTo>
                <a:cubicBezTo>
                  <a:pt x="1036320" y="-78167"/>
                  <a:pt x="1464833" y="9687"/>
                  <a:pt x="1893346" y="97542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EE6CD-873C-F140-A2C3-B42A175B39A8}"/>
              </a:ext>
            </a:extLst>
          </p:cNvPr>
          <p:cNvSpPr/>
          <p:nvPr/>
        </p:nvSpPr>
        <p:spPr>
          <a:xfrm>
            <a:off x="675836" y="1553092"/>
            <a:ext cx="7245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/>
              <a:t> is concave along any </a:t>
            </a:r>
            <a:r>
              <a:rPr lang="en-US" sz="2400" i="1" dirty="0"/>
              <a:t>non-negative </a:t>
            </a:r>
            <a:r>
              <a:rPr lang="en-US" sz="2400" dirty="0"/>
              <a:t>direction vector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754742-7A95-A346-B82C-D78CFA901B5D}"/>
              </a:ext>
            </a:extLst>
          </p:cNvPr>
          <p:cNvSpPr>
            <a:spLocks noChangeAspect="1"/>
          </p:cNvSpPr>
          <p:nvPr/>
        </p:nvSpPr>
        <p:spPr>
          <a:xfrm>
            <a:off x="3453276" y="3683617"/>
            <a:ext cx="150607" cy="1506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6001D8-C53B-E543-95B6-0DE0ECCAF7C5}"/>
                  </a:ext>
                </a:extLst>
              </p:cNvPr>
              <p:cNvSpPr txBox="1"/>
              <p:nvPr/>
            </p:nvSpPr>
            <p:spPr>
              <a:xfrm>
                <a:off x="3545237" y="3637906"/>
                <a:ext cx="1074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6001D8-C53B-E543-95B6-0DE0ECCAF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237" y="3637906"/>
                <a:ext cx="1074525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B63052-C286-A346-BB15-6B6CBC8DE56E}"/>
                  </a:ext>
                </a:extLst>
              </p:cNvPr>
              <p:cNvSpPr/>
              <p:nvPr/>
            </p:nvSpPr>
            <p:spPr>
              <a:xfrm>
                <a:off x="758788" y="4813709"/>
                <a:ext cx="724575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b="0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/>
                  <a:t> is concave in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B63052-C286-A346-BB15-6B6CBC8DE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88" y="4813709"/>
                <a:ext cx="7245752" cy="1200329"/>
              </a:xfrm>
              <a:prstGeom prst="rect">
                <a:avLst/>
              </a:prstGeom>
              <a:blipFill>
                <a:blip r:embed="rId5"/>
                <a:stretch>
                  <a:fillRect t="-312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93B381-84FE-A44D-9E5F-8DDD97B9E863}"/>
              </a:ext>
            </a:extLst>
          </p:cNvPr>
          <p:cNvCxnSpPr>
            <a:cxnSpLocks/>
          </p:cNvCxnSpPr>
          <p:nvPr/>
        </p:nvCxnSpPr>
        <p:spPr>
          <a:xfrm flipV="1">
            <a:off x="2776632" y="2814068"/>
            <a:ext cx="385460" cy="96624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982396-344D-6047-BAAC-1932F13BEA5B}"/>
                  </a:ext>
                </a:extLst>
              </p:cNvPr>
              <p:cNvSpPr/>
              <p:nvPr/>
            </p:nvSpPr>
            <p:spPr>
              <a:xfrm>
                <a:off x="4179521" y="3244334"/>
                <a:ext cx="7849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982396-344D-6047-BAAC-1932F13BEA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521" y="3244334"/>
                <a:ext cx="78495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E2ADC5-9293-8749-9776-5F0E8578E4C9}"/>
                  </a:ext>
                </a:extLst>
              </p:cNvPr>
              <p:cNvSpPr/>
              <p:nvPr/>
            </p:nvSpPr>
            <p:spPr>
              <a:xfrm>
                <a:off x="2588573" y="2428288"/>
                <a:ext cx="7849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E2ADC5-9293-8749-9776-5F0E8578E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573" y="2428288"/>
                <a:ext cx="78495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58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(Approximately) Maximizing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5" y="3041373"/>
            <a:ext cx="8042030" cy="33793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Theorem: </a:t>
            </a:r>
            <a:r>
              <a:rPr lang="en-US" dirty="0">
                <a:solidFill>
                  <a:srgbClr val="008000"/>
                </a:solidFill>
              </a:rPr>
              <a:t>[Vondrak’08]</a:t>
            </a:r>
            <a:r>
              <a:rPr lang="en-US" dirty="0"/>
              <a:t> For any </a:t>
            </a:r>
            <a:r>
              <a:rPr lang="en-US" i="1" dirty="0"/>
              <a:t>monotone 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, there is a         </a:t>
            </a:r>
            <a:r>
              <a:rPr lang="en-US" dirty="0">
                <a:solidFill>
                  <a:srgbClr val="FF0000"/>
                </a:solidFill>
              </a:rPr>
              <a:t>(1-1/e) </a:t>
            </a:r>
            <a:r>
              <a:rPr lang="en-US" dirty="0"/>
              <a:t>approximation for </a:t>
            </a:r>
            <a:r>
              <a:rPr lang="en-US" dirty="0">
                <a:solidFill>
                  <a:srgbClr val="FF0000"/>
                </a:solidFill>
              </a:rPr>
              <a:t>max { F(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| </a:t>
            </a:r>
            <a:r>
              <a:rPr lang="en-US" dirty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</a:t>
            </a:r>
            <a:r>
              <a:rPr lang="en-US" dirty="0">
                <a:solidFill>
                  <a:srgbClr val="FF0000"/>
                </a:solidFill>
              </a:rPr>
              <a:t> P }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where</a:t>
            </a:r>
            <a:r>
              <a:rPr lang="en-US" dirty="0">
                <a:solidFill>
                  <a:srgbClr val="FF0000"/>
                </a:solidFill>
              </a:rPr>
              <a:t>    P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 [0,1]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N</a:t>
            </a:r>
            <a:r>
              <a:rPr lang="en-US" dirty="0"/>
              <a:t> is any </a:t>
            </a:r>
            <a:r>
              <a:rPr lang="en-US" i="1" dirty="0"/>
              <a:t>solvable</a:t>
            </a:r>
            <a:r>
              <a:rPr lang="en-US" dirty="0"/>
              <a:t> polytope.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/>
              <a:t>Algorithm: </a:t>
            </a:r>
            <a:r>
              <a:rPr lang="en-US" dirty="0"/>
              <a:t>Continuous-Greedy</a:t>
            </a:r>
          </a:p>
          <a:p>
            <a:pPr>
              <a:buNone/>
            </a:pPr>
            <a:r>
              <a:rPr lang="en-US" b="1" dirty="0"/>
              <a:t>Many</a:t>
            </a:r>
            <a:r>
              <a:rPr lang="en-US" dirty="0"/>
              <a:t> subsequent developments, especially for nonnegative </a:t>
            </a:r>
            <a:r>
              <a:rPr lang="en-US" sz="2000" dirty="0">
                <a:solidFill>
                  <a:srgbClr val="188427"/>
                </a:solidFill>
              </a:rPr>
              <a:t>[C-Vondrak-Zenklusen’11,Feldman-Naor-Schwartz’11,Ene-Nguyen’16, Buchbinder-Feldman’17]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6EFE5-C965-5949-86B9-06D18FA7772F}"/>
              </a:ext>
            </a:extLst>
          </p:cNvPr>
          <p:cNvSpPr txBox="1"/>
          <p:nvPr/>
        </p:nvSpPr>
        <p:spPr>
          <a:xfrm>
            <a:off x="550985" y="1399939"/>
            <a:ext cx="2027904" cy="138499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max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FF0000"/>
                </a:solidFill>
              </a:rPr>
              <a:t>f(S)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S is feasible</a:t>
            </a:r>
            <a:endParaRPr lang="en-US" sz="2800" dirty="0">
              <a:solidFill>
                <a:srgbClr val="FF0000"/>
              </a:solidFill>
              <a:latin typeface="cmsy1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D6C22175-8DE1-9D46-8FFF-70CC1E250BCF}"/>
              </a:ext>
            </a:extLst>
          </p:cNvPr>
          <p:cNvSpPr/>
          <p:nvPr/>
        </p:nvSpPr>
        <p:spPr>
          <a:xfrm>
            <a:off x="2814069" y="1904305"/>
            <a:ext cx="612648" cy="3017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60847D-3DB8-1145-8F7F-BA1E6FCBBF88}"/>
                  </a:ext>
                </a:extLst>
              </p:cNvPr>
              <p:cNvSpPr txBox="1"/>
              <p:nvPr/>
            </p:nvSpPr>
            <p:spPr>
              <a:xfrm>
                <a:off x="3649105" y="1399939"/>
                <a:ext cx="2027904" cy="1384995"/>
              </a:xfrm>
              <a:prstGeom prst="rect">
                <a:avLst/>
              </a:prstGeom>
              <a:noFill/>
              <a:ln>
                <a:solidFill>
                  <a:srgbClr val="00009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/>
                  <a:t>max</a:t>
                </a:r>
                <a:r>
                  <a:rPr lang="en-US" sz="2800" dirty="0"/>
                  <a:t>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F(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msy1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60847D-3DB8-1145-8F7F-BA1E6FCBB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105" y="1399939"/>
                <a:ext cx="2027904" cy="1384995"/>
              </a:xfrm>
              <a:prstGeom prst="rect">
                <a:avLst/>
              </a:prstGeom>
              <a:blipFill>
                <a:blip r:embed="rId2"/>
                <a:stretch>
                  <a:fillRect t="-4505"/>
                </a:stretch>
              </a:blipFill>
              <a:ln>
                <a:solidFill>
                  <a:srgbClr val="00009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91D22FC-F169-034B-965E-01D6136CD733}"/>
              </a:ext>
            </a:extLst>
          </p:cNvPr>
          <p:cNvSpPr txBox="1"/>
          <p:nvPr/>
        </p:nvSpPr>
        <p:spPr>
          <a:xfrm>
            <a:off x="6643053" y="1793571"/>
            <a:ext cx="2027904" cy="52322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Round </a:t>
            </a:r>
            <a:r>
              <a:rPr lang="en-US" sz="2800" b="1" dirty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  <a:latin typeface="cmsy1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8AD31AF-93A2-D64D-B489-67B4D8C5B9A8}"/>
              </a:ext>
            </a:extLst>
          </p:cNvPr>
          <p:cNvSpPr/>
          <p:nvPr/>
        </p:nvSpPr>
        <p:spPr>
          <a:xfrm>
            <a:off x="5829772" y="1914065"/>
            <a:ext cx="612648" cy="3017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8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Rounding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5" y="3041373"/>
            <a:ext cx="8042030" cy="33793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How do we round fractional 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dirty="0"/>
              <a:t>? </a:t>
            </a:r>
          </a:p>
          <a:p>
            <a:pPr>
              <a:buNone/>
            </a:pPr>
            <a:r>
              <a:rPr lang="en-US" dirty="0"/>
              <a:t>Several non-trivial techniques</a:t>
            </a:r>
          </a:p>
          <a:p>
            <a:r>
              <a:rPr lang="en-US" dirty="0"/>
              <a:t>Matroid polytopes: no loss in rounding! </a:t>
            </a:r>
            <a:r>
              <a:rPr lang="en-US" b="1" dirty="0" err="1"/>
              <a:t>Pipage</a:t>
            </a:r>
            <a:r>
              <a:rPr lang="en-US" b="1" dirty="0"/>
              <a:t> rounding </a:t>
            </a:r>
            <a:r>
              <a:rPr lang="en-US" dirty="0">
                <a:solidFill>
                  <a:srgbClr val="008000"/>
                </a:solidFill>
              </a:rPr>
              <a:t>[Calinescu-C-Pal-Vondrak’07],</a:t>
            </a:r>
            <a:r>
              <a:rPr lang="en-US" b="1" dirty="0"/>
              <a:t> swap rounding</a:t>
            </a:r>
            <a:r>
              <a:rPr lang="en-US" dirty="0">
                <a:solidFill>
                  <a:srgbClr val="008000"/>
                </a:solidFill>
              </a:rPr>
              <a:t> [C-Vondrak-Zenklusen’11] 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Contention resolution schemes </a:t>
            </a:r>
            <a:r>
              <a:rPr lang="en-US" dirty="0">
                <a:solidFill>
                  <a:srgbClr val="008000"/>
                </a:solidFill>
              </a:rPr>
              <a:t>[C-Vondrak-Zenklusen’12]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6EFE5-C965-5949-86B9-06D18FA7772F}"/>
              </a:ext>
            </a:extLst>
          </p:cNvPr>
          <p:cNvSpPr txBox="1"/>
          <p:nvPr/>
        </p:nvSpPr>
        <p:spPr>
          <a:xfrm>
            <a:off x="550985" y="1399939"/>
            <a:ext cx="2027904" cy="138499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max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FF0000"/>
                </a:solidFill>
              </a:rPr>
              <a:t>f(S)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S is feasible</a:t>
            </a:r>
            <a:endParaRPr lang="en-US" sz="2800" dirty="0">
              <a:solidFill>
                <a:srgbClr val="FF0000"/>
              </a:solidFill>
              <a:latin typeface="cmsy1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D6C22175-8DE1-9D46-8FFF-70CC1E250BCF}"/>
              </a:ext>
            </a:extLst>
          </p:cNvPr>
          <p:cNvSpPr/>
          <p:nvPr/>
        </p:nvSpPr>
        <p:spPr>
          <a:xfrm>
            <a:off x="2814069" y="1904305"/>
            <a:ext cx="612648" cy="3017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60847D-3DB8-1145-8F7F-BA1E6FCBBF88}"/>
                  </a:ext>
                </a:extLst>
              </p:cNvPr>
              <p:cNvSpPr txBox="1"/>
              <p:nvPr/>
            </p:nvSpPr>
            <p:spPr>
              <a:xfrm>
                <a:off x="3649105" y="1399939"/>
                <a:ext cx="2027904" cy="1384995"/>
              </a:xfrm>
              <a:prstGeom prst="rect">
                <a:avLst/>
              </a:prstGeom>
              <a:noFill/>
              <a:ln>
                <a:solidFill>
                  <a:srgbClr val="00009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/>
                  <a:t>max</a:t>
                </a:r>
                <a:r>
                  <a:rPr lang="en-US" sz="2800" dirty="0"/>
                  <a:t>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F(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msy1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60847D-3DB8-1145-8F7F-BA1E6FCBB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105" y="1399939"/>
                <a:ext cx="2027904" cy="1384995"/>
              </a:xfrm>
              <a:prstGeom prst="rect">
                <a:avLst/>
              </a:prstGeom>
              <a:blipFill>
                <a:blip r:embed="rId2"/>
                <a:stretch>
                  <a:fillRect t="-4505"/>
                </a:stretch>
              </a:blipFill>
              <a:ln>
                <a:solidFill>
                  <a:srgbClr val="00009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91D22FC-F169-034B-965E-01D6136CD733}"/>
              </a:ext>
            </a:extLst>
          </p:cNvPr>
          <p:cNvSpPr txBox="1"/>
          <p:nvPr/>
        </p:nvSpPr>
        <p:spPr>
          <a:xfrm>
            <a:off x="6643053" y="1793571"/>
            <a:ext cx="2027904" cy="52322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Round </a:t>
            </a:r>
            <a:r>
              <a:rPr lang="en-US" sz="2800" b="1" dirty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  <a:latin typeface="cmsy1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8AD31AF-93A2-D64D-B489-67B4D8C5B9A8}"/>
              </a:ext>
            </a:extLst>
          </p:cNvPr>
          <p:cNvSpPr/>
          <p:nvPr/>
        </p:nvSpPr>
        <p:spPr>
          <a:xfrm>
            <a:off x="5829772" y="1914065"/>
            <a:ext cx="612648" cy="3017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01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DEFC-1115-634E-8322-AC04D107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Highlights of Continuous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B7488-9230-A442-B4C9-DDC512BA5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(1-1/e) </a:t>
            </a:r>
            <a:r>
              <a:rPr lang="en-US" dirty="0"/>
              <a:t>for maximizing monotone f over any matroid polytope. Optimal and improves </a:t>
            </a:r>
            <a:r>
              <a:rPr lang="en-US" dirty="0">
                <a:solidFill>
                  <a:srgbClr val="FF0000"/>
                </a:solidFill>
              </a:rPr>
              <a:t>½</a:t>
            </a:r>
            <a:r>
              <a:rPr lang="en-US" dirty="0"/>
              <a:t> via Greedy</a:t>
            </a:r>
          </a:p>
          <a:p>
            <a:r>
              <a:rPr lang="en-US" dirty="0"/>
              <a:t>Only approach for a variety of packing constraints </a:t>
            </a:r>
          </a:p>
          <a:p>
            <a:r>
              <a:rPr lang="en-US" dirty="0"/>
              <a:t>Allows combination of combinatorial/matroid and packing constraints </a:t>
            </a:r>
          </a:p>
          <a:p>
            <a:r>
              <a:rPr lang="en-US" dirty="0"/>
              <a:t>Generalizes nicely to non-negative functions</a:t>
            </a:r>
          </a:p>
          <a:p>
            <a:r>
              <a:rPr lang="en-US" dirty="0"/>
              <a:t>Stochastic optimization</a:t>
            </a:r>
          </a:p>
          <a:p>
            <a:r>
              <a:rPr lang="en-US" dirty="0"/>
              <a:t>Parallel algorithms</a:t>
            </a:r>
          </a:p>
          <a:p>
            <a:r>
              <a:rPr lang="en-US" dirty="0"/>
              <a:t>Structural results 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70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12BB-1DB8-5F44-8BA0-C3283562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D64B7-1AD4-6F45-9F10-FB8F98FA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430" y="2665824"/>
            <a:ext cx="7405032" cy="426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Illustrate continuous greedy and its advantage in </a:t>
            </a:r>
            <a:r>
              <a:rPr lang="en-US" sz="2000" b="1" dirty="0"/>
              <a:t>parallelization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6F00D-A7BA-C34A-AAC2-405C9408F3C9}"/>
              </a:ext>
            </a:extLst>
          </p:cNvPr>
          <p:cNvSpPr txBox="1"/>
          <p:nvPr/>
        </p:nvSpPr>
        <p:spPr>
          <a:xfrm>
            <a:off x="1651000" y="1406971"/>
            <a:ext cx="2921000" cy="83099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max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f(S)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 |S|</a:t>
            </a:r>
            <a:r>
              <a:rPr lang="en-US" sz="2400" b="1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≤ k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msy1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93DF36-FD9D-A345-9563-61D7BB6C4A12}"/>
                  </a:ext>
                </a:extLst>
              </p:cNvPr>
              <p:cNvSpPr txBox="1"/>
              <p:nvPr/>
            </p:nvSpPr>
            <p:spPr>
              <a:xfrm>
                <a:off x="4937218" y="1406970"/>
                <a:ext cx="2921000" cy="830997"/>
              </a:xfrm>
              <a:prstGeom prst="rect">
                <a:avLst/>
              </a:prstGeom>
              <a:noFill/>
              <a:ln>
                <a:solidFill>
                  <a:srgbClr val="00009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chemeClr val="bg2">
                        <a:lumMod val="50000"/>
                      </a:schemeClr>
                    </a:solidFill>
                  </a:rPr>
                  <a:t>max</a:t>
                </a:r>
                <a:r>
                  <a:rPr lang="en-US" sz="2400" dirty="0"/>
                  <a:t>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F(x)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msy1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93DF36-FD9D-A345-9563-61D7BB6C4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218" y="1406970"/>
                <a:ext cx="2921000" cy="830997"/>
              </a:xfrm>
              <a:prstGeom prst="rect">
                <a:avLst/>
              </a:prstGeom>
              <a:blipFill>
                <a:blip r:embed="rId2"/>
                <a:stretch>
                  <a:fillRect t="-26866" b="-102985"/>
                </a:stretch>
              </a:blipFill>
              <a:ln>
                <a:solidFill>
                  <a:srgbClr val="00009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310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EC92-718A-F546-B473-F238EF1A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0DC3CC-2FD5-F249-B7BE-FA9B186942A5}"/>
                  </a:ext>
                </a:extLst>
              </p:cNvPr>
              <p:cNvSpPr txBox="1"/>
              <p:nvPr/>
            </p:nvSpPr>
            <p:spPr>
              <a:xfrm>
                <a:off x="1943100" y="1389412"/>
                <a:ext cx="5080000" cy="1384995"/>
              </a:xfrm>
              <a:prstGeom prst="rect">
                <a:avLst/>
              </a:prstGeom>
              <a:noFill/>
              <a:ln>
                <a:solidFill>
                  <a:srgbClr val="00009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/>
                  <a:t>max</a:t>
                </a:r>
                <a:r>
                  <a:rPr lang="en-US" sz="2800" dirty="0"/>
                  <a:t>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F(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</a:p>
              <a:p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msy1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0DC3CC-2FD5-F249-B7BE-FA9B18694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1389412"/>
                <a:ext cx="5080000" cy="1384995"/>
              </a:xfrm>
              <a:prstGeom prst="rect">
                <a:avLst/>
              </a:prstGeom>
              <a:blipFill>
                <a:blip r:embed="rId3"/>
                <a:stretch>
                  <a:fillRect t="-4505"/>
                </a:stretch>
              </a:blipFill>
              <a:ln>
                <a:solidFill>
                  <a:srgbClr val="00009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E7ADC4-A47C-644D-B799-128D483FA52C}"/>
                  </a:ext>
                </a:extLst>
              </p:cNvPr>
              <p:cNvSpPr txBox="1"/>
              <p:nvPr/>
            </p:nvSpPr>
            <p:spPr>
              <a:xfrm>
                <a:off x="2434248" y="3130512"/>
                <a:ext cx="4588852" cy="197400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While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do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00"/>
                    </a:solidFill>
                  </a:rPr>
                  <a:t>Output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x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E7ADC4-A47C-644D-B799-128D483F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248" y="3130512"/>
                <a:ext cx="4588852" cy="1974002"/>
              </a:xfrm>
              <a:prstGeom prst="rect">
                <a:avLst/>
              </a:prstGeom>
              <a:blipFill>
                <a:blip r:embed="rId4"/>
                <a:stretch>
                  <a:fillRect l="-1934" t="-10759" b="-506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5A94203-50B8-ED43-ADF9-E326CCFCE165}"/>
              </a:ext>
            </a:extLst>
          </p:cNvPr>
          <p:cNvSpPr txBox="1"/>
          <p:nvPr/>
        </p:nvSpPr>
        <p:spPr>
          <a:xfrm>
            <a:off x="7023100" y="3130512"/>
            <a:ext cx="201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[Wolsey’82]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7CA9F-FDD9-BF4B-829D-D671B6C28923}"/>
              </a:ext>
            </a:extLst>
          </p:cNvPr>
          <p:cNvSpPr txBox="1"/>
          <p:nvPr/>
        </p:nvSpPr>
        <p:spPr>
          <a:xfrm>
            <a:off x="2202873" y="3512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229E33-F446-484C-A614-4F8016C9144D}"/>
              </a:ext>
            </a:extLst>
          </p:cNvPr>
          <p:cNvSpPr/>
          <p:nvPr/>
        </p:nvSpPr>
        <p:spPr>
          <a:xfrm>
            <a:off x="927236" y="5579189"/>
            <a:ext cx="7602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Theorem: </a:t>
            </a:r>
            <a:r>
              <a:rPr lang="en-US" sz="2800" dirty="0"/>
              <a:t>For monotone </a:t>
            </a:r>
            <a:r>
              <a:rPr lang="en-US" sz="2800" dirty="0">
                <a:solidFill>
                  <a:srgbClr val="FF0000"/>
                </a:solidFill>
              </a:rPr>
              <a:t>f,  F(x) ≥ (1-1/e) OPT</a:t>
            </a:r>
          </a:p>
        </p:txBody>
      </p:sp>
    </p:spTree>
    <p:extLst>
      <p:ext uri="{BB962C8B-B14F-4D97-AF65-F5344CB8AC3E}">
        <p14:creationId xmlns:p14="http://schemas.microsoft.com/office/powerpoint/2010/main" val="419716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F8852-1AF6-C144-ADB5-D50DC354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30F4E-97F2-9C48-A3D8-F6FD3AC68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85" y="1521052"/>
            <a:ext cx="8042030" cy="22734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b="1" baseline="30000" dirty="0">
                <a:solidFill>
                  <a:srgbClr val="FF0000"/>
                </a:solidFill>
              </a:rPr>
              <a:t>* </a:t>
            </a:r>
            <a:r>
              <a:rPr lang="en-US" dirty="0"/>
              <a:t>be optimum fractional soln.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is current point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92FFC0-F7F8-984F-8027-420CAE2ED6EA}"/>
              </a:ext>
            </a:extLst>
          </p:cNvPr>
          <p:cNvSpPr>
            <a:spLocks noChangeAspect="1"/>
          </p:cNvSpPr>
          <p:nvPr/>
        </p:nvSpPr>
        <p:spPr>
          <a:xfrm>
            <a:off x="3699922" y="4700170"/>
            <a:ext cx="150607" cy="1506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25D6B1-DC7E-7D4E-8945-684363460D41}"/>
              </a:ext>
            </a:extLst>
          </p:cNvPr>
          <p:cNvSpPr>
            <a:spLocks noChangeAspect="1"/>
          </p:cNvSpPr>
          <p:nvPr/>
        </p:nvSpPr>
        <p:spPr>
          <a:xfrm>
            <a:off x="5575476" y="3516830"/>
            <a:ext cx="150607" cy="1506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D8C6CE-6429-C84B-9E83-8B62E0446C28}"/>
              </a:ext>
            </a:extLst>
          </p:cNvPr>
          <p:cNvCxnSpPr>
            <a:cxnSpLocks/>
          </p:cNvCxnSpPr>
          <p:nvPr/>
        </p:nvCxnSpPr>
        <p:spPr>
          <a:xfrm flipV="1">
            <a:off x="3818256" y="3623866"/>
            <a:ext cx="1747003" cy="1130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1E77F35-B11A-2C4C-8740-B865CA6A4E2B}"/>
              </a:ext>
            </a:extLst>
          </p:cNvPr>
          <p:cNvSpPr txBox="1"/>
          <p:nvPr/>
        </p:nvSpPr>
        <p:spPr>
          <a:xfrm>
            <a:off x="3850529" y="4936838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ECAE8E-00CF-F948-B7E3-47A347F89B91}"/>
                  </a:ext>
                </a:extLst>
              </p:cNvPr>
              <p:cNvSpPr txBox="1"/>
              <p:nvPr/>
            </p:nvSpPr>
            <p:spPr>
              <a:xfrm>
                <a:off x="5746333" y="3551179"/>
                <a:ext cx="9665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ECAE8E-00CF-F948-B7E3-47A347F8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333" y="3551179"/>
                <a:ext cx="966547" cy="400110"/>
              </a:xfrm>
              <a:prstGeom prst="rect">
                <a:avLst/>
              </a:prstGeom>
              <a:blipFill>
                <a:blip r:embed="rId3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>
            <a:extLst>
              <a:ext uri="{FF2B5EF4-FFF2-40B4-BE49-F238E27FC236}">
                <a16:creationId xmlns:a16="http://schemas.microsoft.com/office/drawing/2014/main" id="{1C315F56-1EE5-614D-9563-08AC436D7A12}"/>
              </a:ext>
            </a:extLst>
          </p:cNvPr>
          <p:cNvSpPr/>
          <p:nvPr/>
        </p:nvSpPr>
        <p:spPr>
          <a:xfrm>
            <a:off x="3775225" y="2982489"/>
            <a:ext cx="1800251" cy="1640518"/>
          </a:xfrm>
          <a:custGeom>
            <a:avLst/>
            <a:gdLst>
              <a:gd name="connsiteX0" fmla="*/ 0 w 1944547"/>
              <a:gd name="connsiteY0" fmla="*/ 1620456 h 1620456"/>
              <a:gd name="connsiteX1" fmla="*/ 231494 w 1944547"/>
              <a:gd name="connsiteY1" fmla="*/ 636608 h 1620456"/>
              <a:gd name="connsiteX2" fmla="*/ 983848 w 1944547"/>
              <a:gd name="connsiteY2" fmla="*/ 127322 h 1620456"/>
              <a:gd name="connsiteX3" fmla="*/ 1944547 w 1944547"/>
              <a:gd name="connsiteY3" fmla="*/ 0 h 162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547" h="1620456">
                <a:moveTo>
                  <a:pt x="0" y="1620456"/>
                </a:moveTo>
                <a:cubicBezTo>
                  <a:pt x="33759" y="1252960"/>
                  <a:pt x="67519" y="885464"/>
                  <a:pt x="231494" y="636608"/>
                </a:cubicBezTo>
                <a:cubicBezTo>
                  <a:pt x="395469" y="387752"/>
                  <a:pt x="698339" y="233423"/>
                  <a:pt x="983848" y="127322"/>
                </a:cubicBezTo>
                <a:cubicBezTo>
                  <a:pt x="1269357" y="21221"/>
                  <a:pt x="1606952" y="10610"/>
                  <a:pt x="1944547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E4CFEC-5EC6-DC47-97D1-DAB296DD262F}"/>
                  </a:ext>
                </a:extLst>
              </p:cNvPr>
              <p:cNvSpPr/>
              <p:nvPr/>
            </p:nvSpPr>
            <p:spPr>
              <a:xfrm>
                <a:off x="723900" y="5790278"/>
                <a:ext cx="7696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E4CFEC-5EC6-DC47-97D1-DAB296DD2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5790278"/>
                <a:ext cx="7696200" cy="461665"/>
              </a:xfrm>
              <a:prstGeom prst="rect">
                <a:avLst/>
              </a:prstGeom>
              <a:blipFill>
                <a:blip r:embed="rId4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93A48E-2F38-D646-B315-AEA8D4F8B7D4}"/>
              </a:ext>
            </a:extLst>
          </p:cNvPr>
          <p:cNvCxnSpPr/>
          <p:nvPr/>
        </p:nvCxnSpPr>
        <p:spPr>
          <a:xfrm flipV="1">
            <a:off x="3699922" y="3551179"/>
            <a:ext cx="75303" cy="107182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36DC3A-41E8-BB4C-AA26-CA528044C8E1}"/>
                  </a:ext>
                </a:extLst>
              </p:cNvPr>
              <p:cNvSpPr/>
              <p:nvPr/>
            </p:nvSpPr>
            <p:spPr>
              <a:xfrm>
                <a:off x="3176046" y="3195694"/>
                <a:ext cx="7849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36DC3A-41E8-BB4C-AA26-CA528044C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046" y="3195694"/>
                <a:ext cx="78495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743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F8852-1AF6-C144-ADB5-D50DC354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30F4E-97F2-9C48-A3D8-F6FD3AC68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432" y="1440180"/>
                <a:ext cx="8042030" cy="489028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monotonicity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dirty="0"/>
                  <a:t>for all </a:t>
                </a:r>
                <a:r>
                  <a:rPr lang="en-US" dirty="0">
                    <a:solidFill>
                      <a:srgbClr val="FF0000"/>
                    </a:solidFill>
                  </a:rPr>
                  <a:t>j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⟩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𝑂𝑃𝑇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and hence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𝑂𝑃𝑇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30F4E-97F2-9C48-A3D8-F6FD3AC68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432" y="1440180"/>
                <a:ext cx="8042030" cy="4890282"/>
              </a:xfrm>
              <a:blipFill>
                <a:blip r:embed="rId2"/>
                <a:stretch>
                  <a:fillRect l="-5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15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33BC-8639-024B-B607-D7892E1A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k-Cover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36349-9C11-9442-8F6D-4F57A5766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85" y="1441470"/>
            <a:ext cx="8042030" cy="450799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 = {1, 2, …, m} 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 …, 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baseline="-25000" dirty="0" err="1">
                <a:solidFill>
                  <a:srgbClr val="FF0000"/>
                </a:solidFill>
              </a:rPr>
              <a:t>n</a:t>
            </a:r>
            <a:r>
              <a:rPr lang="en-US" baseline="-25000" dirty="0"/>
              <a:t> </a:t>
            </a:r>
            <a:r>
              <a:rPr lang="en-US" dirty="0"/>
              <a:t>each a subset of </a:t>
            </a:r>
            <a:r>
              <a:rPr lang="en-US" dirty="0">
                <a:solidFill>
                  <a:srgbClr val="FF0000"/>
                </a:solidFill>
              </a:rPr>
              <a:t>U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Max k-Cover: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Find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sets from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 …, 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baseline="-25000" dirty="0" err="1">
                <a:solidFill>
                  <a:srgbClr val="FF0000"/>
                </a:solidFill>
              </a:rPr>
              <a:t>n</a:t>
            </a:r>
            <a:r>
              <a:rPr lang="en-US" baseline="-25000" dirty="0"/>
              <a:t> </a:t>
            </a:r>
            <a:r>
              <a:rPr lang="en-US" dirty="0"/>
              <a:t>to maximize union of chosen sets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16B2C-9466-6246-BE2C-A76DA8D556BA}"/>
              </a:ext>
            </a:extLst>
          </p:cNvPr>
          <p:cNvSpPr txBox="1"/>
          <p:nvPr/>
        </p:nvSpPr>
        <p:spPr>
          <a:xfrm>
            <a:off x="11805920" y="-121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90036E1-977D-A94B-A7A3-12FE19CA6580}"/>
              </a:ext>
            </a:extLst>
          </p:cNvPr>
          <p:cNvSpPr/>
          <p:nvPr/>
        </p:nvSpPr>
        <p:spPr>
          <a:xfrm>
            <a:off x="2409713" y="5132602"/>
            <a:ext cx="3797449" cy="6290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023437F-1F24-E74E-952F-D1B495A64603}"/>
              </a:ext>
            </a:extLst>
          </p:cNvPr>
          <p:cNvSpPr/>
          <p:nvPr/>
        </p:nvSpPr>
        <p:spPr>
          <a:xfrm>
            <a:off x="2715233" y="4055632"/>
            <a:ext cx="656358" cy="18938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834F04D-6A8F-2148-BCF3-18EE3A481FE7}"/>
              </a:ext>
            </a:extLst>
          </p:cNvPr>
          <p:cNvSpPr/>
          <p:nvPr/>
        </p:nvSpPr>
        <p:spPr>
          <a:xfrm>
            <a:off x="3958208" y="4055632"/>
            <a:ext cx="656358" cy="18938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CC2EE9C-CB94-8A47-84FA-9C210E6BD3D4}"/>
              </a:ext>
            </a:extLst>
          </p:cNvPr>
          <p:cNvSpPr/>
          <p:nvPr/>
        </p:nvSpPr>
        <p:spPr>
          <a:xfrm>
            <a:off x="5201183" y="4055632"/>
            <a:ext cx="656358" cy="18938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64855E-E829-DC42-A467-C06648AD2956}"/>
              </a:ext>
            </a:extLst>
          </p:cNvPr>
          <p:cNvSpPr/>
          <p:nvPr/>
        </p:nvSpPr>
        <p:spPr>
          <a:xfrm>
            <a:off x="2409713" y="4276045"/>
            <a:ext cx="3797450" cy="6290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DC75F8F-1360-B34B-A6CC-C82873E04C65}"/>
              </a:ext>
            </a:extLst>
          </p:cNvPr>
          <p:cNvSpPr/>
          <p:nvPr/>
        </p:nvSpPr>
        <p:spPr>
          <a:xfrm>
            <a:off x="4239882" y="5220833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48052C4-4BA1-BF4B-A1B3-938616CA962F}"/>
              </a:ext>
            </a:extLst>
          </p:cNvPr>
          <p:cNvSpPr/>
          <p:nvPr/>
        </p:nvSpPr>
        <p:spPr>
          <a:xfrm>
            <a:off x="4233339" y="5501252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DA21F78-8483-4445-9D7F-41246062DDC2}"/>
              </a:ext>
            </a:extLst>
          </p:cNvPr>
          <p:cNvSpPr/>
          <p:nvPr/>
        </p:nvSpPr>
        <p:spPr>
          <a:xfrm>
            <a:off x="5476447" y="4484746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3505C0E-7E8E-FE44-A0A8-F2C2C3F6FEEA}"/>
              </a:ext>
            </a:extLst>
          </p:cNvPr>
          <p:cNvSpPr/>
          <p:nvPr/>
        </p:nvSpPr>
        <p:spPr>
          <a:xfrm>
            <a:off x="4235926" y="4689212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6D2377C-54D8-4A42-A203-414722E1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962" y="5155406"/>
            <a:ext cx="596900" cy="571500"/>
          </a:xfrm>
          <a:prstGeom prst="rect">
            <a:avLst/>
          </a:prstGeom>
          <a:ln>
            <a:noFill/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8E45BEC-E45F-414D-8B6E-E8016EA0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962" y="4285936"/>
            <a:ext cx="596900" cy="571500"/>
          </a:xfrm>
          <a:prstGeom prst="rect">
            <a:avLst/>
          </a:prstGeom>
          <a:ln>
            <a:noFill/>
          </a:ln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65FE9BB-9C20-EB45-B285-268CC73A9301}"/>
              </a:ext>
            </a:extLst>
          </p:cNvPr>
          <p:cNvSpPr/>
          <p:nvPr/>
        </p:nvSpPr>
        <p:spPr>
          <a:xfrm>
            <a:off x="4235926" y="4408793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597F561-4A6C-9645-84DB-F5BE40B2A342}"/>
              </a:ext>
            </a:extLst>
          </p:cNvPr>
          <p:cNvSpPr/>
          <p:nvPr/>
        </p:nvSpPr>
        <p:spPr>
          <a:xfrm>
            <a:off x="5476447" y="5384575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84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F8852-1AF6-C144-ADB5-D50DC354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30F4E-97F2-9C48-A3D8-F6FD3AC68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432" y="1440180"/>
                <a:ext cx="8042030" cy="48902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)≥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𝑂𝑃𝑇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𝑂𝑃𝑇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𝑑𝐹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𝑂𝑃𝑇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Solving differential equation with initial condition </a:t>
                </a:r>
                <a:r>
                  <a:rPr lang="en-US" dirty="0">
                    <a:solidFill>
                      <a:srgbClr val="FF0000"/>
                    </a:solidFill>
                  </a:rPr>
                  <a:t>F(0) = 0,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at</a:t>
                </a:r>
                <a:r>
                  <a:rPr lang="en-US" dirty="0">
                    <a:solidFill>
                      <a:srgbClr val="FF0000"/>
                    </a:solidFill>
                  </a:rPr>
                  <a:t> t = k,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30F4E-97F2-9C48-A3D8-F6FD3AC68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432" y="1440180"/>
                <a:ext cx="8042030" cy="4890282"/>
              </a:xfrm>
              <a:blipFill>
                <a:blip r:embed="rId3"/>
                <a:stretch>
                  <a:fillRect l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242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F8852-1AF6-C144-ADB5-D50DC354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30F4E-97F2-9C48-A3D8-F6FD3AC68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432" y="1440180"/>
                <a:ext cx="8042030" cy="489028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𝑑𝐹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𝑂𝑃𝑇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nary>
                            <m:nary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⁡(−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30F4E-97F2-9C48-A3D8-F6FD3AC68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432" y="1440180"/>
                <a:ext cx="8042030" cy="489028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003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0336-1F80-C647-81B6-B0A720AD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Greedy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A08DA-4D7D-1341-BFFA-7F1736226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cardinality constraint continuous-greedy boils down to standard  greedy </a:t>
            </a:r>
            <a:r>
              <a:rPr lang="en-US" dirty="0">
                <a:solidFill>
                  <a:srgbClr val="00B050"/>
                </a:solidFill>
              </a:rPr>
              <a:t>([Wolsey’82])</a:t>
            </a:r>
          </a:p>
          <a:p>
            <a:r>
              <a:rPr lang="en-US" dirty="0"/>
              <a:t>Power comes from its  version for arbitrary polytope </a:t>
            </a:r>
            <a:r>
              <a:rPr lang="en-US" dirty="0">
                <a:solidFill>
                  <a:srgbClr val="00B050"/>
                </a:solidFill>
              </a:rPr>
              <a:t>([Vondrak’08])</a:t>
            </a:r>
          </a:p>
        </p:txBody>
      </p:sp>
    </p:spTree>
    <p:extLst>
      <p:ext uri="{BB962C8B-B14F-4D97-AF65-F5344CB8AC3E}">
        <p14:creationId xmlns:p14="http://schemas.microsoft.com/office/powerpoint/2010/main" val="876082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EC92-718A-F546-B473-F238EF1A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Greedy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0DC3CC-2FD5-F249-B7BE-FA9B186942A5}"/>
                  </a:ext>
                </a:extLst>
              </p:cNvPr>
              <p:cNvSpPr txBox="1"/>
              <p:nvPr/>
            </p:nvSpPr>
            <p:spPr>
              <a:xfrm>
                <a:off x="1943100" y="1389412"/>
                <a:ext cx="5080000" cy="954107"/>
              </a:xfrm>
              <a:prstGeom prst="rect">
                <a:avLst/>
              </a:prstGeom>
              <a:noFill/>
              <a:ln>
                <a:solidFill>
                  <a:srgbClr val="00009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/>
                  <a:t>max</a:t>
                </a:r>
                <a:r>
                  <a:rPr lang="en-US" sz="2800" dirty="0"/>
                  <a:t>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F(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msy1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0DC3CC-2FD5-F249-B7BE-FA9B18694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1389412"/>
                <a:ext cx="5080000" cy="954107"/>
              </a:xfrm>
              <a:prstGeom prst="rect">
                <a:avLst/>
              </a:prstGeom>
              <a:blipFill>
                <a:blip r:embed="rId3"/>
                <a:stretch>
                  <a:fillRect t="-6410"/>
                </a:stretch>
              </a:blipFill>
              <a:ln>
                <a:solidFill>
                  <a:srgbClr val="00009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E7ADC4-A47C-644D-B799-128D483FA52C}"/>
                  </a:ext>
                </a:extLst>
              </p:cNvPr>
              <p:cNvSpPr txBox="1"/>
              <p:nvPr/>
            </p:nvSpPr>
            <p:spPr>
              <a:xfrm>
                <a:off x="2301021" y="2710721"/>
                <a:ext cx="4588852" cy="234147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While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do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00"/>
                    </a:solidFill>
                  </a:rPr>
                  <a:t>Output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x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E7ADC4-A47C-644D-B799-128D483F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021" y="2710721"/>
                <a:ext cx="4588852" cy="2341475"/>
              </a:xfrm>
              <a:prstGeom prst="rect">
                <a:avLst/>
              </a:prstGeom>
              <a:blipFill>
                <a:blip r:embed="rId4"/>
                <a:stretch>
                  <a:fillRect l="-1648" t="-535" b="-267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5A94203-50B8-ED43-ADF9-E326CCFCE165}"/>
              </a:ext>
            </a:extLst>
          </p:cNvPr>
          <p:cNvSpPr txBox="1"/>
          <p:nvPr/>
        </p:nvSpPr>
        <p:spPr>
          <a:xfrm>
            <a:off x="6988021" y="2358598"/>
            <a:ext cx="201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[Vondrak’08]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7CA9F-FDD9-BF4B-829D-D671B6C28923}"/>
              </a:ext>
            </a:extLst>
          </p:cNvPr>
          <p:cNvSpPr txBox="1"/>
          <p:nvPr/>
        </p:nvSpPr>
        <p:spPr>
          <a:xfrm>
            <a:off x="2202873" y="3512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0BA3-D5A7-8F45-A604-0EF5C8AA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85CB20-8B3F-AC42-96E9-BA5D8E0212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11830"/>
                <a:ext cx="8159262" cy="31186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188427"/>
                    </a:solidFill>
                  </a:rPr>
                  <a:t>[Balkanski-Singer’18]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initiated study of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adaptivity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in submodular maximization.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Close to standard PRAM/NC models: assume value oracle for </a:t>
                </a:r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is parallelizable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1/3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approx. for cardinality in </a:t>
                </a:r>
                <a:r>
                  <a:rPr lang="en-US" dirty="0">
                    <a:solidFill>
                      <a:srgbClr val="FF0000"/>
                    </a:solidFill>
                  </a:rPr>
                  <a:t>O(log n)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rounds 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Lower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/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85CB20-8B3F-AC42-96E9-BA5D8E021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11830"/>
                <a:ext cx="8159262" cy="3118632"/>
              </a:xfrm>
              <a:blipFill>
                <a:blip r:embed="rId2"/>
                <a:stretch>
                  <a:fillRect l="-1246" t="-1220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F0766C-6BA6-0B4B-A61E-1D33F71CBD83}"/>
                  </a:ext>
                </a:extLst>
              </p:cNvPr>
              <p:cNvSpPr txBox="1"/>
              <p:nvPr/>
            </p:nvSpPr>
            <p:spPr>
              <a:xfrm>
                <a:off x="2182091" y="1545276"/>
                <a:ext cx="5080000" cy="954107"/>
              </a:xfrm>
              <a:prstGeom prst="rect">
                <a:avLst/>
              </a:prstGeom>
              <a:noFill/>
              <a:ln>
                <a:solidFill>
                  <a:srgbClr val="00009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/>
                  <a:t>max</a:t>
                </a:r>
                <a:r>
                  <a:rPr lang="en-US" sz="2800" dirty="0"/>
                  <a:t>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f(S)</a:t>
                </a:r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|≤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msy1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F0766C-6BA6-0B4B-A61E-1D33F71CB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91" y="1545276"/>
                <a:ext cx="5080000" cy="954107"/>
              </a:xfrm>
              <a:prstGeom prst="rect">
                <a:avLst/>
              </a:prstGeom>
              <a:blipFill>
                <a:blip r:embed="rId3"/>
                <a:stretch>
                  <a:fillRect t="-7792" b="-7792"/>
                </a:stretch>
              </a:blipFill>
              <a:ln>
                <a:solidFill>
                  <a:srgbClr val="00009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978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1D4E-29AF-B94E-8FC7-6B3862AF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Recent Work on Parallel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3B754-4A6B-FE48-9970-9E3970232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(1-1/e- </a:t>
            </a:r>
            <a:r>
              <a:rPr lang="en-US" dirty="0" err="1">
                <a:solidFill>
                  <a:srgbClr val="FF0000"/>
                </a:solidFill>
              </a:rPr>
              <a:t>ε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approximation in </a:t>
            </a:r>
            <a:r>
              <a:rPr lang="en-US" dirty="0">
                <a:solidFill>
                  <a:srgbClr val="FF0000"/>
                </a:solidFill>
              </a:rPr>
              <a:t>O(log n/ε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rounds </a:t>
            </a:r>
            <a:r>
              <a:rPr lang="en-US" dirty="0">
                <a:solidFill>
                  <a:srgbClr val="188427"/>
                </a:solidFill>
              </a:rPr>
              <a:t>[Balkanski-Rubinstein-Singer’18, Ene-Ngyuyen’18,Fahrbach-Mirrokni-Zadimoghaddam’18] [C-Quanrud’18]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[C-Quanrud’18] </a:t>
            </a:r>
            <a:r>
              <a:rPr lang="en-US" dirty="0">
                <a:solidFill>
                  <a:srgbClr val="FF0000"/>
                </a:solidFill>
              </a:rPr>
              <a:t>(1-1/e – </a:t>
            </a:r>
            <a:r>
              <a:rPr lang="en-US" dirty="0" err="1">
                <a:solidFill>
                  <a:srgbClr val="FF0000"/>
                </a:solidFill>
              </a:rPr>
              <a:t>ε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approximation for maximizing </a:t>
            </a:r>
            <a:r>
              <a:rPr lang="en-US" dirty="0">
                <a:solidFill>
                  <a:srgbClr val="FF0000"/>
                </a:solidFill>
              </a:rPr>
              <a:t>F(x)</a:t>
            </a:r>
            <a:r>
              <a:rPr lang="en-US" dirty="0"/>
              <a:t> over explicit packing constraints</a:t>
            </a:r>
          </a:p>
          <a:p>
            <a:r>
              <a:rPr lang="en-US" dirty="0"/>
              <a:t>Better dependence on </a:t>
            </a:r>
            <a:r>
              <a:rPr lang="en-US" dirty="0" err="1">
                <a:solidFill>
                  <a:srgbClr val="FF0000"/>
                </a:solidFill>
              </a:rPr>
              <a:t>ε</a:t>
            </a:r>
            <a:r>
              <a:rPr lang="en-US" dirty="0"/>
              <a:t> and non-monotone functions for packing constraints [</a:t>
            </a:r>
            <a:r>
              <a:rPr lang="en-US" dirty="0">
                <a:solidFill>
                  <a:srgbClr val="00B050"/>
                </a:solidFill>
              </a:rPr>
              <a:t>Ene-Nguyen-Vladu’18] </a:t>
            </a:r>
          </a:p>
          <a:p>
            <a:r>
              <a:rPr lang="en-US" dirty="0"/>
              <a:t>Parallel algorithms for matroids and intersections </a:t>
            </a:r>
            <a:r>
              <a:rPr lang="en-US" dirty="0">
                <a:solidFill>
                  <a:srgbClr val="00B050"/>
                </a:solidFill>
              </a:rPr>
              <a:t>[Balkanski-Rubinstein-Singer’18, C-Quanrud’18,Ene-Nguyen-Vladu’18]</a:t>
            </a:r>
          </a:p>
          <a:p>
            <a:r>
              <a:rPr lang="en-US" dirty="0"/>
              <a:t>Parallel Double Greedy: </a:t>
            </a:r>
            <a:r>
              <a:rPr lang="en-US" dirty="0">
                <a:solidFill>
                  <a:srgbClr val="FF0000"/>
                </a:solidFill>
              </a:rPr>
              <a:t>(1/2 – </a:t>
            </a:r>
            <a:r>
              <a:rPr lang="en-US" dirty="0" err="1">
                <a:solidFill>
                  <a:srgbClr val="FF0000"/>
                </a:solidFill>
              </a:rPr>
              <a:t>ε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approximation for unconstrained optimization </a:t>
            </a:r>
            <a:r>
              <a:rPr lang="en-US" dirty="0">
                <a:solidFill>
                  <a:srgbClr val="00B050"/>
                </a:solidFill>
              </a:rPr>
              <a:t>[Chen-Feldman-Karbasi’18, Ene-Nguyen-Vladu’18]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Bottom line: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Parallel approx. algorithms for most constraints of interest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72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A6C2-0F80-6141-9F5B-BC3FE933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7D42D-B297-9E44-B34B-0923E7CB1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[C-Quanrud’18]</a:t>
            </a:r>
          </a:p>
          <a:p>
            <a:r>
              <a:rPr lang="en-US" dirty="0"/>
              <a:t>Continuous optimization approach. Clean and simple</a:t>
            </a:r>
          </a:p>
          <a:p>
            <a:r>
              <a:rPr lang="en-US" dirty="0"/>
              <a:t>Generalizes to packing constraints </a:t>
            </a:r>
          </a:p>
          <a:p>
            <a:r>
              <a:rPr lang="en-US" dirty="0"/>
              <a:t>Inspired subsequent work on matroids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34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0BA3-D5A7-8F45-A604-0EF5C8AA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F0766C-6BA6-0B4B-A61E-1D33F71CBD83}"/>
                  </a:ext>
                </a:extLst>
              </p:cNvPr>
              <p:cNvSpPr txBox="1"/>
              <p:nvPr/>
            </p:nvSpPr>
            <p:spPr>
              <a:xfrm>
                <a:off x="2182091" y="3178768"/>
                <a:ext cx="5080000" cy="1384995"/>
              </a:xfrm>
              <a:prstGeom prst="rect">
                <a:avLst/>
              </a:prstGeom>
              <a:noFill/>
              <a:ln>
                <a:solidFill>
                  <a:srgbClr val="00009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/>
                  <a:t>max</a:t>
                </a:r>
                <a:r>
                  <a:rPr lang="en-US" sz="2800" dirty="0"/>
                  <a:t>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F(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</a:p>
              <a:p>
                <a:pPr algn="ctr"/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msy1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F0766C-6BA6-0B4B-A61E-1D33F71CB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91" y="3178768"/>
                <a:ext cx="5080000" cy="1384995"/>
              </a:xfrm>
              <a:prstGeom prst="rect">
                <a:avLst/>
              </a:prstGeom>
              <a:blipFill>
                <a:blip r:embed="rId2"/>
                <a:stretch>
                  <a:fillRect t="-4505"/>
                </a:stretch>
              </a:blipFill>
              <a:ln>
                <a:solidFill>
                  <a:srgbClr val="00009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106305-D5DB-8B42-8E1D-3BA707F72F60}"/>
                  </a:ext>
                </a:extLst>
              </p:cNvPr>
              <p:cNvSpPr txBox="1"/>
              <p:nvPr/>
            </p:nvSpPr>
            <p:spPr>
              <a:xfrm>
                <a:off x="2182091" y="1545276"/>
                <a:ext cx="5080000" cy="954107"/>
              </a:xfrm>
              <a:prstGeom prst="rect">
                <a:avLst/>
              </a:prstGeom>
              <a:noFill/>
              <a:ln>
                <a:solidFill>
                  <a:srgbClr val="00009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/>
                  <a:t>max</a:t>
                </a:r>
                <a:r>
                  <a:rPr lang="en-US" sz="2800" dirty="0"/>
                  <a:t>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f(S)</a:t>
                </a:r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|≤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msy1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106305-D5DB-8B42-8E1D-3BA707F72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91" y="1545276"/>
                <a:ext cx="5080000" cy="954107"/>
              </a:xfrm>
              <a:prstGeom prst="rect">
                <a:avLst/>
              </a:prstGeom>
              <a:blipFill>
                <a:blip r:embed="rId3"/>
                <a:stretch>
                  <a:fillRect t="-7792" b="-7792"/>
                </a:stretch>
              </a:blipFill>
              <a:ln>
                <a:solidFill>
                  <a:srgbClr val="00009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4023D20-4420-4E4F-99EF-FF15B6CEE655}"/>
              </a:ext>
            </a:extLst>
          </p:cNvPr>
          <p:cNvSpPr txBox="1"/>
          <p:nvPr/>
        </p:nvSpPr>
        <p:spPr>
          <a:xfrm>
            <a:off x="574432" y="5411764"/>
            <a:ext cx="804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Can round </a:t>
            </a:r>
            <a:r>
              <a:rPr lang="en-US" sz="2400" b="1" dirty="0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without loss for matroid constraint </a:t>
            </a:r>
            <a:r>
              <a:rPr lang="en-US" sz="2000" dirty="0">
                <a:solidFill>
                  <a:srgbClr val="00B050"/>
                </a:solidFill>
              </a:rPr>
              <a:t>[CCPV’07]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13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0BA3-D5A7-8F45-A604-0EF5C8AA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F0766C-6BA6-0B4B-A61E-1D33F71CBD83}"/>
                  </a:ext>
                </a:extLst>
              </p:cNvPr>
              <p:cNvSpPr txBox="1"/>
              <p:nvPr/>
            </p:nvSpPr>
            <p:spPr>
              <a:xfrm>
                <a:off x="2182091" y="1545276"/>
                <a:ext cx="5080000" cy="1384995"/>
              </a:xfrm>
              <a:prstGeom prst="rect">
                <a:avLst/>
              </a:prstGeom>
              <a:noFill/>
              <a:ln>
                <a:solidFill>
                  <a:srgbClr val="00009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/>
                  <a:t>max</a:t>
                </a:r>
                <a:r>
                  <a:rPr lang="en-US" sz="2800" dirty="0"/>
                  <a:t>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F(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</a:p>
              <a:p>
                <a:pPr algn="ctr"/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msy1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F0766C-6BA6-0B4B-A61E-1D33F71CB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91" y="1545276"/>
                <a:ext cx="5080000" cy="1384995"/>
              </a:xfrm>
              <a:prstGeom prst="rect">
                <a:avLst/>
              </a:prstGeom>
              <a:blipFill>
                <a:blip r:embed="rId2"/>
                <a:stretch>
                  <a:fillRect t="-5405"/>
                </a:stretch>
              </a:blipFill>
              <a:ln>
                <a:solidFill>
                  <a:srgbClr val="00009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572C98B-0230-4F4A-926A-9D989DDCC4AF}"/>
              </a:ext>
            </a:extLst>
          </p:cNvPr>
          <p:cNvSpPr txBox="1"/>
          <p:nvPr/>
        </p:nvSpPr>
        <p:spPr>
          <a:xfrm>
            <a:off x="2139950" y="3691109"/>
            <a:ext cx="516428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Simple Idea: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Simultaneously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increase all coordinates with best gradient as much as possible</a:t>
            </a:r>
          </a:p>
        </p:txBody>
      </p:sp>
    </p:spTree>
    <p:extLst>
      <p:ext uri="{BB962C8B-B14F-4D97-AF65-F5344CB8AC3E}">
        <p14:creationId xmlns:p14="http://schemas.microsoft.com/office/powerpoint/2010/main" val="3210077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0BA3-D5A7-8F45-A604-0EF5C8AA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72C98B-0230-4F4A-926A-9D989DDCC4AF}"/>
                  </a:ext>
                </a:extLst>
              </p:cNvPr>
              <p:cNvSpPr txBox="1"/>
              <p:nvPr/>
            </p:nvSpPr>
            <p:spPr>
              <a:xfrm>
                <a:off x="574432" y="1480787"/>
                <a:ext cx="8042030" cy="361432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Courier New" panose="02070309020205020404" pitchFamily="49" charset="0"/>
                  <a:buChar char="o"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While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do</a:t>
                </a:r>
              </a:p>
              <a:p>
                <a:pPr marL="1371600" lvl="2" indent="-4572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// current best gradient</a:t>
                </a:r>
              </a:p>
              <a:p>
                <a:pPr marL="1371600" lvl="2" indent="-457200">
                  <a:buFont typeface="Wingdings" pitchFamily="2" charset="2"/>
                  <a:buChar char="§"/>
                </a:pPr>
                <a:r>
                  <a:rPr lang="en-US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repeat</a:t>
                </a:r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1714500" lvl="3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// good co-</a:t>
                </a:r>
                <a:r>
                  <a:rPr lang="en-US" sz="2400" i="1" dirty="0" err="1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ords</a:t>
                </a:r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1714500" lvl="3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// increase all of them uniformly</a:t>
                </a:r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sz="2400" b="0" i="1" dirty="0">
                    <a:solidFill>
                      <a:srgbClr val="FF0000"/>
                    </a:solidFill>
                  </a:rPr>
                  <a:t>Until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=∅ )</m:t>
                    </m:r>
                  </m:oMath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Courier New" panose="02070309020205020404" pitchFamily="49" charset="0"/>
                  <a:buChar char="o"/>
                </a:pPr>
                <a:r>
                  <a:rPr lang="en-US" sz="2400" b="0" dirty="0">
                    <a:solidFill>
                      <a:srgbClr val="FF0000"/>
                    </a:solidFill>
                  </a:rPr>
                  <a:t>Output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x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72C98B-0230-4F4A-926A-9D989DDCC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32" y="1480787"/>
                <a:ext cx="8042030" cy="3614323"/>
              </a:xfrm>
              <a:prstGeom prst="rect">
                <a:avLst/>
              </a:prstGeom>
              <a:blipFill>
                <a:blip r:embed="rId2"/>
                <a:stretch>
                  <a:fillRect l="-945" t="-6294" b="-244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C90C1FB-94A8-434B-8311-8CB3CD6101F8}"/>
              </a:ext>
            </a:extLst>
          </p:cNvPr>
          <p:cNvSpPr txBox="1"/>
          <p:nvPr/>
        </p:nvSpPr>
        <p:spPr>
          <a:xfrm>
            <a:off x="574432" y="5238948"/>
            <a:ext cx="8185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should we choose </a:t>
            </a:r>
            <a:r>
              <a:rPr lang="en-US" sz="2400" dirty="0" err="1">
                <a:solidFill>
                  <a:srgbClr val="FF0000"/>
                </a:solidFill>
              </a:rPr>
              <a:t>δ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? Does it have any advantages?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3073-9587-6F4B-BBE6-F7832C30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32" y="244158"/>
            <a:ext cx="8042030" cy="911542"/>
          </a:xfrm>
        </p:spPr>
        <p:txBody>
          <a:bodyPr/>
          <a:lstStyle/>
          <a:p>
            <a:r>
              <a:rPr lang="en-US" dirty="0"/>
              <a:t>Greedy for Max-k-Cover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838F7D-D981-6E4E-816F-7DD80C7E8AD7}"/>
              </a:ext>
            </a:extLst>
          </p:cNvPr>
          <p:cNvSpPr txBox="1"/>
          <p:nvPr/>
        </p:nvSpPr>
        <p:spPr>
          <a:xfrm>
            <a:off x="2076365" y="1675682"/>
            <a:ext cx="503816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</a:rPr>
              <a:t>For (</a:t>
            </a:r>
            <a:r>
              <a:rPr lang="en-US" sz="2400" b="0" dirty="0" err="1">
                <a:solidFill>
                  <a:srgbClr val="FF0000"/>
                </a:solidFill>
              </a:rPr>
              <a:t>i</a:t>
            </a:r>
            <a:r>
              <a:rPr lang="en-US" sz="2400" b="0" dirty="0">
                <a:solidFill>
                  <a:srgbClr val="FF0000"/>
                </a:solidFill>
              </a:rPr>
              <a:t> = 1 to k) 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</a:rPr>
              <a:t>Add largest cardinality set in residual instance to 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Remove covered elements 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AE67E3-BD8B-FA41-A2E9-625D94728F6B}"/>
              </a:ext>
            </a:extLst>
          </p:cNvPr>
          <p:cNvSpPr/>
          <p:nvPr/>
        </p:nvSpPr>
        <p:spPr>
          <a:xfrm>
            <a:off x="2409713" y="5132602"/>
            <a:ext cx="3797449" cy="6290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824E2E-0081-F94B-9749-3DD57DFC0583}"/>
              </a:ext>
            </a:extLst>
          </p:cNvPr>
          <p:cNvSpPr/>
          <p:nvPr/>
        </p:nvSpPr>
        <p:spPr>
          <a:xfrm>
            <a:off x="2715233" y="4055632"/>
            <a:ext cx="656358" cy="18938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D0309F-EA76-0D48-B0AC-DC4431E378FB}"/>
              </a:ext>
            </a:extLst>
          </p:cNvPr>
          <p:cNvSpPr/>
          <p:nvPr/>
        </p:nvSpPr>
        <p:spPr>
          <a:xfrm>
            <a:off x="3958208" y="4055632"/>
            <a:ext cx="656358" cy="18938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E44BDA-7DB8-EF4B-9888-666848F51BE6}"/>
              </a:ext>
            </a:extLst>
          </p:cNvPr>
          <p:cNvSpPr/>
          <p:nvPr/>
        </p:nvSpPr>
        <p:spPr>
          <a:xfrm>
            <a:off x="5201183" y="4055632"/>
            <a:ext cx="656358" cy="18938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7F35-A3D8-2D4F-A533-4F0BC3275793}"/>
              </a:ext>
            </a:extLst>
          </p:cNvPr>
          <p:cNvSpPr/>
          <p:nvPr/>
        </p:nvSpPr>
        <p:spPr>
          <a:xfrm>
            <a:off x="2409713" y="4276045"/>
            <a:ext cx="3797450" cy="6290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EBBD407-1F30-F54A-9F3A-4BBEE9B51EC3}"/>
              </a:ext>
            </a:extLst>
          </p:cNvPr>
          <p:cNvSpPr/>
          <p:nvPr/>
        </p:nvSpPr>
        <p:spPr>
          <a:xfrm>
            <a:off x="4239882" y="5220833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54CB853-56CA-7943-903D-F10DADEDA800}"/>
              </a:ext>
            </a:extLst>
          </p:cNvPr>
          <p:cNvSpPr/>
          <p:nvPr/>
        </p:nvSpPr>
        <p:spPr>
          <a:xfrm>
            <a:off x="4233339" y="5501252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8F6CAF0-4A38-DC46-8E86-9ADA9ED73912}"/>
              </a:ext>
            </a:extLst>
          </p:cNvPr>
          <p:cNvSpPr/>
          <p:nvPr/>
        </p:nvSpPr>
        <p:spPr>
          <a:xfrm>
            <a:off x="5476447" y="4484746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4455C6-D1E0-A242-A418-D549F46DF239}"/>
              </a:ext>
            </a:extLst>
          </p:cNvPr>
          <p:cNvSpPr/>
          <p:nvPr/>
        </p:nvSpPr>
        <p:spPr>
          <a:xfrm>
            <a:off x="4235926" y="4689212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C5FE1E9-A862-F94E-AC98-11B504003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962" y="5155406"/>
            <a:ext cx="596900" cy="571500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FC249C2-30AF-1449-906C-FABA1FFF0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962" y="4285936"/>
            <a:ext cx="596900" cy="571500"/>
          </a:xfrm>
          <a:prstGeom prst="rect">
            <a:avLst/>
          </a:prstGeom>
          <a:ln>
            <a:noFill/>
          </a:ln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EB2F4EA-48DD-974D-B557-3070482926FC}"/>
              </a:ext>
            </a:extLst>
          </p:cNvPr>
          <p:cNvSpPr/>
          <p:nvPr/>
        </p:nvSpPr>
        <p:spPr>
          <a:xfrm>
            <a:off x="4235926" y="4408793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0500946-D093-B141-BA98-F9F8A6A5BA17}"/>
              </a:ext>
            </a:extLst>
          </p:cNvPr>
          <p:cNvSpPr/>
          <p:nvPr/>
        </p:nvSpPr>
        <p:spPr>
          <a:xfrm>
            <a:off x="5476447" y="5384575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95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0BA3-D5A7-8F45-A604-0EF5C8AA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72C98B-0230-4F4A-926A-9D989DDCC4AF}"/>
                  </a:ext>
                </a:extLst>
              </p:cNvPr>
              <p:cNvSpPr txBox="1"/>
              <p:nvPr/>
            </p:nvSpPr>
            <p:spPr>
              <a:xfrm>
                <a:off x="574432" y="1480787"/>
                <a:ext cx="8042030" cy="398365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Courier New" panose="02070309020205020404" pitchFamily="49" charset="0"/>
                  <a:buChar char="o"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While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do</a:t>
                </a:r>
              </a:p>
              <a:p>
                <a:pPr marL="1371600" lvl="2" indent="-4572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// current best gradient</a:t>
                </a:r>
              </a:p>
              <a:p>
                <a:pPr marL="1371600" lvl="2" indent="-457200">
                  <a:buFont typeface="Wingdings" pitchFamily="2" charset="2"/>
                  <a:buChar char="§"/>
                </a:pPr>
                <a:r>
                  <a:rPr lang="en-US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repeat</a:t>
                </a:r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1714500" lvl="3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// good co-</a:t>
                </a:r>
                <a:r>
                  <a:rPr lang="en-US" sz="2400" i="1" dirty="0" err="1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ords</a:t>
                </a:r>
                <a:endParaRPr lang="en-US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1714500" lvl="3" indent="-3429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00B050"/>
                    </a:solidFill>
                  </a:rPr>
                  <a:t>Choose max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>
                    <a:solidFill>
                      <a:srgbClr val="00B050"/>
                    </a:solidFill>
                  </a:rPr>
                  <a:t> such that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0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2171700" lvl="4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B050"/>
                  </a:solidFill>
                </a:endParaRPr>
              </a:p>
              <a:p>
                <a:pPr marL="1714500" lvl="3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// increase all of them uniformly</a:t>
                </a:r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sz="2400" b="0" i="1" dirty="0">
                    <a:solidFill>
                      <a:srgbClr val="FF0000"/>
                    </a:solidFill>
                  </a:rPr>
                  <a:t>Until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=∅ )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Courier New" panose="02070309020205020404" pitchFamily="49" charset="0"/>
                  <a:buChar char="o"/>
                </a:pPr>
                <a:r>
                  <a:rPr lang="en-US" sz="2400" b="0" dirty="0">
                    <a:solidFill>
                      <a:srgbClr val="FF0000"/>
                    </a:solidFill>
                  </a:rPr>
                  <a:t>Output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x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72C98B-0230-4F4A-926A-9D989DDCC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32" y="1480787"/>
                <a:ext cx="8042030" cy="3983655"/>
              </a:xfrm>
              <a:prstGeom prst="rect">
                <a:avLst/>
              </a:prstGeom>
              <a:blipFill>
                <a:blip r:embed="rId2"/>
                <a:stretch>
                  <a:fillRect l="-945" t="-5714" b="-222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C90C1FB-94A8-434B-8311-8CB3CD6101F8}"/>
              </a:ext>
            </a:extLst>
          </p:cNvPr>
          <p:cNvSpPr txBox="1"/>
          <p:nvPr/>
        </p:nvSpPr>
        <p:spPr>
          <a:xfrm>
            <a:off x="574432" y="5550234"/>
            <a:ext cx="81851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Choose greedy step </a:t>
            </a:r>
            <a:r>
              <a:rPr lang="en-US" sz="2400" dirty="0" err="1">
                <a:solidFill>
                  <a:srgbClr val="FF0000"/>
                </a:solidFill>
              </a:rPr>
              <a:t>δ</a:t>
            </a:r>
            <a:r>
              <a:rPr lang="en-US" sz="2400" dirty="0"/>
              <a:t> as </a:t>
            </a:r>
            <a:r>
              <a:rPr lang="en-US" sz="2400" i="1" dirty="0"/>
              <a:t>large as possible </a:t>
            </a:r>
            <a:r>
              <a:rPr lang="en-US" sz="2400" dirty="0"/>
              <a:t>such that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 remains </a:t>
            </a:r>
            <a:r>
              <a:rPr lang="en-US" sz="2400" i="1" dirty="0"/>
              <a:t>good</a:t>
            </a:r>
            <a:r>
              <a:rPr lang="en-US" sz="2400" dirty="0"/>
              <a:t> through the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8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97DE-7098-4F4E-9DC5-C449B1E6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Consequences of greedy step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1525-AB1F-7E42-B447-033B467EE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coordinates that are simultaneously increased are good </a:t>
            </a:r>
            <a:r>
              <a:rPr lang="en-US" i="1" dirty="0"/>
              <a:t>throughout</a:t>
            </a:r>
            <a:r>
              <a:rPr lang="en-US" dirty="0"/>
              <a:t> greedy step: approximation ratio is similar to single coordinate algorithm: </a:t>
            </a:r>
            <a:r>
              <a:rPr lang="en-US" dirty="0">
                <a:solidFill>
                  <a:srgbClr val="FF0000"/>
                </a:solidFill>
              </a:rPr>
              <a:t>(1-1/e – </a:t>
            </a:r>
            <a:r>
              <a:rPr lang="en-US" dirty="0" err="1">
                <a:solidFill>
                  <a:srgbClr val="FF0000"/>
                </a:solidFill>
              </a:rPr>
              <a:t>ε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Main issue: # of iterations/depth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69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97DE-7098-4F4E-9DC5-C449B1E6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Consequences of greedy step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11525-AB1F-7E42-B447-033B467EE1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Claim: </a:t>
                </a:r>
                <a:r>
                  <a:rPr lang="en-US" dirty="0"/>
                  <a:t>After greedy choice </a:t>
                </a:r>
                <a:r>
                  <a:rPr lang="en-US" dirty="0">
                    <a:solidFill>
                      <a:srgbClr val="FF0000"/>
                    </a:solidFill>
                  </a:rPr>
                  <a:t>|S|</a:t>
                </a:r>
                <a:r>
                  <a:rPr lang="en-US" dirty="0"/>
                  <a:t> goes down by </a:t>
                </a:r>
                <a:r>
                  <a:rPr lang="en-US" dirty="0">
                    <a:solidFill>
                      <a:srgbClr val="FF0000"/>
                    </a:solidFill>
                  </a:rPr>
                  <a:t>(1– </a:t>
                </a:r>
                <a:r>
                  <a:rPr lang="en-US" dirty="0" err="1">
                    <a:solidFill>
                      <a:srgbClr val="FF0000"/>
                    </a:solidFill>
                  </a:rPr>
                  <a:t>ε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factor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of inner iterations is </a:t>
                </a:r>
                <a:r>
                  <a:rPr lang="en-US" dirty="0">
                    <a:solidFill>
                      <a:srgbClr val="FF0000"/>
                    </a:solidFill>
                  </a:rPr>
                  <a:t>O((log n)/</a:t>
                </a:r>
                <a:r>
                  <a:rPr lang="en-US" dirty="0" err="1">
                    <a:solidFill>
                      <a:srgbClr val="FF0000"/>
                    </a:solidFill>
                  </a:rPr>
                  <a:t>ε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#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of outer iterations is </a:t>
                </a:r>
                <a:r>
                  <a:rPr lang="en-US" dirty="0">
                    <a:solidFill>
                      <a:srgbClr val="FF0000"/>
                    </a:solidFill>
                  </a:rPr>
                  <a:t>O((log n)/</a:t>
                </a:r>
                <a:r>
                  <a:rPr lang="en-US" dirty="0" err="1">
                    <a:solidFill>
                      <a:srgbClr val="FF0000"/>
                    </a:solidFill>
                  </a:rPr>
                  <a:t>ε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decreases by </a:t>
                </a:r>
                <a:r>
                  <a:rPr lang="en-US" dirty="0">
                    <a:solidFill>
                      <a:srgbClr val="FF0000"/>
                    </a:solidFill>
                  </a:rPr>
                  <a:t>(1– </a:t>
                </a:r>
                <a:r>
                  <a:rPr lang="en-US" dirty="0" err="1">
                    <a:solidFill>
                      <a:srgbClr val="FF0000"/>
                    </a:solidFill>
                  </a:rPr>
                  <a:t>ε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factor each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starts at</a:t>
                </a:r>
                <a:r>
                  <a:rPr lang="en-US" dirty="0">
                    <a:solidFill>
                      <a:srgbClr val="FF0000"/>
                    </a:solidFill>
                  </a:rPr>
                  <a:t> OPT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and can stop when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&lt; OPT/n</a:t>
                </a:r>
              </a:p>
              <a:p>
                <a:pPr marL="0" indent="0">
                  <a:buNone/>
                </a:pPr>
                <a:r>
                  <a:rPr lang="en-US" dirty="0"/>
                  <a:t>Thus total # of iterations is </a:t>
                </a:r>
                <a:r>
                  <a:rPr lang="en-US" dirty="0">
                    <a:solidFill>
                      <a:srgbClr val="FF0000"/>
                    </a:solidFill>
                  </a:rPr>
                  <a:t>O((log n)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 </a:t>
                </a:r>
                <a:r>
                  <a:rPr lang="en-US" dirty="0">
                    <a:solidFill>
                      <a:srgbClr val="FF0000"/>
                    </a:solidFill>
                  </a:rPr>
                  <a:t>/ε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Can improve to </a:t>
                </a:r>
                <a:r>
                  <a:rPr lang="en-US" dirty="0">
                    <a:solidFill>
                      <a:srgbClr val="FF0000"/>
                    </a:solidFill>
                  </a:rPr>
                  <a:t>O((log n)/ε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11525-AB1F-7E42-B447-033B467EE1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4" t="-1412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1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97DE-7098-4F4E-9DC5-C449B1E6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Consequences of greedy step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11525-AB1F-7E42-B447-033B467EE1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Claim: </a:t>
                </a:r>
                <a:r>
                  <a:rPr lang="en-US" dirty="0"/>
                  <a:t>After greedy choice </a:t>
                </a:r>
                <a:r>
                  <a:rPr lang="en-US" dirty="0">
                    <a:solidFill>
                      <a:srgbClr val="FF0000"/>
                    </a:solidFill>
                  </a:rPr>
                  <a:t>|S|</a:t>
                </a:r>
                <a:r>
                  <a:rPr lang="en-US" dirty="0"/>
                  <a:t> goes down by </a:t>
                </a:r>
                <a:r>
                  <a:rPr lang="en-US" dirty="0">
                    <a:solidFill>
                      <a:srgbClr val="FF0000"/>
                    </a:solidFill>
                  </a:rPr>
                  <a:t>(1– </a:t>
                </a:r>
                <a:r>
                  <a:rPr lang="en-US" dirty="0" err="1">
                    <a:solidFill>
                      <a:srgbClr val="FF0000"/>
                    </a:solidFill>
                  </a:rPr>
                  <a:t>ε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factor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then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have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submodularity</a:t>
                </a:r>
                <a:r>
                  <a:rPr lang="en-US" dirty="0"/>
                  <a:t> and monotonicity, </a:t>
                </a:r>
                <a:r>
                  <a:rPr lang="en-US" b="1" dirty="0"/>
                  <a:t>contradicting</a:t>
                </a:r>
                <a:r>
                  <a:rPr lang="en-US" dirty="0"/>
                  <a:t> choice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11525-AB1F-7E42-B447-033B467EE1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4" t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390663-37AB-E947-8970-76F12739658A}"/>
                  </a:ext>
                </a:extLst>
              </p:cNvPr>
              <p:cNvSpPr txBox="1"/>
              <p:nvPr/>
            </p:nvSpPr>
            <p:spPr>
              <a:xfrm>
                <a:off x="527538" y="2401036"/>
                <a:ext cx="4229100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390663-37AB-E947-8970-76F127396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8" y="2401036"/>
                <a:ext cx="4229100" cy="780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91B533-46EC-C64A-A999-657B5F6E6CFA}"/>
                  </a:ext>
                </a:extLst>
              </p:cNvPr>
              <p:cNvSpPr txBox="1"/>
              <p:nvPr/>
            </p:nvSpPr>
            <p:spPr>
              <a:xfrm>
                <a:off x="574432" y="3038636"/>
                <a:ext cx="4229100" cy="78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91B533-46EC-C64A-A999-657B5F6E6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32" y="3038636"/>
                <a:ext cx="4229100" cy="780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6FDE25-8168-FF42-A9B1-56A5BC449687}"/>
                  </a:ext>
                </a:extLst>
              </p:cNvPr>
              <p:cNvSpPr txBox="1"/>
              <p:nvPr/>
            </p:nvSpPr>
            <p:spPr>
              <a:xfrm>
                <a:off x="5464433" y="2401036"/>
                <a:ext cx="1652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6FDE25-8168-FF42-A9B1-56A5BC449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433" y="2401036"/>
                <a:ext cx="1652155" cy="461665"/>
              </a:xfrm>
              <a:prstGeom prst="rect">
                <a:avLst/>
              </a:prstGeom>
              <a:blipFill>
                <a:blip r:embed="rId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D33C0B-683B-B445-8BD3-B0A61E2C095B}"/>
                  </a:ext>
                </a:extLst>
              </p:cNvPr>
              <p:cNvSpPr txBox="1"/>
              <p:nvPr/>
            </p:nvSpPr>
            <p:spPr>
              <a:xfrm>
                <a:off x="5464433" y="5049078"/>
                <a:ext cx="3190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D33C0B-683B-B445-8BD3-B0A61E2C0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433" y="5049078"/>
                <a:ext cx="3190461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7143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11F51-D3A8-614B-B1A3-395027EA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14D8C9-163A-7746-96BC-98D5B8DD1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 is deterministic assuming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is available</a:t>
                </a:r>
              </a:p>
              <a:p>
                <a:r>
                  <a:rPr lang="en-US" dirty="0"/>
                  <a:t>Greedy step can implemented via binary search</a:t>
                </a:r>
              </a:p>
              <a:p>
                <a:r>
                  <a:rPr lang="en-US" dirty="0"/>
                  <a:t>Can convert continuous algorithm into randomized combinatorial algorithm relatively easily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14D8C9-163A-7746-96BC-98D5B8DD1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6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554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B114-680A-E748-A149-78BBF8DC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Combinatorial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9CD432-BC87-4041-8C05-C807B26C0C4D}"/>
                  </a:ext>
                </a:extLst>
              </p:cNvPr>
              <p:cNvSpPr txBox="1"/>
              <p:nvPr/>
            </p:nvSpPr>
            <p:spPr>
              <a:xfrm>
                <a:off x="1074869" y="1678777"/>
                <a:ext cx="6483927" cy="355629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 </a:t>
                </a:r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Courier New" panose="02070309020205020404" pitchFamily="49" charset="0"/>
                  <a:buChar char="o"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While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(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do</a:t>
                </a:r>
              </a:p>
              <a:p>
                <a:pPr marL="1371600" lvl="2" indent="-4572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1371600" lvl="2" indent="-457200">
                  <a:buFont typeface="Wingdings" pitchFamily="2" charset="2"/>
                  <a:buChar char="§"/>
                </a:pPr>
                <a:r>
                  <a:rPr lang="en-US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repeat</a:t>
                </a:r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1714500" lvl="3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1714500" lvl="3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 where R samples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sz="2400" b="0" i="1" dirty="0">
                    <a:solidFill>
                      <a:srgbClr val="FF0000"/>
                    </a:solidFill>
                  </a:rPr>
                  <a:t>Until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=∅ )</m:t>
                    </m:r>
                  </m:oMath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Courier New" panose="02070309020205020404" pitchFamily="49" charset="0"/>
                  <a:buChar char="o"/>
                </a:pPr>
                <a:r>
                  <a:rPr lang="en-US" sz="2400" b="0" dirty="0">
                    <a:solidFill>
                      <a:srgbClr val="FF0000"/>
                    </a:solidFill>
                  </a:rPr>
                  <a:t>Output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Q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9CD432-BC87-4041-8C05-C807B26C0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69" y="1678777"/>
                <a:ext cx="6483927" cy="3556295"/>
              </a:xfrm>
              <a:prstGeom prst="rect">
                <a:avLst/>
              </a:prstGeom>
              <a:blipFill>
                <a:blip r:embed="rId2"/>
                <a:stretch>
                  <a:fillRect l="-1172" b="-249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174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8E49-CC79-974C-A34E-3179277F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3237E-BAC9-904B-8463-F1EE18436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approach for submodular function maximization has proved to be very successful</a:t>
            </a:r>
          </a:p>
          <a:p>
            <a:r>
              <a:rPr lang="en-US" dirty="0"/>
              <a:t>Can we extend continuous approach to relaxed notions  </a:t>
            </a:r>
            <a:r>
              <a:rPr lang="en-US" dirty="0" err="1"/>
              <a:t>submodularity</a:t>
            </a:r>
            <a:r>
              <a:rPr lang="en-US" dirty="0"/>
              <a:t> and other classes of functions?</a:t>
            </a:r>
          </a:p>
          <a:p>
            <a:r>
              <a:rPr lang="en-US" dirty="0"/>
              <a:t>Multilinear relaxation based approach can be slow. Fast algorithms an active area of research</a:t>
            </a:r>
          </a:p>
        </p:txBody>
      </p:sp>
    </p:spTree>
    <p:extLst>
      <p:ext uri="{BB962C8B-B14F-4D97-AF65-F5344CB8AC3E}">
        <p14:creationId xmlns:p14="http://schemas.microsoft.com/office/powerpoint/2010/main" val="20666245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3EC5A0-3501-214A-A0A9-2E9ECCB85BB7}"/>
              </a:ext>
            </a:extLst>
          </p:cNvPr>
          <p:cNvSpPr/>
          <p:nvPr/>
        </p:nvSpPr>
        <p:spPr>
          <a:xfrm>
            <a:off x="2013993" y="2419109"/>
            <a:ext cx="60998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8691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3073-9587-6F4B-BBE6-F7832C30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32" y="244158"/>
            <a:ext cx="8042030" cy="911542"/>
          </a:xfrm>
        </p:spPr>
        <p:txBody>
          <a:bodyPr/>
          <a:lstStyle/>
          <a:p>
            <a:r>
              <a:rPr lang="en-US" dirty="0"/>
              <a:t>Greedy for Max-k-Cover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E3BF-61AB-6647-B1CF-128182A17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798" y="3429000"/>
            <a:ext cx="7569979" cy="301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Theorem: </a:t>
            </a:r>
            <a:r>
              <a:rPr lang="en-US" dirty="0">
                <a:solidFill>
                  <a:srgbClr val="00B050"/>
                </a:solidFill>
              </a:rPr>
              <a:t>[Nemhauser-Wolsey-Fisher’78] </a:t>
            </a:r>
            <a:r>
              <a:rPr lang="en-US" dirty="0"/>
              <a:t>Greedy yields a </a:t>
            </a:r>
            <a:r>
              <a:rPr lang="en-US" dirty="0">
                <a:solidFill>
                  <a:srgbClr val="FF0000"/>
                </a:solidFill>
              </a:rPr>
              <a:t>(1-1/e) </a:t>
            </a:r>
            <a:r>
              <a:rPr lang="en-US" dirty="0"/>
              <a:t>approximation.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Theorem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[Feige’98] </a:t>
            </a:r>
            <a:r>
              <a:rPr lang="en-US" dirty="0"/>
              <a:t>Unless </a:t>
            </a:r>
            <a:r>
              <a:rPr lang="en-US" i="1" dirty="0"/>
              <a:t>P = NP</a:t>
            </a:r>
            <a:r>
              <a:rPr lang="en-US" dirty="0"/>
              <a:t>, no </a:t>
            </a:r>
            <a:r>
              <a:rPr lang="en-US" dirty="0">
                <a:solidFill>
                  <a:srgbClr val="FF0000"/>
                </a:solidFill>
              </a:rPr>
              <a:t>(1 - 1/e - </a:t>
            </a:r>
            <a:r>
              <a:rPr lang="en-US" dirty="0" err="1">
                <a:solidFill>
                  <a:srgbClr val="FF0000"/>
                </a:solidFill>
              </a:rPr>
              <a:t>ε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approximation for Max-k-Cover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838F7D-D981-6E4E-816F-7DD80C7E8AD7}"/>
              </a:ext>
            </a:extLst>
          </p:cNvPr>
          <p:cNvSpPr txBox="1"/>
          <p:nvPr/>
        </p:nvSpPr>
        <p:spPr>
          <a:xfrm>
            <a:off x="2076365" y="1675682"/>
            <a:ext cx="503816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</a:rPr>
              <a:t>For (</a:t>
            </a:r>
            <a:r>
              <a:rPr lang="en-US" sz="2400" b="0" dirty="0" err="1">
                <a:solidFill>
                  <a:srgbClr val="FF0000"/>
                </a:solidFill>
              </a:rPr>
              <a:t>i</a:t>
            </a:r>
            <a:r>
              <a:rPr lang="en-US" sz="2400" b="0" dirty="0">
                <a:solidFill>
                  <a:srgbClr val="FF0000"/>
                </a:solidFill>
              </a:rPr>
              <a:t> = 1 to k) 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0000"/>
                </a:solidFill>
              </a:rPr>
              <a:t>Add largest cardinality set in residual instance to 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Remove covered elements </a:t>
            </a:r>
            <a:endParaRPr lang="en-US" sz="2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5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33BC-8639-024B-B607-D7892E1A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Generalization of Max k-Cover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36349-9C11-9442-8F6D-4F57A5766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85" y="1318005"/>
            <a:ext cx="8042030" cy="198753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 = {1, 2, …, m} 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 …, 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baseline="-25000" dirty="0" err="1">
                <a:solidFill>
                  <a:srgbClr val="FF0000"/>
                </a:solidFill>
              </a:rPr>
              <a:t>n</a:t>
            </a:r>
            <a:r>
              <a:rPr lang="en-US" baseline="-25000" dirty="0"/>
              <a:t> </a:t>
            </a:r>
            <a:r>
              <a:rPr lang="en-US" dirty="0"/>
              <a:t>each a subset of 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Each set has a color (say red, blue, white)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Can pick only </a:t>
            </a:r>
            <a:r>
              <a:rPr lang="en-US" dirty="0" err="1">
                <a:solidFill>
                  <a:srgbClr val="FF0000"/>
                </a:solidFill>
              </a:rPr>
              <a:t>k</a:t>
            </a:r>
            <a:r>
              <a:rPr lang="en-US" baseline="-25000" dirty="0" err="1">
                <a:solidFill>
                  <a:srgbClr val="FF0000"/>
                </a:solidFill>
              </a:rPr>
              <a:t>r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red sets ,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-25000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blue sets,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-25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white sets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16B2C-9466-6246-BE2C-A76DA8D556BA}"/>
              </a:ext>
            </a:extLst>
          </p:cNvPr>
          <p:cNvSpPr txBox="1"/>
          <p:nvPr/>
        </p:nvSpPr>
        <p:spPr>
          <a:xfrm>
            <a:off x="11805920" y="-121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D86D2A7-02FB-3A40-9AD9-F9F47D95F1A7}"/>
                  </a:ext>
                </a:extLst>
              </p:cNvPr>
              <p:cNvSpPr txBox="1"/>
              <p:nvPr/>
            </p:nvSpPr>
            <p:spPr>
              <a:xfrm>
                <a:off x="1132288" y="3428969"/>
                <a:ext cx="6926317" cy="156966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00"/>
                    </a:solidFill>
                  </a:rPr>
                  <a:t>While (possible to add sets to S)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00"/>
                    </a:solidFill>
                  </a:rPr>
                  <a:t>Add largest cardinality </a:t>
                </a:r>
                <a:r>
                  <a:rPr lang="en-US" sz="2400" b="0" i="1" dirty="0">
                    <a:solidFill>
                      <a:srgbClr val="FF0000"/>
                    </a:solidFill>
                  </a:rPr>
                  <a:t>feasible 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set to 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Remove covered elements </a:t>
                </a:r>
                <a:endParaRPr lang="en-US" sz="2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D86D2A7-02FB-3A40-9AD9-F9F47D95F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288" y="3428969"/>
                <a:ext cx="6926317" cy="1569660"/>
              </a:xfrm>
              <a:prstGeom prst="rect">
                <a:avLst/>
              </a:prstGeom>
              <a:blipFill>
                <a:blip r:embed="rId2"/>
                <a:stretch>
                  <a:fillRect l="-1095" t="-1587" b="-634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1B631D49-B076-4E45-8838-6C5C3B9B8359}"/>
              </a:ext>
            </a:extLst>
          </p:cNvPr>
          <p:cNvSpPr/>
          <p:nvPr/>
        </p:nvSpPr>
        <p:spPr>
          <a:xfrm>
            <a:off x="829913" y="5122063"/>
            <a:ext cx="74841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Theorem: </a:t>
            </a:r>
            <a:r>
              <a:rPr lang="en-US" sz="2000" dirty="0">
                <a:solidFill>
                  <a:srgbClr val="00B050"/>
                </a:solidFill>
              </a:rPr>
              <a:t>[FNW’78]  </a:t>
            </a:r>
            <a:r>
              <a:rPr lang="en-US" sz="2000" dirty="0"/>
              <a:t>Greedy yields a </a:t>
            </a:r>
            <a:r>
              <a:rPr lang="en-US" sz="2000" dirty="0">
                <a:solidFill>
                  <a:srgbClr val="FF0000"/>
                </a:solidFill>
              </a:rPr>
              <a:t>1/2 </a:t>
            </a:r>
            <a:r>
              <a:rPr lang="en-US" sz="2000" dirty="0"/>
              <a:t>approximation. </a:t>
            </a:r>
          </a:p>
          <a:p>
            <a:endParaRPr lang="en-US" sz="2000" b="1" dirty="0"/>
          </a:p>
          <a:p>
            <a:r>
              <a:rPr lang="en-US" sz="2000" b="1" dirty="0"/>
              <a:t>Theorem: </a:t>
            </a:r>
            <a:r>
              <a:rPr lang="en-US" sz="2000" dirty="0">
                <a:solidFill>
                  <a:srgbClr val="00B050"/>
                </a:solidFill>
              </a:rPr>
              <a:t>[Ageev-Sviridenko’04] </a:t>
            </a:r>
            <a:r>
              <a:rPr lang="en-US" sz="2000" dirty="0"/>
              <a:t>A </a:t>
            </a:r>
            <a:r>
              <a:rPr lang="en-US" sz="2000" dirty="0">
                <a:solidFill>
                  <a:srgbClr val="FF0000"/>
                </a:solidFill>
              </a:rPr>
              <a:t>(1-1/e)-</a:t>
            </a:r>
            <a:r>
              <a:rPr lang="en-US" sz="2000" dirty="0"/>
              <a:t>approximation using LP and </a:t>
            </a:r>
            <a:r>
              <a:rPr lang="en-US" sz="2000" dirty="0" err="1"/>
              <a:t>pipage</a:t>
            </a:r>
            <a:r>
              <a:rPr lang="en-US" sz="2000" dirty="0"/>
              <a:t> rounding.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4877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6DE6-78E1-E34E-88B2-B89AFF13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E247-D28F-054C-AE61-91EC91CC1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Greedy work?</a:t>
            </a:r>
          </a:p>
          <a:p>
            <a:r>
              <a:rPr lang="en-US" dirty="0"/>
              <a:t>Is there a general principle at work?</a:t>
            </a:r>
          </a:p>
          <a:p>
            <a:r>
              <a:rPr lang="en-US" dirty="0"/>
              <a:t>Yes, </a:t>
            </a:r>
            <a:r>
              <a:rPr lang="en-US" b="1" dirty="0" err="1"/>
              <a:t>submodularity</a:t>
            </a:r>
            <a:r>
              <a:rPr lang="en-US" dirty="0"/>
              <a:t> - already pointed out in 70’s by series of papers by </a:t>
            </a:r>
            <a:r>
              <a:rPr lang="en-US" dirty="0" err="1"/>
              <a:t>Cornuejols</a:t>
            </a:r>
            <a:r>
              <a:rPr lang="en-US" dirty="0"/>
              <a:t>, Fisher, </a:t>
            </a:r>
            <a:r>
              <a:rPr lang="en-US" dirty="0" err="1"/>
              <a:t>Nemhauser</a:t>
            </a:r>
            <a:r>
              <a:rPr lang="en-US" dirty="0"/>
              <a:t>, Wolsey and others in the context of </a:t>
            </a:r>
            <a:r>
              <a:rPr lang="en-US" i="1" dirty="0"/>
              <a:t>maximization</a:t>
            </a:r>
            <a:r>
              <a:rPr lang="en-US" dirty="0"/>
              <a:t> and Edmonds in the context of </a:t>
            </a:r>
            <a:r>
              <a:rPr lang="en-US" i="1" dirty="0"/>
              <a:t>minimization </a:t>
            </a:r>
            <a:r>
              <a:rPr lang="en-US" dirty="0"/>
              <a:t>even earlier (60s)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0979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Submodular Set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set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b="1" dirty="0"/>
                  <a:t>submodular</a:t>
                </a:r>
                <a:r>
                  <a:rPr lang="en-US" dirty="0"/>
                  <a:t> if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4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145875" y="3569707"/>
            <a:ext cx="3566788" cy="1223188"/>
            <a:chOff x="1530587" y="3043534"/>
            <a:chExt cx="4755702" cy="1630917"/>
          </a:xfrm>
        </p:grpSpPr>
        <p:sp>
          <p:nvSpPr>
            <p:cNvPr id="4" name="Oval 3"/>
            <p:cNvSpPr/>
            <p:nvPr/>
          </p:nvSpPr>
          <p:spPr>
            <a:xfrm>
              <a:off x="1715978" y="3242393"/>
              <a:ext cx="2540187" cy="12429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530587" y="3043534"/>
              <a:ext cx="3536277" cy="16309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477853" y="3633171"/>
              <a:ext cx="105830" cy="1058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35792" y="3541935"/>
              <a:ext cx="702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36466" y="3541935"/>
              <a:ext cx="702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3683" y="3157215"/>
              <a:ext cx="70260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</a:rPr>
                <a:t>j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97726" y="2493960"/>
            <a:ext cx="694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f(</a:t>
            </a:r>
            <a:r>
              <a:rPr lang="en-US" sz="2400" dirty="0" err="1">
                <a:solidFill>
                  <a:srgbClr val="FF0000"/>
                </a:solidFill>
              </a:rPr>
              <a:t>A+j</a:t>
            </a:r>
            <a:r>
              <a:rPr lang="en-US" sz="2400" dirty="0">
                <a:solidFill>
                  <a:srgbClr val="FF0000"/>
                </a:solidFill>
              </a:rPr>
              <a:t>) – f(A) ≥ f(</a:t>
            </a:r>
            <a:r>
              <a:rPr lang="en-US" sz="2400" dirty="0" err="1">
                <a:solidFill>
                  <a:srgbClr val="FF0000"/>
                </a:solidFill>
              </a:rPr>
              <a:t>B+j</a:t>
            </a:r>
            <a:r>
              <a:rPr lang="en-US" sz="2400" dirty="0">
                <a:solidFill>
                  <a:srgbClr val="FF0000"/>
                </a:solidFill>
              </a:rPr>
              <a:t>) – f(B)   </a:t>
            </a:r>
            <a:r>
              <a:rPr lang="en-US" sz="2400" dirty="0">
                <a:solidFill>
                  <a:srgbClr val="3D484D"/>
                </a:solidFill>
              </a:rPr>
              <a:t>for all </a:t>
            </a:r>
            <a:r>
              <a:rPr lang="en-US" sz="2400" dirty="0">
                <a:solidFill>
                  <a:srgbClr val="FF0000"/>
                </a:solidFill>
              </a:rPr>
              <a:t>A ⊆ B </a:t>
            </a:r>
            <a:r>
              <a:rPr lang="en-US" sz="2400" dirty="0">
                <a:solidFill>
                  <a:srgbClr val="3D484D"/>
                </a:solidFill>
              </a:rPr>
              <a:t>and </a:t>
            </a:r>
            <a:r>
              <a:rPr lang="en-US" sz="2400" dirty="0">
                <a:solidFill>
                  <a:srgbClr val="FF0000"/>
                </a:solidFill>
              </a:rPr>
              <a:t>j ∉ B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3407" y="5831241"/>
            <a:ext cx="7829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Equivalently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f(A) + f(B) ≥ f(A⋃ B) + f (A ⋂ B) </a:t>
            </a:r>
            <a:r>
              <a:rPr lang="en-US" sz="2400" dirty="0">
                <a:solidFill>
                  <a:srgbClr val="3D484D"/>
                </a:solidFill>
              </a:rPr>
              <a:t>for all </a:t>
            </a:r>
            <a:r>
              <a:rPr lang="en-US" sz="2400" dirty="0">
                <a:solidFill>
                  <a:srgbClr val="FF0000"/>
                </a:solidFill>
              </a:rPr>
              <a:t>A,B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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9225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in Set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, 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, ..., </a:t>
                </a:r>
                <a:r>
                  <a:rPr lang="en-US" dirty="0" err="1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subsets of set </a:t>
                </a:r>
                <a:r>
                  <a:rPr lang="en-US" dirty="0">
                    <a:solidFill>
                      <a:srgbClr val="FF0000"/>
                    </a:solidFill>
                  </a:rPr>
                  <a:t>U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 = [n]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rgbClr val="FF0000"/>
                    </a:solidFill>
                  </a:rPr>
                  <a:t>  f(A)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|∪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aseline="-25000" dirty="0">
                    <a:solidFill>
                      <a:srgbClr val="FF0000"/>
                    </a:solidFill>
                    <a:latin typeface="cmsy10"/>
                    <a:sym typeface="Symbol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msy10"/>
                    <a:sym typeface="Symbol"/>
                  </a:rPr>
                  <a:t>|</a:t>
                </a:r>
                <a:endParaRPr lang="en-US" baseline="-25000" dirty="0">
                  <a:solidFill>
                    <a:srgbClr val="FF0000"/>
                  </a:solidFill>
                  <a:latin typeface="cmsy10"/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6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1BE77FFF-3029-0049-9333-70B36E08AEA6}"/>
              </a:ext>
            </a:extLst>
          </p:cNvPr>
          <p:cNvSpPr/>
          <p:nvPr/>
        </p:nvSpPr>
        <p:spPr>
          <a:xfrm>
            <a:off x="527538" y="4852903"/>
            <a:ext cx="3797449" cy="6290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261B65E-0594-B442-9608-53F08024FC98}"/>
              </a:ext>
            </a:extLst>
          </p:cNvPr>
          <p:cNvSpPr/>
          <p:nvPr/>
        </p:nvSpPr>
        <p:spPr>
          <a:xfrm>
            <a:off x="833058" y="3775933"/>
            <a:ext cx="656358" cy="18938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DCF952-A02C-A240-839F-DCA9CAB34B93}"/>
              </a:ext>
            </a:extLst>
          </p:cNvPr>
          <p:cNvSpPr/>
          <p:nvPr/>
        </p:nvSpPr>
        <p:spPr>
          <a:xfrm>
            <a:off x="2076033" y="3775933"/>
            <a:ext cx="656358" cy="18938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FB0E33A-48CD-0C46-B83B-8EFF2CAAFBE3}"/>
              </a:ext>
            </a:extLst>
          </p:cNvPr>
          <p:cNvSpPr/>
          <p:nvPr/>
        </p:nvSpPr>
        <p:spPr>
          <a:xfrm>
            <a:off x="3319008" y="3775933"/>
            <a:ext cx="656358" cy="18938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7A9DDF-EAAE-234B-8F54-9377E22FE05D}"/>
              </a:ext>
            </a:extLst>
          </p:cNvPr>
          <p:cNvSpPr/>
          <p:nvPr/>
        </p:nvSpPr>
        <p:spPr>
          <a:xfrm>
            <a:off x="527538" y="3996346"/>
            <a:ext cx="3797450" cy="6290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D58CDCA-71DC-894F-BC62-34973D5ED0B5}"/>
              </a:ext>
            </a:extLst>
          </p:cNvPr>
          <p:cNvSpPr/>
          <p:nvPr/>
        </p:nvSpPr>
        <p:spPr>
          <a:xfrm>
            <a:off x="2357707" y="4941134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DE92E1D-B6E7-FC41-9278-CCC0DE0A92B5}"/>
              </a:ext>
            </a:extLst>
          </p:cNvPr>
          <p:cNvSpPr/>
          <p:nvPr/>
        </p:nvSpPr>
        <p:spPr>
          <a:xfrm>
            <a:off x="2351164" y="5221553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E4E693B-9F65-BF40-B81D-6DC14E12B817}"/>
              </a:ext>
            </a:extLst>
          </p:cNvPr>
          <p:cNvSpPr/>
          <p:nvPr/>
        </p:nvSpPr>
        <p:spPr>
          <a:xfrm>
            <a:off x="3594272" y="4205047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85B47A7-1EB6-A845-8837-A0BE8E22AD09}"/>
              </a:ext>
            </a:extLst>
          </p:cNvPr>
          <p:cNvSpPr/>
          <p:nvPr/>
        </p:nvSpPr>
        <p:spPr>
          <a:xfrm>
            <a:off x="2353751" y="4409513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078ACBD0-1996-0C47-9C16-413917E12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87" y="4875707"/>
            <a:ext cx="596900" cy="571500"/>
          </a:xfrm>
          <a:prstGeom prst="rect">
            <a:avLst/>
          </a:prstGeom>
          <a:ln>
            <a:noFill/>
          </a:ln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5D39C73-B486-2343-B086-B322B192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87" y="4006237"/>
            <a:ext cx="596900" cy="571500"/>
          </a:xfrm>
          <a:prstGeom prst="rect">
            <a:avLst/>
          </a:prstGeom>
          <a:ln>
            <a:noFill/>
          </a:ln>
        </p:spPr>
      </p:pic>
      <p:sp>
        <p:nvSpPr>
          <p:cNvPr id="103" name="Oval 102">
            <a:extLst>
              <a:ext uri="{FF2B5EF4-FFF2-40B4-BE49-F238E27FC236}">
                <a16:creationId xmlns:a16="http://schemas.microsoft.com/office/drawing/2014/main" id="{A4E68B35-C9F7-0340-948B-340ED7F3AA71}"/>
              </a:ext>
            </a:extLst>
          </p:cNvPr>
          <p:cNvSpPr/>
          <p:nvPr/>
        </p:nvSpPr>
        <p:spPr>
          <a:xfrm>
            <a:off x="2353751" y="4129094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FBCFF7D4-F12A-0042-99F8-72FD1B070725}"/>
              </a:ext>
            </a:extLst>
          </p:cNvPr>
          <p:cNvSpPr/>
          <p:nvPr/>
        </p:nvSpPr>
        <p:spPr>
          <a:xfrm>
            <a:off x="3594272" y="5104876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9748525-6413-5647-BC62-440FF52AABF9}"/>
              </a:ext>
            </a:extLst>
          </p:cNvPr>
          <p:cNvSpPr/>
          <p:nvPr/>
        </p:nvSpPr>
        <p:spPr>
          <a:xfrm>
            <a:off x="4772118" y="4852903"/>
            <a:ext cx="3797449" cy="6290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22BF9C8-D7A8-2747-BEED-C600833F3B37}"/>
              </a:ext>
            </a:extLst>
          </p:cNvPr>
          <p:cNvSpPr/>
          <p:nvPr/>
        </p:nvSpPr>
        <p:spPr>
          <a:xfrm>
            <a:off x="5077638" y="3775933"/>
            <a:ext cx="656358" cy="18938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07C6CD-CF80-0A42-B580-2D00B626994B}"/>
              </a:ext>
            </a:extLst>
          </p:cNvPr>
          <p:cNvSpPr/>
          <p:nvPr/>
        </p:nvSpPr>
        <p:spPr>
          <a:xfrm>
            <a:off x="6320613" y="3775933"/>
            <a:ext cx="656358" cy="1893829"/>
          </a:xfrm>
          <a:prstGeom prst="rect">
            <a:avLst/>
          </a:prstGeom>
          <a:solidFill>
            <a:schemeClr val="accent2">
              <a:lumMod val="40000"/>
              <a:lumOff val="60000"/>
              <a:alpha val="48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AE4E88E-9BC1-C94F-8A26-FB0FCEB106DC}"/>
              </a:ext>
            </a:extLst>
          </p:cNvPr>
          <p:cNvSpPr/>
          <p:nvPr/>
        </p:nvSpPr>
        <p:spPr>
          <a:xfrm>
            <a:off x="7563588" y="3775933"/>
            <a:ext cx="656358" cy="18938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167C8C2-5F15-4747-A50D-14FBD5A35E12}"/>
              </a:ext>
            </a:extLst>
          </p:cNvPr>
          <p:cNvSpPr/>
          <p:nvPr/>
        </p:nvSpPr>
        <p:spPr>
          <a:xfrm>
            <a:off x="4772118" y="3996346"/>
            <a:ext cx="3797450" cy="629050"/>
          </a:xfrm>
          <a:prstGeom prst="rect">
            <a:avLst/>
          </a:prstGeom>
          <a:solidFill>
            <a:schemeClr val="accent2">
              <a:lumMod val="40000"/>
              <a:lumOff val="60000"/>
              <a:alpha val="48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C379EC6-72F3-F24D-9C04-D5E32E3B76D3}"/>
              </a:ext>
            </a:extLst>
          </p:cNvPr>
          <p:cNvSpPr/>
          <p:nvPr/>
        </p:nvSpPr>
        <p:spPr>
          <a:xfrm>
            <a:off x="6602287" y="4941134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C2A84988-81FB-FE42-B169-04F5D831967E}"/>
              </a:ext>
            </a:extLst>
          </p:cNvPr>
          <p:cNvSpPr/>
          <p:nvPr/>
        </p:nvSpPr>
        <p:spPr>
          <a:xfrm>
            <a:off x="6595744" y="5221553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98AC339C-8FEC-4B45-86C8-B47528260FE9}"/>
              </a:ext>
            </a:extLst>
          </p:cNvPr>
          <p:cNvSpPr/>
          <p:nvPr/>
        </p:nvSpPr>
        <p:spPr>
          <a:xfrm>
            <a:off x="7838852" y="4205047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246BCFD0-2EEB-6B4C-BCBD-6133870F9EDD}"/>
              </a:ext>
            </a:extLst>
          </p:cNvPr>
          <p:cNvSpPr/>
          <p:nvPr/>
        </p:nvSpPr>
        <p:spPr>
          <a:xfrm>
            <a:off x="6598331" y="4409513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B59E7320-17E0-C14D-9172-C3B934BA5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367" y="4875707"/>
            <a:ext cx="596900" cy="571500"/>
          </a:xfrm>
          <a:prstGeom prst="rect">
            <a:avLst/>
          </a:prstGeom>
          <a:ln>
            <a:noFill/>
          </a:ln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8DA9C21-9C87-AA4B-AFA6-B4F6512D3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367" y="4006237"/>
            <a:ext cx="596900" cy="571500"/>
          </a:xfrm>
          <a:prstGeom prst="rect">
            <a:avLst/>
          </a:prstGeom>
          <a:ln>
            <a:noFill/>
          </a:ln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2A30CCA9-E5CE-8948-8089-890E0F691F7E}"/>
              </a:ext>
            </a:extLst>
          </p:cNvPr>
          <p:cNvSpPr/>
          <p:nvPr/>
        </p:nvSpPr>
        <p:spPr>
          <a:xfrm>
            <a:off x="6598331" y="4129094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53C17C9-E537-C34D-B37B-35DB659BB735}"/>
              </a:ext>
            </a:extLst>
          </p:cNvPr>
          <p:cNvSpPr/>
          <p:nvPr/>
        </p:nvSpPr>
        <p:spPr>
          <a:xfrm>
            <a:off x="7838852" y="5104876"/>
            <a:ext cx="105830" cy="105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470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HEKURI@C02FM1C7DDRT3PP7" val="4154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45057</TotalTime>
  <Words>2489</Words>
  <Application>Microsoft Macintosh PowerPoint</Application>
  <PresentationFormat>On-screen Show (4:3)</PresentationFormat>
  <Paragraphs>347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Brush Script MT</vt:lpstr>
      <vt:lpstr>Arial</vt:lpstr>
      <vt:lpstr>Calibri</vt:lpstr>
      <vt:lpstr>Calisto MT</vt:lpstr>
      <vt:lpstr>Cambria Math</vt:lpstr>
      <vt:lpstr>cmsy10</vt:lpstr>
      <vt:lpstr>Courier New</vt:lpstr>
      <vt:lpstr>Lucida Grande</vt:lpstr>
      <vt:lpstr>msbm10</vt:lpstr>
      <vt:lpstr>Wingdings</vt:lpstr>
      <vt:lpstr>Capital</vt:lpstr>
      <vt:lpstr>Interplay of discrete and continous optimization: a case study via submodular function maximization</vt:lpstr>
      <vt:lpstr>The rise of the gradients</vt:lpstr>
      <vt:lpstr>Max k-Cover</vt:lpstr>
      <vt:lpstr>Greedy for Max-k-Cover</vt:lpstr>
      <vt:lpstr>Greedy for Max-k-Cover</vt:lpstr>
      <vt:lpstr>A Generalization of Max k-Cover</vt:lpstr>
      <vt:lpstr>Abstraction</vt:lpstr>
      <vt:lpstr>Submodular Set Functions</vt:lpstr>
      <vt:lpstr>Coverage in Set Systems</vt:lpstr>
      <vt:lpstr>Cut functions in graphs</vt:lpstr>
      <vt:lpstr>Submodular Set Functions</vt:lpstr>
      <vt:lpstr>Constrained Submodular Function Maximization </vt:lpstr>
      <vt:lpstr>Greedy for Submodular Function Maximization </vt:lpstr>
      <vt:lpstr>Submodular Function Maximization </vt:lpstr>
      <vt:lpstr>Mathematical programming approach</vt:lpstr>
      <vt:lpstr>Math. Programming approach</vt:lpstr>
      <vt:lpstr>Continuous extensions</vt:lpstr>
      <vt:lpstr>Continuous extensions</vt:lpstr>
      <vt:lpstr>Multilinear extension of f</vt:lpstr>
      <vt:lpstr>Notation</vt:lpstr>
      <vt:lpstr>Properties of F</vt:lpstr>
      <vt:lpstr>Key property of F</vt:lpstr>
      <vt:lpstr>(Approximately) Maximizing F </vt:lpstr>
      <vt:lpstr>Rounding F </vt:lpstr>
      <vt:lpstr>Highlights of Continuous Approach</vt:lpstr>
      <vt:lpstr>This Talk</vt:lpstr>
      <vt:lpstr>Cardinality Constraint</vt:lpstr>
      <vt:lpstr>Analysis</vt:lpstr>
      <vt:lpstr>Analysis</vt:lpstr>
      <vt:lpstr>Analysis</vt:lpstr>
      <vt:lpstr>Analysis</vt:lpstr>
      <vt:lpstr>Continuous Greedy</vt:lpstr>
      <vt:lpstr>Continuous Greedy</vt:lpstr>
      <vt:lpstr>Parallel Algorithm?</vt:lpstr>
      <vt:lpstr>Recent Work on Parallel Algorithms</vt:lpstr>
      <vt:lpstr>Our Approach</vt:lpstr>
      <vt:lpstr>Parallel Algorithm</vt:lpstr>
      <vt:lpstr>Parallel Algorithm</vt:lpstr>
      <vt:lpstr>Parallel Algorithm</vt:lpstr>
      <vt:lpstr>Parallel Algorithm</vt:lpstr>
      <vt:lpstr>Consequences of greedy step size</vt:lpstr>
      <vt:lpstr>Consequences of greedy step size</vt:lpstr>
      <vt:lpstr>Consequences of greedy step size</vt:lpstr>
      <vt:lpstr>Comments</vt:lpstr>
      <vt:lpstr>A Combinatorial Algorithm</vt:lpstr>
      <vt:lpstr>Conclusions</vt:lpstr>
      <vt:lpstr>PowerPoint Presentation</vt:lpstr>
    </vt:vector>
  </TitlesOfParts>
  <Company>Univ.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Constrained Submodular Set Function Maximization</dc:title>
  <dc:creator>Office 2004 Test Drive User</dc:creator>
  <cp:lastModifiedBy>Chekuri, Chandra Sekhar</cp:lastModifiedBy>
  <cp:revision>1859</cp:revision>
  <cp:lastPrinted>2018-05-23T18:29:12Z</cp:lastPrinted>
  <dcterms:created xsi:type="dcterms:W3CDTF">2010-05-06T15:29:55Z</dcterms:created>
  <dcterms:modified xsi:type="dcterms:W3CDTF">2019-10-30T20:11:06Z</dcterms:modified>
</cp:coreProperties>
</file>