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6" r:id="rId1"/>
  </p:sldMasterIdLst>
  <p:notesMasterIdLst>
    <p:notesMasterId r:id="rId40"/>
  </p:notesMasterIdLst>
  <p:sldIdLst>
    <p:sldId id="256" r:id="rId2"/>
    <p:sldId id="692" r:id="rId3"/>
    <p:sldId id="693" r:id="rId4"/>
    <p:sldId id="696" r:id="rId5"/>
    <p:sldId id="697" r:id="rId6"/>
    <p:sldId id="698" r:id="rId7"/>
    <p:sldId id="633" r:id="rId8"/>
    <p:sldId id="639" r:id="rId9"/>
    <p:sldId id="699" r:id="rId10"/>
    <p:sldId id="700" r:id="rId11"/>
    <p:sldId id="729" r:id="rId12"/>
    <p:sldId id="705" r:id="rId13"/>
    <p:sldId id="701" r:id="rId14"/>
    <p:sldId id="702" r:id="rId15"/>
    <p:sldId id="703" r:id="rId16"/>
    <p:sldId id="704" r:id="rId17"/>
    <p:sldId id="706" r:id="rId18"/>
    <p:sldId id="520" r:id="rId19"/>
    <p:sldId id="565" r:id="rId20"/>
    <p:sldId id="707" r:id="rId21"/>
    <p:sldId id="708" r:id="rId22"/>
    <p:sldId id="521" r:id="rId23"/>
    <p:sldId id="709" r:id="rId24"/>
    <p:sldId id="714" r:id="rId25"/>
    <p:sldId id="710" r:id="rId26"/>
    <p:sldId id="711" r:id="rId27"/>
    <p:sldId id="712" r:id="rId28"/>
    <p:sldId id="730" r:id="rId29"/>
    <p:sldId id="715" r:id="rId30"/>
    <p:sldId id="716" r:id="rId31"/>
    <p:sldId id="718" r:id="rId32"/>
    <p:sldId id="719" r:id="rId33"/>
    <p:sldId id="720" r:id="rId34"/>
    <p:sldId id="721" r:id="rId35"/>
    <p:sldId id="722" r:id="rId36"/>
    <p:sldId id="724" r:id="rId37"/>
    <p:sldId id="717" r:id="rId38"/>
    <p:sldId id="727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0" autoAdjust="0"/>
    <p:restoredTop sz="95455" autoAdjust="0"/>
  </p:normalViewPr>
  <p:slideViewPr>
    <p:cSldViewPr snapToGrid="0" snapToObjects="1">
      <p:cViewPr>
        <p:scale>
          <a:sx n="126" d="100"/>
          <a:sy n="126" d="100"/>
        </p:scale>
        <p:origin x="98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C9F99-1677-1543-B826-4A7881D0A0D0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6231B-3141-CC4E-B058-1C8E426AF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92F2E-57BB-6944-880F-A9BE843CA5C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84" tIns="44042" rIns="88084" bIns="44042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60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92F2E-57BB-6944-880F-A9BE843CA5C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84" tIns="44042" rIns="88084" bIns="44042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239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92F2E-57BB-6944-880F-A9BE843CA5C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84" tIns="44042" rIns="88084" bIns="44042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78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AEA19B3-BC6D-4E56-93BC-B9B0EF1523FC}" type="datetime1">
              <a:rPr lang="en-US" smtClean="0"/>
              <a:pPr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58486D9-467F-164E-8D39-7F8E831494B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  <p:sldLayoutId id="21474848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400" dirty="0" smtClean="0">
                <a:solidFill>
                  <a:srgbClr val="000090"/>
                </a:solidFill>
              </a:rPr>
              <a:t>Routing Symmetric Demands and</a:t>
            </a:r>
            <a:br>
              <a:rPr lang="en-US" sz="4400" dirty="0" smtClean="0">
                <a:solidFill>
                  <a:srgbClr val="000090"/>
                </a:solidFill>
              </a:rPr>
            </a:br>
            <a:r>
              <a:rPr lang="en-US" sz="4400" dirty="0" smtClean="0">
                <a:solidFill>
                  <a:srgbClr val="000090"/>
                </a:solidFill>
              </a:rPr>
              <a:t>Directed </a:t>
            </a:r>
            <a:r>
              <a:rPr lang="en-US" sz="4400" dirty="0" err="1" smtClean="0">
                <a:solidFill>
                  <a:srgbClr val="000090"/>
                </a:solidFill>
              </a:rPr>
              <a:t>Treewidth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260015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Chandra </a:t>
            </a:r>
            <a:r>
              <a:rPr lang="en-US" sz="2800" dirty="0" err="1" smtClean="0">
                <a:solidFill>
                  <a:srgbClr val="FF0000"/>
                </a:solidFill>
              </a:rPr>
              <a:t>Chekuri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Univ. of Illinois, Urbana-Champaign</a:t>
            </a:r>
          </a:p>
          <a:p>
            <a:endParaRPr lang="en-US" sz="3200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Joint work with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Alina </a:t>
            </a:r>
            <a:r>
              <a:rPr lang="en-US" sz="3200" dirty="0" err="1" smtClean="0">
                <a:solidFill>
                  <a:srgbClr val="FF0000"/>
                </a:solidFill>
              </a:rPr>
              <a:t>Ene</a:t>
            </a:r>
            <a:r>
              <a:rPr lang="en-US" sz="3200" dirty="0" smtClean="0">
                <a:solidFill>
                  <a:srgbClr val="FF0000"/>
                </a:solidFill>
              </a:rPr>
              <a:t> (Boston)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Marcin </a:t>
            </a:r>
            <a:r>
              <a:rPr lang="en-US" sz="3200" dirty="0" err="1" smtClean="0">
                <a:solidFill>
                  <a:srgbClr val="FF0000"/>
                </a:solidFill>
              </a:rPr>
              <a:t>Pilipczuk</a:t>
            </a:r>
            <a:r>
              <a:rPr lang="en-US" sz="3200" dirty="0" smtClean="0">
                <a:solidFill>
                  <a:srgbClr val="FF0000"/>
                </a:solidFill>
              </a:rPr>
              <a:t> (Warsaw)</a:t>
            </a:r>
            <a:endParaRPr lang="en-US" sz="3200" i="1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to Graph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B050"/>
                </a:solidFill>
              </a:rPr>
              <a:t>[C-Khanna-Shepherd’05] </a:t>
            </a:r>
            <a:r>
              <a:rPr lang="en-US" b="1" dirty="0" smtClean="0"/>
              <a:t>Well-linked-decomposition via flow-cut gap results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problem at </a:t>
            </a:r>
            <a:r>
              <a:rPr lang="en-US" dirty="0" err="1" smtClean="0">
                <a:solidFill>
                  <a:srgbClr val="FF0000"/>
                </a:solidFill>
              </a:rPr>
              <a:t>polylog</a:t>
            </a:r>
            <a:r>
              <a:rPr lang="en-US" dirty="0" smtClean="0">
                <a:solidFill>
                  <a:srgbClr val="FF0000"/>
                </a:solidFill>
              </a:rPr>
              <a:t>(k)</a:t>
            </a:r>
            <a:r>
              <a:rPr lang="en-US" dirty="0" smtClean="0"/>
              <a:t> loss to answering: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Question: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FF0000"/>
                </a:solidFill>
              </a:rPr>
              <a:t>G has </a:t>
            </a:r>
            <a:r>
              <a:rPr lang="en-US" dirty="0" err="1" smtClean="0">
                <a:solidFill>
                  <a:srgbClr val="FF0000"/>
                </a:solidFill>
              </a:rPr>
              <a:t>treewidth</a:t>
            </a:r>
            <a:r>
              <a:rPr lang="en-US" dirty="0" smtClean="0">
                <a:solidFill>
                  <a:srgbClr val="FF0000"/>
                </a:solidFill>
              </a:rPr>
              <a:t> k</a:t>
            </a:r>
            <a:r>
              <a:rPr lang="en-US" dirty="0" smtClean="0"/>
              <a:t>, does it have a </a:t>
            </a:r>
            <a:r>
              <a:rPr lang="en-US" dirty="0" smtClean="0">
                <a:solidFill>
                  <a:srgbClr val="FF0000"/>
                </a:solidFill>
              </a:rPr>
              <a:t>routing structure of </a:t>
            </a:r>
            <a:r>
              <a:rPr lang="en-US" b="1" dirty="0" smtClean="0">
                <a:solidFill>
                  <a:srgbClr val="FF0000"/>
                </a:solidFill>
              </a:rPr>
              <a:t>large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799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82788" y="3145874"/>
            <a:ext cx="2463043" cy="45860"/>
            <a:chOff x="1611" y="1226"/>
            <a:chExt cx="2401" cy="48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611" y="1226"/>
              <a:ext cx="48" cy="48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947" y="1226"/>
              <a:ext cx="48" cy="48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278" y="1226"/>
              <a:ext cx="48" cy="48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619" y="1226"/>
              <a:ext cx="48" cy="48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627" y="1226"/>
              <a:ext cx="48" cy="48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955" y="1226"/>
              <a:ext cx="48" cy="48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286" y="1226"/>
              <a:ext cx="48" cy="48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964" y="1226"/>
              <a:ext cx="48" cy="48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631951" y="3152562"/>
            <a:ext cx="49240" cy="4586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734093" y="3152562"/>
            <a:ext cx="49240" cy="4586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659649" y="935029"/>
            <a:ext cx="3107271" cy="22442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004331" y="935029"/>
            <a:ext cx="0" cy="2247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349013" y="935029"/>
            <a:ext cx="0" cy="2247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693696" y="935029"/>
            <a:ext cx="0" cy="2247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038378" y="935029"/>
            <a:ext cx="0" cy="2247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383061" y="935029"/>
            <a:ext cx="0" cy="2247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727743" y="935029"/>
            <a:ext cx="0" cy="2247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072426" y="935029"/>
            <a:ext cx="0" cy="2247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417108" y="935029"/>
            <a:ext cx="0" cy="2247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659649" y="1256051"/>
            <a:ext cx="31021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659649" y="1577072"/>
            <a:ext cx="31021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1659649" y="1898094"/>
            <a:ext cx="31021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1659649" y="2219115"/>
            <a:ext cx="31021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1659649" y="2540137"/>
            <a:ext cx="31021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659649" y="2861158"/>
            <a:ext cx="31021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1982788" y="1235032"/>
            <a:ext cx="2463043" cy="45860"/>
            <a:chOff x="1611" y="1226"/>
            <a:chExt cx="2401" cy="48"/>
          </a:xfrm>
        </p:grpSpPr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611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94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2278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2619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62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2955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3286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964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9"/>
          <p:cNvGrpSpPr>
            <a:grpSpLocks/>
          </p:cNvGrpSpPr>
          <p:nvPr/>
        </p:nvGrpSpPr>
        <p:grpSpPr bwMode="auto">
          <a:xfrm>
            <a:off x="1982788" y="1551276"/>
            <a:ext cx="2463043" cy="45860"/>
            <a:chOff x="1611" y="1226"/>
            <a:chExt cx="2401" cy="48"/>
          </a:xfrm>
        </p:grpSpPr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1611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194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2278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2619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362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2955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286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3964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8"/>
          <p:cNvGrpSpPr>
            <a:grpSpLocks/>
          </p:cNvGrpSpPr>
          <p:nvPr/>
        </p:nvGrpSpPr>
        <p:grpSpPr bwMode="auto">
          <a:xfrm>
            <a:off x="1982788" y="1877075"/>
            <a:ext cx="2463043" cy="45860"/>
            <a:chOff x="1611" y="1226"/>
            <a:chExt cx="2401" cy="48"/>
          </a:xfrm>
        </p:grpSpPr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1611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194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2278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619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362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2955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3286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3964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57"/>
          <p:cNvGrpSpPr>
            <a:grpSpLocks/>
          </p:cNvGrpSpPr>
          <p:nvPr/>
        </p:nvGrpSpPr>
        <p:grpSpPr bwMode="auto">
          <a:xfrm>
            <a:off x="1982788" y="2513385"/>
            <a:ext cx="2463043" cy="45860"/>
            <a:chOff x="1611" y="1226"/>
            <a:chExt cx="2401" cy="48"/>
          </a:xfrm>
        </p:grpSpPr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1611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194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2278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2619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62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2955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3286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3964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6"/>
          <p:cNvGrpSpPr>
            <a:grpSpLocks/>
          </p:cNvGrpSpPr>
          <p:nvPr/>
        </p:nvGrpSpPr>
        <p:grpSpPr bwMode="auto">
          <a:xfrm>
            <a:off x="1982788" y="2836317"/>
            <a:ext cx="2463043" cy="45860"/>
            <a:chOff x="1611" y="1226"/>
            <a:chExt cx="2401" cy="48"/>
          </a:xfrm>
        </p:grpSpPr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1611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194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9"/>
            <p:cNvSpPr>
              <a:spLocks noChangeArrowheads="1"/>
            </p:cNvSpPr>
            <p:nvPr/>
          </p:nvSpPr>
          <p:spPr bwMode="auto">
            <a:xfrm>
              <a:off x="2278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2619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71"/>
            <p:cNvSpPr>
              <a:spLocks noChangeArrowheads="1"/>
            </p:cNvSpPr>
            <p:nvPr/>
          </p:nvSpPr>
          <p:spPr bwMode="auto">
            <a:xfrm>
              <a:off x="362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2955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73"/>
            <p:cNvSpPr>
              <a:spLocks noChangeArrowheads="1"/>
            </p:cNvSpPr>
            <p:nvPr/>
          </p:nvSpPr>
          <p:spPr bwMode="auto">
            <a:xfrm>
              <a:off x="3286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74"/>
            <p:cNvSpPr>
              <a:spLocks noChangeArrowheads="1"/>
            </p:cNvSpPr>
            <p:nvPr/>
          </p:nvSpPr>
          <p:spPr bwMode="auto">
            <a:xfrm>
              <a:off x="3964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1976633" y="2193319"/>
            <a:ext cx="2463043" cy="45860"/>
            <a:chOff x="1611" y="1226"/>
            <a:chExt cx="2401" cy="48"/>
          </a:xfrm>
        </p:grpSpPr>
        <p:sp>
          <p:nvSpPr>
            <p:cNvPr id="74" name="Rectangle 76"/>
            <p:cNvSpPr>
              <a:spLocks noChangeArrowheads="1"/>
            </p:cNvSpPr>
            <p:nvPr/>
          </p:nvSpPr>
          <p:spPr bwMode="auto">
            <a:xfrm>
              <a:off x="1611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7"/>
            <p:cNvSpPr>
              <a:spLocks noChangeArrowheads="1"/>
            </p:cNvSpPr>
            <p:nvPr/>
          </p:nvSpPr>
          <p:spPr bwMode="auto">
            <a:xfrm>
              <a:off x="194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8"/>
            <p:cNvSpPr>
              <a:spLocks noChangeArrowheads="1"/>
            </p:cNvSpPr>
            <p:nvPr/>
          </p:nvSpPr>
          <p:spPr bwMode="auto">
            <a:xfrm>
              <a:off x="2278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9"/>
            <p:cNvSpPr>
              <a:spLocks noChangeArrowheads="1"/>
            </p:cNvSpPr>
            <p:nvPr/>
          </p:nvSpPr>
          <p:spPr bwMode="auto">
            <a:xfrm>
              <a:off x="2619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80"/>
            <p:cNvSpPr>
              <a:spLocks noChangeArrowheads="1"/>
            </p:cNvSpPr>
            <p:nvPr/>
          </p:nvSpPr>
          <p:spPr bwMode="auto">
            <a:xfrm>
              <a:off x="362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1"/>
            <p:cNvSpPr>
              <a:spLocks noChangeArrowheads="1"/>
            </p:cNvSpPr>
            <p:nvPr/>
          </p:nvSpPr>
          <p:spPr bwMode="auto">
            <a:xfrm>
              <a:off x="2955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82"/>
            <p:cNvSpPr>
              <a:spLocks noChangeArrowheads="1"/>
            </p:cNvSpPr>
            <p:nvPr/>
          </p:nvSpPr>
          <p:spPr bwMode="auto">
            <a:xfrm>
              <a:off x="3286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3"/>
            <p:cNvSpPr>
              <a:spLocks noChangeArrowheads="1"/>
            </p:cNvSpPr>
            <p:nvPr/>
          </p:nvSpPr>
          <p:spPr bwMode="auto">
            <a:xfrm>
              <a:off x="3964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84"/>
          <p:cNvGrpSpPr>
            <a:grpSpLocks/>
          </p:cNvGrpSpPr>
          <p:nvPr/>
        </p:nvGrpSpPr>
        <p:grpSpPr bwMode="auto">
          <a:xfrm>
            <a:off x="1982788" y="914010"/>
            <a:ext cx="2463043" cy="45860"/>
            <a:chOff x="1611" y="1226"/>
            <a:chExt cx="2401" cy="48"/>
          </a:xfrm>
        </p:grpSpPr>
        <p:sp>
          <p:nvSpPr>
            <p:cNvPr id="83" name="Rectangle 85"/>
            <p:cNvSpPr>
              <a:spLocks noChangeArrowheads="1"/>
            </p:cNvSpPr>
            <p:nvPr/>
          </p:nvSpPr>
          <p:spPr bwMode="auto">
            <a:xfrm>
              <a:off x="1611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6"/>
            <p:cNvSpPr>
              <a:spLocks noChangeArrowheads="1"/>
            </p:cNvSpPr>
            <p:nvPr/>
          </p:nvSpPr>
          <p:spPr bwMode="auto">
            <a:xfrm>
              <a:off x="194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7"/>
            <p:cNvSpPr>
              <a:spLocks noChangeArrowheads="1"/>
            </p:cNvSpPr>
            <p:nvPr/>
          </p:nvSpPr>
          <p:spPr bwMode="auto">
            <a:xfrm>
              <a:off x="2278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8"/>
            <p:cNvSpPr>
              <a:spLocks noChangeArrowheads="1"/>
            </p:cNvSpPr>
            <p:nvPr/>
          </p:nvSpPr>
          <p:spPr bwMode="auto">
            <a:xfrm>
              <a:off x="2619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9"/>
            <p:cNvSpPr>
              <a:spLocks noChangeArrowheads="1"/>
            </p:cNvSpPr>
            <p:nvPr/>
          </p:nvSpPr>
          <p:spPr bwMode="auto">
            <a:xfrm>
              <a:off x="3627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0"/>
            <p:cNvSpPr>
              <a:spLocks noChangeArrowheads="1"/>
            </p:cNvSpPr>
            <p:nvPr/>
          </p:nvSpPr>
          <p:spPr bwMode="auto">
            <a:xfrm>
              <a:off x="2955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91"/>
            <p:cNvSpPr>
              <a:spLocks noChangeArrowheads="1"/>
            </p:cNvSpPr>
            <p:nvPr/>
          </p:nvSpPr>
          <p:spPr bwMode="auto">
            <a:xfrm>
              <a:off x="3286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92"/>
            <p:cNvSpPr>
              <a:spLocks noChangeArrowheads="1"/>
            </p:cNvSpPr>
            <p:nvPr/>
          </p:nvSpPr>
          <p:spPr bwMode="auto">
            <a:xfrm>
              <a:off x="3964" y="1226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Rectangle 93"/>
          <p:cNvSpPr>
            <a:spLocks noChangeArrowheads="1"/>
          </p:cNvSpPr>
          <p:nvPr/>
        </p:nvSpPr>
        <p:spPr bwMode="auto">
          <a:xfrm>
            <a:off x="1637080" y="914965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94"/>
          <p:cNvSpPr>
            <a:spLocks noChangeArrowheads="1"/>
          </p:cNvSpPr>
          <p:nvPr/>
        </p:nvSpPr>
        <p:spPr bwMode="auto">
          <a:xfrm>
            <a:off x="1637080" y="1231210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95"/>
          <p:cNvSpPr>
            <a:spLocks noChangeArrowheads="1"/>
          </p:cNvSpPr>
          <p:nvPr/>
        </p:nvSpPr>
        <p:spPr bwMode="auto">
          <a:xfrm>
            <a:off x="1637080" y="2194274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96"/>
          <p:cNvSpPr>
            <a:spLocks noChangeArrowheads="1"/>
          </p:cNvSpPr>
          <p:nvPr/>
        </p:nvSpPr>
        <p:spPr bwMode="auto">
          <a:xfrm>
            <a:off x="1631951" y="1551276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97"/>
          <p:cNvSpPr>
            <a:spLocks noChangeArrowheads="1"/>
          </p:cNvSpPr>
          <p:nvPr/>
        </p:nvSpPr>
        <p:spPr bwMode="auto">
          <a:xfrm>
            <a:off x="1637080" y="1878030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98"/>
          <p:cNvSpPr>
            <a:spLocks noChangeArrowheads="1"/>
          </p:cNvSpPr>
          <p:nvPr/>
        </p:nvSpPr>
        <p:spPr bwMode="auto">
          <a:xfrm>
            <a:off x="1638106" y="2509563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99"/>
          <p:cNvSpPr>
            <a:spLocks noChangeArrowheads="1"/>
          </p:cNvSpPr>
          <p:nvPr/>
        </p:nvSpPr>
        <p:spPr bwMode="auto">
          <a:xfrm>
            <a:off x="1638106" y="2835362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100"/>
          <p:cNvSpPr>
            <a:spLocks noChangeArrowheads="1"/>
          </p:cNvSpPr>
          <p:nvPr/>
        </p:nvSpPr>
        <p:spPr bwMode="auto">
          <a:xfrm>
            <a:off x="4739222" y="914965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101"/>
          <p:cNvSpPr>
            <a:spLocks noChangeArrowheads="1"/>
          </p:cNvSpPr>
          <p:nvPr/>
        </p:nvSpPr>
        <p:spPr bwMode="auto">
          <a:xfrm>
            <a:off x="4739222" y="1231210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102"/>
          <p:cNvSpPr>
            <a:spLocks noChangeArrowheads="1"/>
          </p:cNvSpPr>
          <p:nvPr/>
        </p:nvSpPr>
        <p:spPr bwMode="auto">
          <a:xfrm>
            <a:off x="4739222" y="2194274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103"/>
          <p:cNvSpPr>
            <a:spLocks noChangeArrowheads="1"/>
          </p:cNvSpPr>
          <p:nvPr/>
        </p:nvSpPr>
        <p:spPr bwMode="auto">
          <a:xfrm>
            <a:off x="4734093" y="1551276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104"/>
          <p:cNvSpPr>
            <a:spLocks noChangeArrowheads="1"/>
          </p:cNvSpPr>
          <p:nvPr/>
        </p:nvSpPr>
        <p:spPr bwMode="auto">
          <a:xfrm>
            <a:off x="4739222" y="1878030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105"/>
          <p:cNvSpPr>
            <a:spLocks noChangeArrowheads="1"/>
          </p:cNvSpPr>
          <p:nvPr/>
        </p:nvSpPr>
        <p:spPr bwMode="auto">
          <a:xfrm>
            <a:off x="4740248" y="2509563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106"/>
          <p:cNvSpPr>
            <a:spLocks noChangeArrowheads="1"/>
          </p:cNvSpPr>
          <p:nvPr/>
        </p:nvSpPr>
        <p:spPr bwMode="auto">
          <a:xfrm>
            <a:off x="4740248" y="2835362"/>
            <a:ext cx="49240" cy="458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Freeform 107"/>
          <p:cNvSpPr>
            <a:spLocks/>
          </p:cNvSpPr>
          <p:nvPr/>
        </p:nvSpPr>
        <p:spPr bwMode="auto">
          <a:xfrm>
            <a:off x="1657597" y="2852560"/>
            <a:ext cx="1029944" cy="322932"/>
          </a:xfrm>
          <a:custGeom>
            <a:avLst/>
            <a:gdLst>
              <a:gd name="T0" fmla="*/ 0 w 1004"/>
              <a:gd name="T1" fmla="*/ 321 h 338"/>
              <a:gd name="T2" fmla="*/ 0 w 1004"/>
              <a:gd name="T3" fmla="*/ 0 h 338"/>
              <a:gd name="T4" fmla="*/ 1004 w 1004"/>
              <a:gd name="T5" fmla="*/ 0 h 338"/>
              <a:gd name="T6" fmla="*/ 1004 w 1004"/>
              <a:gd name="T7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4" h="338">
                <a:moveTo>
                  <a:pt x="0" y="321"/>
                </a:moveTo>
                <a:lnTo>
                  <a:pt x="0" y="0"/>
                </a:lnTo>
                <a:lnTo>
                  <a:pt x="1004" y="0"/>
                </a:lnTo>
                <a:lnTo>
                  <a:pt x="1004" y="338"/>
                </a:ln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" name="Freeform 108"/>
          <p:cNvSpPr>
            <a:spLocks/>
          </p:cNvSpPr>
          <p:nvPr/>
        </p:nvSpPr>
        <p:spPr bwMode="auto">
          <a:xfrm>
            <a:off x="2004331" y="2530583"/>
            <a:ext cx="1038151" cy="652553"/>
          </a:xfrm>
          <a:custGeom>
            <a:avLst/>
            <a:gdLst>
              <a:gd name="T0" fmla="*/ 0 w 1012"/>
              <a:gd name="T1" fmla="*/ 666 h 683"/>
              <a:gd name="T2" fmla="*/ 0 w 1012"/>
              <a:gd name="T3" fmla="*/ 0 h 683"/>
              <a:gd name="T4" fmla="*/ 1012 w 1012"/>
              <a:gd name="T5" fmla="*/ 8 h 683"/>
              <a:gd name="T6" fmla="*/ 1012 w 1012"/>
              <a:gd name="T7" fmla="*/ 683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2" h="683">
                <a:moveTo>
                  <a:pt x="0" y="666"/>
                </a:moveTo>
                <a:lnTo>
                  <a:pt x="0" y="0"/>
                </a:lnTo>
                <a:lnTo>
                  <a:pt x="1012" y="8"/>
                </a:lnTo>
                <a:lnTo>
                  <a:pt x="1012" y="683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7" name="Freeform 109"/>
          <p:cNvSpPr>
            <a:spLocks/>
          </p:cNvSpPr>
          <p:nvPr/>
        </p:nvSpPr>
        <p:spPr bwMode="auto">
          <a:xfrm>
            <a:off x="2350039" y="2207650"/>
            <a:ext cx="1375652" cy="975485"/>
          </a:xfrm>
          <a:custGeom>
            <a:avLst/>
            <a:gdLst>
              <a:gd name="T0" fmla="*/ 0 w 1341"/>
              <a:gd name="T1" fmla="*/ 1013 h 1021"/>
              <a:gd name="T2" fmla="*/ 0 w 1341"/>
              <a:gd name="T3" fmla="*/ 0 h 1021"/>
              <a:gd name="T4" fmla="*/ 1341 w 1341"/>
              <a:gd name="T5" fmla="*/ 9 h 1021"/>
              <a:gd name="T6" fmla="*/ 1341 w 1341"/>
              <a:gd name="T7" fmla="*/ 1021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1" h="1021">
                <a:moveTo>
                  <a:pt x="0" y="1013"/>
                </a:moveTo>
                <a:lnTo>
                  <a:pt x="0" y="0"/>
                </a:lnTo>
                <a:lnTo>
                  <a:pt x="1341" y="9"/>
                </a:lnTo>
                <a:lnTo>
                  <a:pt x="1341" y="1021"/>
                </a:lnTo>
              </a:path>
            </a:pathLst>
          </a:custGeom>
          <a:noFill/>
          <a:ln w="38100" cap="flat" cmpd="sng">
            <a:solidFill>
              <a:srgbClr val="00009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" name="Freeform 110"/>
          <p:cNvSpPr>
            <a:spLocks/>
          </p:cNvSpPr>
          <p:nvPr/>
        </p:nvSpPr>
        <p:spPr bwMode="auto">
          <a:xfrm>
            <a:off x="3379983" y="1893317"/>
            <a:ext cx="1046357" cy="1289819"/>
          </a:xfrm>
          <a:custGeom>
            <a:avLst/>
            <a:gdLst>
              <a:gd name="T0" fmla="*/ 0 w 675"/>
              <a:gd name="T1" fmla="*/ 1342 h 1350"/>
              <a:gd name="T2" fmla="*/ 8 w 675"/>
              <a:gd name="T3" fmla="*/ 0 h 1350"/>
              <a:gd name="T4" fmla="*/ 675 w 675"/>
              <a:gd name="T5" fmla="*/ 9 h 1350"/>
              <a:gd name="T6" fmla="*/ 675 w 675"/>
              <a:gd name="T7" fmla="*/ 135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5" h="1350">
                <a:moveTo>
                  <a:pt x="0" y="1342"/>
                </a:moveTo>
                <a:lnTo>
                  <a:pt x="8" y="0"/>
                </a:lnTo>
                <a:lnTo>
                  <a:pt x="675" y="9"/>
                </a:lnTo>
                <a:lnTo>
                  <a:pt x="675" y="135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" name="Freeform 111"/>
          <p:cNvSpPr>
            <a:spLocks/>
          </p:cNvSpPr>
          <p:nvPr/>
        </p:nvSpPr>
        <p:spPr bwMode="auto">
          <a:xfrm>
            <a:off x="4072426" y="1571340"/>
            <a:ext cx="691416" cy="1611796"/>
          </a:xfrm>
          <a:custGeom>
            <a:avLst/>
            <a:gdLst>
              <a:gd name="T0" fmla="*/ 0 w 674"/>
              <a:gd name="T1" fmla="*/ 1687 h 1687"/>
              <a:gd name="T2" fmla="*/ 8 w 674"/>
              <a:gd name="T3" fmla="*/ 1654 h 1687"/>
              <a:gd name="T4" fmla="*/ 0 w 674"/>
              <a:gd name="T5" fmla="*/ 1588 h 1687"/>
              <a:gd name="T6" fmla="*/ 8 w 674"/>
              <a:gd name="T7" fmla="*/ 0 h 1687"/>
              <a:gd name="T8" fmla="*/ 674 w 674"/>
              <a:gd name="T9" fmla="*/ 16 h 1687"/>
              <a:gd name="T10" fmla="*/ 674 w 674"/>
              <a:gd name="T11" fmla="*/ 1687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4" h="1687">
                <a:moveTo>
                  <a:pt x="0" y="1687"/>
                </a:moveTo>
                <a:cubicBezTo>
                  <a:pt x="3" y="1676"/>
                  <a:pt x="8" y="1665"/>
                  <a:pt x="8" y="1654"/>
                </a:cubicBezTo>
                <a:cubicBezTo>
                  <a:pt x="8" y="1632"/>
                  <a:pt x="0" y="1588"/>
                  <a:pt x="0" y="1588"/>
                </a:cubicBezTo>
                <a:lnTo>
                  <a:pt x="8" y="0"/>
                </a:lnTo>
                <a:lnTo>
                  <a:pt x="674" y="16"/>
                </a:lnTo>
                <a:lnTo>
                  <a:pt x="674" y="1687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2327276" y="4238235"/>
            <a:ext cx="3643312" cy="1214437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2716213" y="4839897"/>
            <a:ext cx="88900" cy="889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3956051" y="4457310"/>
            <a:ext cx="88900" cy="889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3651251" y="4992297"/>
            <a:ext cx="88900" cy="889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5122863" y="4750997"/>
            <a:ext cx="88900" cy="889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352926" y="5144697"/>
            <a:ext cx="88900" cy="889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3267076" y="4546210"/>
            <a:ext cx="88900" cy="889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594226" y="4546210"/>
            <a:ext cx="88900" cy="88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3178176" y="5036747"/>
            <a:ext cx="88900" cy="88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1560513" y="3153972"/>
            <a:ext cx="1192213" cy="1711325"/>
          </a:xfrm>
          <a:custGeom>
            <a:avLst/>
            <a:gdLst>
              <a:gd name="T0" fmla="*/ 751 w 751"/>
              <a:gd name="T1" fmla="*/ 1078 h 1078"/>
              <a:gd name="T2" fmla="*/ 117 w 751"/>
              <a:gd name="T3" fmla="*/ 255 h 1078"/>
              <a:gd name="T4" fmla="*/ 51 w 751"/>
              <a:gd name="T5" fmla="*/ 0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1" h="1078">
                <a:moveTo>
                  <a:pt x="751" y="1078"/>
                </a:moveTo>
                <a:cubicBezTo>
                  <a:pt x="492" y="756"/>
                  <a:pt x="234" y="435"/>
                  <a:pt x="117" y="255"/>
                </a:cubicBezTo>
                <a:cubicBezTo>
                  <a:pt x="0" y="75"/>
                  <a:pt x="63" y="45"/>
                  <a:pt x="51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2360613" y="3180960"/>
            <a:ext cx="1646238" cy="1331912"/>
          </a:xfrm>
          <a:custGeom>
            <a:avLst/>
            <a:gdLst>
              <a:gd name="T0" fmla="*/ 1037 w 1037"/>
              <a:gd name="T1" fmla="*/ 839 h 839"/>
              <a:gd name="T2" fmla="*/ 140 w 1037"/>
              <a:gd name="T3" fmla="*/ 345 h 839"/>
              <a:gd name="T4" fmla="*/ 197 w 1037"/>
              <a:gd name="T5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37" h="839">
                <a:moveTo>
                  <a:pt x="1037" y="839"/>
                </a:moveTo>
                <a:cubicBezTo>
                  <a:pt x="658" y="662"/>
                  <a:pt x="280" y="485"/>
                  <a:pt x="140" y="345"/>
                </a:cubicBezTo>
                <a:cubicBezTo>
                  <a:pt x="0" y="205"/>
                  <a:pt x="188" y="56"/>
                  <a:pt x="197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1971676" y="3166672"/>
            <a:ext cx="1341437" cy="1411288"/>
          </a:xfrm>
          <a:custGeom>
            <a:avLst/>
            <a:gdLst>
              <a:gd name="T0" fmla="*/ 845 w 845"/>
              <a:gd name="T1" fmla="*/ 889 h 889"/>
              <a:gd name="T2" fmla="*/ 138 w 845"/>
              <a:gd name="T3" fmla="*/ 486 h 889"/>
              <a:gd name="T4" fmla="*/ 14 w 845"/>
              <a:gd name="T5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5" h="889">
                <a:moveTo>
                  <a:pt x="845" y="889"/>
                </a:moveTo>
                <a:cubicBezTo>
                  <a:pt x="560" y="761"/>
                  <a:pt x="276" y="634"/>
                  <a:pt x="138" y="486"/>
                </a:cubicBezTo>
                <a:cubicBezTo>
                  <a:pt x="0" y="338"/>
                  <a:pt x="37" y="84"/>
                  <a:pt x="14" y="0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2894013" y="3153972"/>
            <a:ext cx="1503363" cy="2025650"/>
          </a:xfrm>
          <a:custGeom>
            <a:avLst/>
            <a:gdLst>
              <a:gd name="T0" fmla="*/ 947 w 947"/>
              <a:gd name="T1" fmla="*/ 1276 h 1276"/>
              <a:gd name="T2" fmla="*/ 701 w 947"/>
              <a:gd name="T3" fmla="*/ 321 h 1276"/>
              <a:gd name="T4" fmla="*/ 100 w 947"/>
              <a:gd name="T5" fmla="*/ 412 h 1276"/>
              <a:gd name="T6" fmla="*/ 100 w 947"/>
              <a:gd name="T7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7" h="1276">
                <a:moveTo>
                  <a:pt x="947" y="1276"/>
                </a:moveTo>
                <a:cubicBezTo>
                  <a:pt x="894" y="870"/>
                  <a:pt x="842" y="465"/>
                  <a:pt x="701" y="321"/>
                </a:cubicBezTo>
                <a:cubicBezTo>
                  <a:pt x="560" y="177"/>
                  <a:pt x="200" y="465"/>
                  <a:pt x="100" y="412"/>
                </a:cubicBezTo>
                <a:cubicBezTo>
                  <a:pt x="0" y="359"/>
                  <a:pt x="101" y="71"/>
                  <a:pt x="100" y="0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2092326" y="3180960"/>
            <a:ext cx="1612900" cy="1841500"/>
          </a:xfrm>
          <a:custGeom>
            <a:avLst/>
            <a:gdLst>
              <a:gd name="T0" fmla="*/ 1016 w 1016"/>
              <a:gd name="T1" fmla="*/ 1160 h 1160"/>
              <a:gd name="T2" fmla="*/ 827 w 1016"/>
              <a:gd name="T3" fmla="*/ 740 h 1160"/>
              <a:gd name="T4" fmla="*/ 111 w 1016"/>
              <a:gd name="T5" fmla="*/ 288 h 1160"/>
              <a:gd name="T6" fmla="*/ 160 w 1016"/>
              <a:gd name="T7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6" h="1160">
                <a:moveTo>
                  <a:pt x="1016" y="1160"/>
                </a:moveTo>
                <a:cubicBezTo>
                  <a:pt x="997" y="1022"/>
                  <a:pt x="978" y="885"/>
                  <a:pt x="827" y="740"/>
                </a:cubicBezTo>
                <a:cubicBezTo>
                  <a:pt x="676" y="595"/>
                  <a:pt x="222" y="411"/>
                  <a:pt x="111" y="288"/>
                </a:cubicBezTo>
                <a:cubicBezTo>
                  <a:pt x="0" y="165"/>
                  <a:pt x="153" y="49"/>
                  <a:pt x="160" y="0"/>
                </a:cubicBezTo>
              </a:path>
            </a:pathLst>
          </a:custGeom>
          <a:noFill/>
          <a:ln w="38100" cap="flat" cmpd="sng">
            <a:solidFill>
              <a:srgbClr val="00009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3727451" y="3166672"/>
            <a:ext cx="1441450" cy="1608138"/>
          </a:xfrm>
          <a:custGeom>
            <a:avLst/>
            <a:gdLst>
              <a:gd name="T0" fmla="*/ 908 w 908"/>
              <a:gd name="T1" fmla="*/ 1013 h 1013"/>
              <a:gd name="T2" fmla="*/ 760 w 908"/>
              <a:gd name="T3" fmla="*/ 354 h 1013"/>
              <a:gd name="T4" fmla="*/ 126 w 908"/>
              <a:gd name="T5" fmla="*/ 181 h 1013"/>
              <a:gd name="T6" fmla="*/ 3 w 908"/>
              <a:gd name="T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8" h="1013">
                <a:moveTo>
                  <a:pt x="908" y="1013"/>
                </a:moveTo>
                <a:cubicBezTo>
                  <a:pt x="899" y="753"/>
                  <a:pt x="890" y="493"/>
                  <a:pt x="760" y="354"/>
                </a:cubicBezTo>
                <a:cubicBezTo>
                  <a:pt x="630" y="215"/>
                  <a:pt x="252" y="240"/>
                  <a:pt x="126" y="181"/>
                </a:cubicBezTo>
                <a:cubicBezTo>
                  <a:pt x="0" y="122"/>
                  <a:pt x="23" y="31"/>
                  <a:pt x="3" y="0"/>
                </a:cubicBezTo>
              </a:path>
            </a:pathLst>
          </a:custGeom>
          <a:noFill/>
          <a:ln w="38100" cap="flat" cmpd="sng">
            <a:solidFill>
              <a:srgbClr val="00009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071938" y="3153972"/>
            <a:ext cx="574675" cy="1423988"/>
          </a:xfrm>
          <a:custGeom>
            <a:avLst/>
            <a:gdLst>
              <a:gd name="T0" fmla="*/ 362 w 362"/>
              <a:gd name="T1" fmla="*/ 897 h 897"/>
              <a:gd name="T2" fmla="*/ 255 w 362"/>
              <a:gd name="T3" fmla="*/ 354 h 897"/>
              <a:gd name="T4" fmla="*/ 0 w 362"/>
              <a:gd name="T5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897">
                <a:moveTo>
                  <a:pt x="362" y="897"/>
                </a:moveTo>
                <a:cubicBezTo>
                  <a:pt x="338" y="700"/>
                  <a:pt x="315" y="503"/>
                  <a:pt x="255" y="354"/>
                </a:cubicBezTo>
                <a:cubicBezTo>
                  <a:pt x="195" y="205"/>
                  <a:pt x="43" y="60"/>
                  <a:pt x="0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3260726" y="3180960"/>
            <a:ext cx="3203575" cy="2333625"/>
          </a:xfrm>
          <a:custGeom>
            <a:avLst/>
            <a:gdLst>
              <a:gd name="T0" fmla="*/ 0 w 2018"/>
              <a:gd name="T1" fmla="*/ 1201 h 1470"/>
              <a:gd name="T2" fmla="*/ 1054 w 2018"/>
              <a:gd name="T3" fmla="*/ 1456 h 1470"/>
              <a:gd name="T4" fmla="*/ 1959 w 2018"/>
              <a:gd name="T5" fmla="*/ 1283 h 1470"/>
              <a:gd name="T6" fmla="*/ 1408 w 2018"/>
              <a:gd name="T7" fmla="*/ 428 h 1470"/>
              <a:gd name="T8" fmla="*/ 939 w 2018"/>
              <a:gd name="T9" fmla="*/ 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8" h="1470">
                <a:moveTo>
                  <a:pt x="0" y="1201"/>
                </a:moveTo>
                <a:cubicBezTo>
                  <a:pt x="364" y="1321"/>
                  <a:pt x="728" y="1442"/>
                  <a:pt x="1054" y="1456"/>
                </a:cubicBezTo>
                <a:cubicBezTo>
                  <a:pt x="1380" y="1470"/>
                  <a:pt x="1900" y="1454"/>
                  <a:pt x="1959" y="1283"/>
                </a:cubicBezTo>
                <a:cubicBezTo>
                  <a:pt x="2018" y="1112"/>
                  <a:pt x="1578" y="642"/>
                  <a:pt x="1408" y="428"/>
                </a:cubicBezTo>
                <a:cubicBezTo>
                  <a:pt x="1238" y="214"/>
                  <a:pt x="1020" y="74"/>
                  <a:pt x="939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4475163" y="4847835"/>
            <a:ext cx="88900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5541963" y="4687497"/>
            <a:ext cx="88900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3260726" y="3153972"/>
            <a:ext cx="1276350" cy="1766888"/>
          </a:xfrm>
          <a:custGeom>
            <a:avLst/>
            <a:gdLst>
              <a:gd name="T0" fmla="*/ 799 w 804"/>
              <a:gd name="T1" fmla="*/ 1086 h 1113"/>
              <a:gd name="T2" fmla="*/ 782 w 804"/>
              <a:gd name="T3" fmla="*/ 988 h 1113"/>
              <a:gd name="T4" fmla="*/ 667 w 804"/>
              <a:gd name="T5" fmla="*/ 338 h 1113"/>
              <a:gd name="T6" fmla="*/ 99 w 804"/>
              <a:gd name="T7" fmla="*/ 231 h 1113"/>
              <a:gd name="T8" fmla="*/ 75 w 804"/>
              <a:gd name="T9" fmla="*/ 0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4" h="1113">
                <a:moveTo>
                  <a:pt x="799" y="1086"/>
                </a:moveTo>
                <a:cubicBezTo>
                  <a:pt x="801" y="1099"/>
                  <a:pt x="804" y="1113"/>
                  <a:pt x="782" y="988"/>
                </a:cubicBezTo>
                <a:cubicBezTo>
                  <a:pt x="760" y="863"/>
                  <a:pt x="781" y="464"/>
                  <a:pt x="667" y="338"/>
                </a:cubicBezTo>
                <a:cubicBezTo>
                  <a:pt x="553" y="212"/>
                  <a:pt x="198" y="287"/>
                  <a:pt x="99" y="231"/>
                </a:cubicBezTo>
                <a:cubicBezTo>
                  <a:pt x="0" y="175"/>
                  <a:pt x="80" y="41"/>
                  <a:pt x="75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4389438" y="3166672"/>
            <a:ext cx="1196975" cy="1528763"/>
          </a:xfrm>
          <a:custGeom>
            <a:avLst/>
            <a:gdLst>
              <a:gd name="T0" fmla="*/ 754 w 754"/>
              <a:gd name="T1" fmla="*/ 963 h 963"/>
              <a:gd name="T2" fmla="*/ 499 w 754"/>
              <a:gd name="T3" fmla="*/ 313 h 963"/>
              <a:gd name="T4" fmla="*/ 79 w 754"/>
              <a:gd name="T5" fmla="*/ 124 h 963"/>
              <a:gd name="T6" fmla="*/ 22 w 754"/>
              <a:gd name="T7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4" h="963">
                <a:moveTo>
                  <a:pt x="754" y="963"/>
                </a:moveTo>
                <a:cubicBezTo>
                  <a:pt x="682" y="708"/>
                  <a:pt x="611" y="453"/>
                  <a:pt x="499" y="313"/>
                </a:cubicBezTo>
                <a:cubicBezTo>
                  <a:pt x="387" y="173"/>
                  <a:pt x="158" y="176"/>
                  <a:pt x="79" y="124"/>
                </a:cubicBezTo>
                <a:cubicBezTo>
                  <a:pt x="0" y="72"/>
                  <a:pt x="11" y="36"/>
                  <a:pt x="22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5353390" y="1169438"/>
            <a:ext cx="325913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Route many pairs to the grid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 grid as a “switch” to connect the pairs with one crossing (congestion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0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to Graph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B050"/>
                </a:solidFill>
              </a:rPr>
              <a:t>[C-Khanna-Shepherd’05] </a:t>
            </a:r>
            <a:r>
              <a:rPr lang="en-US" b="1" dirty="0" smtClean="0"/>
              <a:t>Well-linked-decomposition via flow-cut gap results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problem at </a:t>
            </a:r>
            <a:r>
              <a:rPr lang="en-US" dirty="0" err="1" smtClean="0">
                <a:solidFill>
                  <a:srgbClr val="FF0000"/>
                </a:solidFill>
              </a:rPr>
              <a:t>polylog</a:t>
            </a:r>
            <a:r>
              <a:rPr lang="en-US" dirty="0" smtClean="0">
                <a:solidFill>
                  <a:srgbClr val="FF0000"/>
                </a:solidFill>
              </a:rPr>
              <a:t>(k)</a:t>
            </a:r>
            <a:r>
              <a:rPr lang="en-US" dirty="0" smtClean="0"/>
              <a:t> loss to answering: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b="1" dirty="0" smtClean="0"/>
              <a:t>Question: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FF0000"/>
                </a:solidFill>
              </a:rPr>
              <a:t>G has </a:t>
            </a:r>
            <a:r>
              <a:rPr lang="en-US" dirty="0" err="1" smtClean="0">
                <a:solidFill>
                  <a:srgbClr val="FF0000"/>
                </a:solidFill>
              </a:rPr>
              <a:t>treewidth</a:t>
            </a:r>
            <a:r>
              <a:rPr lang="en-US" dirty="0" smtClean="0">
                <a:solidFill>
                  <a:srgbClr val="FF0000"/>
                </a:solidFill>
              </a:rPr>
              <a:t> k</a:t>
            </a:r>
            <a:r>
              <a:rPr lang="en-US" dirty="0" smtClean="0"/>
              <a:t>, does it have a </a:t>
            </a:r>
            <a:r>
              <a:rPr lang="en-US" dirty="0" smtClean="0">
                <a:solidFill>
                  <a:srgbClr val="FF0000"/>
                </a:solidFill>
              </a:rPr>
              <a:t>routing structure of size k/</a:t>
            </a:r>
            <a:r>
              <a:rPr lang="en-US" dirty="0" err="1" smtClean="0">
                <a:solidFill>
                  <a:srgbClr val="FF0000"/>
                </a:solidFill>
              </a:rPr>
              <a:t>polylog</a:t>
            </a:r>
            <a:r>
              <a:rPr lang="en-US" dirty="0" smtClean="0">
                <a:solidFill>
                  <a:srgbClr val="FF0000"/>
                </a:solidFill>
              </a:rPr>
              <a:t>(k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smtClean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1222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to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Question: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FF0000"/>
                </a:solidFill>
              </a:rPr>
              <a:t>G has </a:t>
            </a:r>
            <a:r>
              <a:rPr lang="en-US" dirty="0" err="1" smtClean="0">
                <a:solidFill>
                  <a:srgbClr val="FF0000"/>
                </a:solidFill>
              </a:rPr>
              <a:t>treewidth</a:t>
            </a:r>
            <a:r>
              <a:rPr lang="en-US" dirty="0" smtClean="0">
                <a:solidFill>
                  <a:srgbClr val="FF0000"/>
                </a:solidFill>
              </a:rPr>
              <a:t> k</a:t>
            </a:r>
            <a:r>
              <a:rPr lang="en-US" dirty="0" smtClean="0"/>
              <a:t>, does it have a </a:t>
            </a:r>
            <a:r>
              <a:rPr lang="en-US" dirty="0" smtClean="0">
                <a:solidFill>
                  <a:srgbClr val="FF0000"/>
                </a:solidFill>
              </a:rPr>
              <a:t>routing structure of size k/</a:t>
            </a:r>
            <a:r>
              <a:rPr lang="en-US" dirty="0" err="1" smtClean="0">
                <a:solidFill>
                  <a:srgbClr val="FF0000"/>
                </a:solidFill>
              </a:rPr>
              <a:t>polylog</a:t>
            </a:r>
            <a:r>
              <a:rPr lang="en-US" dirty="0" smtClean="0">
                <a:solidFill>
                  <a:srgbClr val="FF0000"/>
                </a:solidFill>
              </a:rPr>
              <a:t>(k) </a:t>
            </a:r>
            <a:r>
              <a:rPr lang="en-US" dirty="0" smtClean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Planar graphs: </a:t>
            </a:r>
            <a:r>
              <a:rPr lang="en-US" dirty="0" smtClean="0"/>
              <a:t>Via </a:t>
            </a:r>
            <a:r>
              <a:rPr lang="en-US" dirty="0" smtClean="0">
                <a:solidFill>
                  <a:srgbClr val="00B050"/>
                </a:solidFill>
              </a:rPr>
              <a:t>[Robertson-Seymour-Thomas] </a:t>
            </a:r>
            <a:r>
              <a:rPr lang="en-US" dirty="0" smtClean="0"/>
              <a:t>there is a grid-minor of size  </a:t>
            </a:r>
            <a:r>
              <a:rPr lang="en-US" dirty="0" err="1" smtClean="0">
                <a:solidFill>
                  <a:srgbClr val="FF0000"/>
                </a:solidFill>
              </a:rPr>
              <a:t>ck</a:t>
            </a:r>
            <a:r>
              <a:rPr lang="en-US" dirty="0" smtClean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b="1" dirty="0" smtClean="0"/>
              <a:t>General graphs: </a:t>
            </a:r>
            <a:r>
              <a:rPr lang="en-US" dirty="0" smtClean="0"/>
              <a:t>Building on several tools and results, </a:t>
            </a:r>
            <a:r>
              <a:rPr lang="en-US" dirty="0" smtClean="0">
                <a:solidFill>
                  <a:srgbClr val="00B050"/>
                </a:solidFill>
              </a:rPr>
              <a:t>[Chuzhoy’11] </a:t>
            </a:r>
            <a:r>
              <a:rPr lang="en-US" dirty="0" smtClean="0"/>
              <a:t>showed that an </a:t>
            </a:r>
            <a:r>
              <a:rPr lang="en-US" b="1" dirty="0" smtClean="0"/>
              <a:t>expander</a:t>
            </a:r>
            <a:r>
              <a:rPr lang="en-US" dirty="0" smtClean="0"/>
              <a:t> of size </a:t>
            </a:r>
            <a:r>
              <a:rPr lang="en-US" dirty="0">
                <a:solidFill>
                  <a:srgbClr val="FF0000"/>
                </a:solidFill>
              </a:rPr>
              <a:t>k/</a:t>
            </a:r>
            <a:r>
              <a:rPr lang="en-US" dirty="0" err="1">
                <a:solidFill>
                  <a:srgbClr val="FF0000"/>
                </a:solidFill>
              </a:rPr>
              <a:t>polylog</a:t>
            </a:r>
            <a:r>
              <a:rPr lang="en-US" dirty="0">
                <a:solidFill>
                  <a:srgbClr val="FF0000"/>
                </a:solidFill>
              </a:rPr>
              <a:t>(k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can be “embedded”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. Improved in </a:t>
            </a:r>
            <a:r>
              <a:rPr lang="en-US" dirty="0" smtClean="0">
                <a:solidFill>
                  <a:srgbClr val="00B050"/>
                </a:solidFill>
              </a:rPr>
              <a:t>[Chuzhoy-Li’12] </a:t>
            </a:r>
            <a:r>
              <a:rPr lang="en-US" dirty="0" smtClean="0"/>
              <a:t>to optimal congestion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50"/>
                </a:solidFill>
              </a:rPr>
              <a:t>[C-Ene’13,C-Chuzhoy’15] </a:t>
            </a:r>
            <a:r>
              <a:rPr lang="en-US" dirty="0" smtClean="0"/>
              <a:t>for node congestion.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7111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MNDP/MEDP: </a:t>
            </a:r>
            <a:r>
              <a:rPr lang="en-US" dirty="0" smtClean="0"/>
              <a:t>NP-Hard even for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pairs! </a:t>
            </a:r>
            <a:r>
              <a:rPr lang="en-US" dirty="0" smtClean="0">
                <a:solidFill>
                  <a:srgbClr val="00B050"/>
                </a:solidFill>
              </a:rPr>
              <a:t>[Fortune-Hopcroft-Wylie’80]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MNDP/MEDP/MANF strongly intractable</a:t>
            </a:r>
            <a:r>
              <a:rPr lang="en-US" b="1" dirty="0"/>
              <a:t> </a:t>
            </a:r>
          </a:p>
          <a:p>
            <a:r>
              <a:rPr lang="en-US" dirty="0" smtClean="0"/>
              <a:t>Flow-cut gap is </a:t>
            </a:r>
            <a:r>
              <a:rPr lang="en-US" dirty="0" smtClean="0">
                <a:solidFill>
                  <a:srgbClr val="FF0000"/>
                </a:solidFill>
              </a:rPr>
              <a:t>min(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𝛿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[Saks-</a:t>
            </a:r>
            <a:r>
              <a:rPr lang="en-US" dirty="0" err="1" smtClean="0">
                <a:solidFill>
                  <a:srgbClr val="00B050"/>
                </a:solidFill>
              </a:rPr>
              <a:t>Samordnitsky</a:t>
            </a:r>
            <a:r>
              <a:rPr lang="en-US" dirty="0" smtClean="0">
                <a:solidFill>
                  <a:srgbClr val="00B050"/>
                </a:solidFill>
              </a:rPr>
              <a:t>-</a:t>
            </a:r>
            <a:r>
              <a:rPr lang="en-US" dirty="0" err="1" smtClean="0">
                <a:solidFill>
                  <a:srgbClr val="00B050"/>
                </a:solidFill>
              </a:rPr>
              <a:t>Zosin,Chuzhoy</a:t>
            </a:r>
            <a:r>
              <a:rPr lang="en-US" dirty="0" smtClean="0">
                <a:solidFill>
                  <a:srgbClr val="00B050"/>
                </a:solidFill>
              </a:rPr>
              <a:t>-Khanna]</a:t>
            </a:r>
            <a:endParaRPr lang="en-US" dirty="0" smtClean="0"/>
          </a:p>
          <a:p>
            <a:r>
              <a:rPr lang="en-US" dirty="0" smtClean="0"/>
              <a:t>Integrality gap and hardness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𝛺(1/c)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even for congestion </a:t>
            </a:r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n-US" dirty="0" err="1" smtClean="0">
                <a:solidFill>
                  <a:srgbClr val="00B050"/>
                </a:solidFill>
              </a:rPr>
              <a:t>Chuzhoy</a:t>
            </a:r>
            <a:r>
              <a:rPr lang="en-US" dirty="0" smtClean="0">
                <a:solidFill>
                  <a:srgbClr val="00B050"/>
                </a:solidFill>
              </a:rPr>
              <a:t>-</a:t>
            </a:r>
            <a:r>
              <a:rPr lang="en-US" dirty="0" err="1" smtClean="0">
                <a:solidFill>
                  <a:srgbClr val="00B050"/>
                </a:solidFill>
              </a:rPr>
              <a:t>Guruswami</a:t>
            </a:r>
            <a:r>
              <a:rPr lang="en-US" dirty="0" smtClean="0">
                <a:solidFill>
                  <a:srgbClr val="00B050"/>
                </a:solidFill>
              </a:rPr>
              <a:t>-Khanna-</a:t>
            </a:r>
            <a:r>
              <a:rPr lang="en-US" dirty="0" err="1" smtClean="0">
                <a:solidFill>
                  <a:srgbClr val="00B050"/>
                </a:solidFill>
              </a:rPr>
              <a:t>Talwar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2" y="2184401"/>
            <a:ext cx="7345363" cy="3931920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dirty="0" smtClean="0"/>
              <a:t>Directed </a:t>
            </a:r>
            <a:r>
              <a:rPr lang="en-US" dirty="0"/>
              <a:t>graph </a:t>
            </a:r>
            <a:r>
              <a:rPr lang="en-US" dirty="0">
                <a:solidFill>
                  <a:srgbClr val="FF0000"/>
                </a:solidFill>
              </a:rPr>
              <a:t>G=(V,E)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  <a:r>
              <a:rPr lang="en-US" i="1" dirty="0" smtClean="0"/>
              <a:t>unordered </a:t>
            </a:r>
            <a:r>
              <a:rPr lang="en-US" dirty="0" smtClean="0"/>
              <a:t>node-pairs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s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baseline="-25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is routed if path from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path from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0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Practical:</a:t>
            </a:r>
            <a:r>
              <a:rPr lang="en-US" dirty="0" smtClean="0"/>
              <a:t> communication is symmetric in many settings despite network being asymmetric</a:t>
            </a:r>
          </a:p>
          <a:p>
            <a:r>
              <a:rPr lang="en-US" b="1" dirty="0" smtClean="0"/>
              <a:t>Mathematical/Algorithmic:</a:t>
            </a:r>
          </a:p>
          <a:p>
            <a:pPr lvl="1"/>
            <a:r>
              <a:rPr lang="en-US" dirty="0" smtClean="0"/>
              <a:t>Generalizes undirected problems</a:t>
            </a:r>
          </a:p>
          <a:p>
            <a:pPr lvl="1"/>
            <a:r>
              <a:rPr lang="en-US" dirty="0" smtClean="0"/>
              <a:t>Appears tractable: flow-cut gap is </a:t>
            </a:r>
            <a:r>
              <a:rPr lang="en-US" dirty="0" smtClean="0">
                <a:solidFill>
                  <a:srgbClr val="FF0000"/>
                </a:solidFill>
              </a:rPr>
              <a:t>O(log k log log k) </a:t>
            </a:r>
          </a:p>
          <a:p>
            <a:pPr lvl="1"/>
            <a:r>
              <a:rPr lang="en-US" dirty="0" smtClean="0"/>
              <a:t>Connections to </a:t>
            </a:r>
            <a:r>
              <a:rPr lang="en-US" i="1" dirty="0" smtClean="0"/>
              <a:t>directed </a:t>
            </a:r>
            <a:r>
              <a:rPr lang="en-US" i="1" dirty="0" err="1" smtClean="0"/>
              <a:t>treewidth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066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(Directed) </a:t>
            </a:r>
            <a:r>
              <a:rPr lang="en-US" dirty="0" err="1" smtClean="0"/>
              <a:t>Treewidth</a:t>
            </a:r>
            <a:r>
              <a:rPr lang="en-US" dirty="0" smtClean="0"/>
              <a:t> and Well-linked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 smtClean="0"/>
              <a:t> is defined typically via tree decompositions</a:t>
            </a:r>
          </a:p>
          <a:p>
            <a:r>
              <a:rPr lang="en-US" dirty="0" smtClean="0"/>
              <a:t>Hard to define and understand in the directed setting but done in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Johnson-Robertson-Seymour-Thomas’01, Reed]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 our purposes, easier to use “well-linked” sets which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approximately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characterize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treewidth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8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Well-linked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µ</a:t>
            </a:r>
            <a:r>
              <a:rPr lang="en-US" dirty="0" smtClean="0">
                <a:solidFill>
                  <a:srgbClr val="FF0000"/>
                </a:solidFill>
              </a:rPr>
              <a:t> V</a:t>
            </a:r>
            <a:r>
              <a:rPr lang="en-US" dirty="0" smtClean="0"/>
              <a:t> is </a:t>
            </a:r>
            <a:r>
              <a:rPr lang="en-US" b="1" dirty="0" smtClean="0"/>
              <a:t>well-linked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if for all </a:t>
            </a:r>
            <a:r>
              <a:rPr lang="en-US" dirty="0" smtClean="0">
                <a:solidFill>
                  <a:srgbClr val="FF0000"/>
                </a:solidFill>
              </a:rPr>
              <a:t>A, B 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µ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min(|A|,|B|)</a:t>
            </a:r>
            <a:r>
              <a:rPr lang="en-US" dirty="0" smtClean="0"/>
              <a:t> node-disjoint </a:t>
            </a:r>
            <a:r>
              <a:rPr lang="en-US" dirty="0" smtClean="0">
                <a:solidFill>
                  <a:srgbClr val="FF0000"/>
                </a:solidFill>
              </a:rPr>
              <a:t>A-B</a:t>
            </a:r>
            <a:r>
              <a:rPr lang="en-US" dirty="0" smtClean="0"/>
              <a:t> paths </a:t>
            </a:r>
          </a:p>
          <a:p>
            <a:pPr marL="0" indent="0">
              <a:buNone/>
            </a:pPr>
            <a:endParaRPr lang="en-US" dirty="0"/>
          </a:p>
        </p:txBody>
      </p:sp>
      <p:sp useBgFill="1">
        <p:nvSpPr>
          <p:cNvPr id="4" name="Cloud 3"/>
          <p:cNvSpPr/>
          <p:nvPr/>
        </p:nvSpPr>
        <p:spPr>
          <a:xfrm>
            <a:off x="2052669" y="3681545"/>
            <a:ext cx="4580018" cy="2383976"/>
          </a:xfrm>
          <a:prstGeom prst="cloud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803563" y="4453669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730962" y="5338778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231976" y="4004700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782955" y="5470559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470296" y="4987884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804930" y="5338777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330" y="408359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663933" y="413402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262313" y="4896444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427677" y="431690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379271" y="508104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304932" y="4554793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296589" y="565343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048543" y="4134988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638199" y="4904968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283625" y="469151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813644" y="4747086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089269" y="478295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731966" y="404258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948319" y="478295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0573" y="547055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262313" y="565343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Well-linked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µ</a:t>
            </a:r>
            <a:r>
              <a:rPr lang="en-US" dirty="0" smtClean="0">
                <a:solidFill>
                  <a:srgbClr val="FF0000"/>
                </a:solidFill>
              </a:rPr>
              <a:t> V</a:t>
            </a:r>
            <a:r>
              <a:rPr lang="en-US" dirty="0" smtClean="0"/>
              <a:t> is </a:t>
            </a:r>
            <a:r>
              <a:rPr lang="en-US" b="1" dirty="0" smtClean="0"/>
              <a:t>well-linked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if for all </a:t>
            </a:r>
            <a:r>
              <a:rPr lang="en-US" dirty="0" smtClean="0">
                <a:solidFill>
                  <a:srgbClr val="FF0000"/>
                </a:solidFill>
              </a:rPr>
              <a:t>A, B 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µ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min(|A|,|B|)</a:t>
            </a:r>
            <a:r>
              <a:rPr lang="en-US" dirty="0" smtClean="0"/>
              <a:t> node-disjoint </a:t>
            </a:r>
            <a:r>
              <a:rPr lang="en-US" dirty="0" smtClean="0">
                <a:solidFill>
                  <a:srgbClr val="FF0000"/>
                </a:solidFill>
              </a:rPr>
              <a:t>A-B</a:t>
            </a:r>
            <a:r>
              <a:rPr lang="en-US" dirty="0" smtClean="0"/>
              <a:t> paths </a:t>
            </a:r>
          </a:p>
          <a:p>
            <a:pPr marL="0" indent="0">
              <a:buNone/>
            </a:pPr>
            <a:endParaRPr lang="en-US" dirty="0"/>
          </a:p>
        </p:txBody>
      </p:sp>
      <p:sp useBgFill="1">
        <p:nvSpPr>
          <p:cNvPr id="4" name="Cloud 3"/>
          <p:cNvSpPr/>
          <p:nvPr/>
        </p:nvSpPr>
        <p:spPr>
          <a:xfrm>
            <a:off x="2052669" y="3681545"/>
            <a:ext cx="4580018" cy="2383976"/>
          </a:xfrm>
          <a:prstGeom prst="cloud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803563" y="4453669"/>
            <a:ext cx="165364" cy="18288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730962" y="5338778"/>
            <a:ext cx="165364" cy="18288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231976" y="4004700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782955" y="5470559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470296" y="4987884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804930" y="5338777"/>
            <a:ext cx="165364" cy="18288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330" y="408359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663933" y="413402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262313" y="4896444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427677" y="431690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379271" y="508104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304932" y="4554793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296589" y="565343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048543" y="4134988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638199" y="4904968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283625" y="469151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813644" y="4747086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089269" y="478295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731966" y="404258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948319" y="478295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0573" y="547055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262313" y="565343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48458" y="4096817"/>
            <a:ext cx="2298285" cy="393293"/>
          </a:xfrm>
          <a:custGeom>
            <a:avLst/>
            <a:gdLst>
              <a:gd name="connsiteX0" fmla="*/ 0 w 2298285"/>
              <a:gd name="connsiteY0" fmla="*/ 393293 h 393293"/>
              <a:gd name="connsiteX1" fmla="*/ 136083 w 2298285"/>
              <a:gd name="connsiteY1" fmla="*/ 363056 h 393293"/>
              <a:gd name="connsiteX2" fmla="*/ 211684 w 2298285"/>
              <a:gd name="connsiteY2" fmla="*/ 347938 h 393293"/>
              <a:gd name="connsiteX3" fmla="*/ 257045 w 2298285"/>
              <a:gd name="connsiteY3" fmla="*/ 317702 h 393293"/>
              <a:gd name="connsiteX4" fmla="*/ 362887 w 2298285"/>
              <a:gd name="connsiteY4" fmla="*/ 287465 h 393293"/>
              <a:gd name="connsiteX5" fmla="*/ 468729 w 2298285"/>
              <a:gd name="connsiteY5" fmla="*/ 257229 h 393293"/>
              <a:gd name="connsiteX6" fmla="*/ 786256 w 2298285"/>
              <a:gd name="connsiteY6" fmla="*/ 257229 h 393293"/>
              <a:gd name="connsiteX7" fmla="*/ 876977 w 2298285"/>
              <a:gd name="connsiteY7" fmla="*/ 196756 h 393293"/>
              <a:gd name="connsiteX8" fmla="*/ 907218 w 2298285"/>
              <a:gd name="connsiteY8" fmla="*/ 151401 h 393293"/>
              <a:gd name="connsiteX9" fmla="*/ 1043301 w 2298285"/>
              <a:gd name="connsiteY9" fmla="*/ 90928 h 393293"/>
              <a:gd name="connsiteX10" fmla="*/ 1088661 w 2298285"/>
              <a:gd name="connsiteY10" fmla="*/ 60692 h 393293"/>
              <a:gd name="connsiteX11" fmla="*/ 1391067 w 2298285"/>
              <a:gd name="connsiteY11" fmla="*/ 75810 h 393293"/>
              <a:gd name="connsiteX12" fmla="*/ 1466669 w 2298285"/>
              <a:gd name="connsiteY12" fmla="*/ 90928 h 393293"/>
              <a:gd name="connsiteX13" fmla="*/ 1572511 w 2298285"/>
              <a:gd name="connsiteY13" fmla="*/ 121165 h 393293"/>
              <a:gd name="connsiteX14" fmla="*/ 1663233 w 2298285"/>
              <a:gd name="connsiteY14" fmla="*/ 166519 h 393293"/>
              <a:gd name="connsiteX15" fmla="*/ 1935398 w 2298285"/>
              <a:gd name="connsiteY15" fmla="*/ 151401 h 393293"/>
              <a:gd name="connsiteX16" fmla="*/ 2041240 w 2298285"/>
              <a:gd name="connsiteY16" fmla="*/ 121165 h 393293"/>
              <a:gd name="connsiteX17" fmla="*/ 2086601 w 2298285"/>
              <a:gd name="connsiteY17" fmla="*/ 90928 h 393293"/>
              <a:gd name="connsiteX18" fmla="*/ 2131962 w 2298285"/>
              <a:gd name="connsiteY18" fmla="*/ 75810 h 393293"/>
              <a:gd name="connsiteX19" fmla="*/ 2162203 w 2298285"/>
              <a:gd name="connsiteY19" fmla="*/ 30456 h 393293"/>
              <a:gd name="connsiteX20" fmla="*/ 2298285 w 2298285"/>
              <a:gd name="connsiteY20" fmla="*/ 219 h 3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98285" h="393293">
                <a:moveTo>
                  <a:pt x="0" y="393293"/>
                </a:moveTo>
                <a:cubicBezTo>
                  <a:pt x="228082" y="347681"/>
                  <a:pt x="-56148" y="405768"/>
                  <a:pt x="136083" y="363056"/>
                </a:cubicBezTo>
                <a:cubicBezTo>
                  <a:pt x="161170" y="357482"/>
                  <a:pt x="186484" y="352977"/>
                  <a:pt x="211684" y="347938"/>
                </a:cubicBezTo>
                <a:cubicBezTo>
                  <a:pt x="226804" y="337859"/>
                  <a:pt x="240791" y="325828"/>
                  <a:pt x="257045" y="317702"/>
                </a:cubicBezTo>
                <a:cubicBezTo>
                  <a:pt x="281219" y="305617"/>
                  <a:pt x="340272" y="293925"/>
                  <a:pt x="362887" y="287465"/>
                </a:cubicBezTo>
                <a:cubicBezTo>
                  <a:pt x="514729" y="244088"/>
                  <a:pt x="279655" y="304490"/>
                  <a:pt x="468729" y="257229"/>
                </a:cubicBezTo>
                <a:cubicBezTo>
                  <a:pt x="613961" y="286271"/>
                  <a:pt x="636487" y="310081"/>
                  <a:pt x="786256" y="257229"/>
                </a:cubicBezTo>
                <a:cubicBezTo>
                  <a:pt x="820528" y="245135"/>
                  <a:pt x="876977" y="196756"/>
                  <a:pt x="876977" y="196756"/>
                </a:cubicBezTo>
                <a:cubicBezTo>
                  <a:pt x="887057" y="181638"/>
                  <a:pt x="894368" y="164249"/>
                  <a:pt x="907218" y="151401"/>
                </a:cubicBezTo>
                <a:cubicBezTo>
                  <a:pt x="968762" y="89866"/>
                  <a:pt x="953480" y="150801"/>
                  <a:pt x="1043301" y="90928"/>
                </a:cubicBezTo>
                <a:lnTo>
                  <a:pt x="1088661" y="60692"/>
                </a:lnTo>
                <a:cubicBezTo>
                  <a:pt x="1189463" y="65731"/>
                  <a:pt x="1290460" y="67763"/>
                  <a:pt x="1391067" y="75810"/>
                </a:cubicBezTo>
                <a:cubicBezTo>
                  <a:pt x="1416685" y="77859"/>
                  <a:pt x="1441581" y="85354"/>
                  <a:pt x="1466669" y="90928"/>
                </a:cubicBezTo>
                <a:cubicBezTo>
                  <a:pt x="1484104" y="94802"/>
                  <a:pt x="1552309" y="111065"/>
                  <a:pt x="1572511" y="121165"/>
                </a:cubicBezTo>
                <a:cubicBezTo>
                  <a:pt x="1689757" y="179779"/>
                  <a:pt x="1549215" y="128519"/>
                  <a:pt x="1663233" y="166519"/>
                </a:cubicBezTo>
                <a:cubicBezTo>
                  <a:pt x="1753955" y="161480"/>
                  <a:pt x="1844910" y="159626"/>
                  <a:pt x="1935398" y="151401"/>
                </a:cubicBezTo>
                <a:cubicBezTo>
                  <a:pt x="1961503" y="149028"/>
                  <a:pt x="2014389" y="130114"/>
                  <a:pt x="2041240" y="121165"/>
                </a:cubicBezTo>
                <a:cubicBezTo>
                  <a:pt x="2056360" y="111086"/>
                  <a:pt x="2070347" y="99054"/>
                  <a:pt x="2086601" y="90928"/>
                </a:cubicBezTo>
                <a:cubicBezTo>
                  <a:pt x="2100857" y="83801"/>
                  <a:pt x="2119516" y="85765"/>
                  <a:pt x="2131962" y="75810"/>
                </a:cubicBezTo>
                <a:cubicBezTo>
                  <a:pt x="2146152" y="64460"/>
                  <a:pt x="2146794" y="40085"/>
                  <a:pt x="2162203" y="30456"/>
                </a:cubicBezTo>
                <a:cubicBezTo>
                  <a:pt x="2218239" y="-4562"/>
                  <a:pt x="2244305" y="219"/>
                  <a:pt x="2298285" y="21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33338" y="4809706"/>
            <a:ext cx="2600691" cy="557260"/>
          </a:xfrm>
          <a:custGeom>
            <a:avLst/>
            <a:gdLst>
              <a:gd name="connsiteX0" fmla="*/ 0 w 2600691"/>
              <a:gd name="connsiteY0" fmla="*/ 557260 h 557260"/>
              <a:gd name="connsiteX1" fmla="*/ 120962 w 2600691"/>
              <a:gd name="connsiteY1" fmla="*/ 375842 h 557260"/>
              <a:gd name="connsiteX2" fmla="*/ 166323 w 2600691"/>
              <a:gd name="connsiteY2" fmla="*/ 345605 h 557260"/>
              <a:gd name="connsiteX3" fmla="*/ 211684 w 2600691"/>
              <a:gd name="connsiteY3" fmla="*/ 285132 h 557260"/>
              <a:gd name="connsiteX4" fmla="*/ 302406 w 2600691"/>
              <a:gd name="connsiteY4" fmla="*/ 239778 h 557260"/>
              <a:gd name="connsiteX5" fmla="*/ 347767 w 2600691"/>
              <a:gd name="connsiteY5" fmla="*/ 209541 h 557260"/>
              <a:gd name="connsiteX6" fmla="*/ 393127 w 2600691"/>
              <a:gd name="connsiteY6" fmla="*/ 164187 h 557260"/>
              <a:gd name="connsiteX7" fmla="*/ 438488 w 2600691"/>
              <a:gd name="connsiteY7" fmla="*/ 149068 h 557260"/>
              <a:gd name="connsiteX8" fmla="*/ 589691 w 2600691"/>
              <a:gd name="connsiteY8" fmla="*/ 118832 h 557260"/>
              <a:gd name="connsiteX9" fmla="*/ 680413 w 2600691"/>
              <a:gd name="connsiteY9" fmla="*/ 88595 h 557260"/>
              <a:gd name="connsiteX10" fmla="*/ 710654 w 2600691"/>
              <a:gd name="connsiteY10" fmla="*/ 43241 h 557260"/>
              <a:gd name="connsiteX11" fmla="*/ 1073541 w 2600691"/>
              <a:gd name="connsiteY11" fmla="*/ 43241 h 557260"/>
              <a:gd name="connsiteX12" fmla="*/ 1345706 w 2600691"/>
              <a:gd name="connsiteY12" fmla="*/ 58359 h 557260"/>
              <a:gd name="connsiteX13" fmla="*/ 1451548 w 2600691"/>
              <a:gd name="connsiteY13" fmla="*/ 73477 h 557260"/>
              <a:gd name="connsiteX14" fmla="*/ 1512030 w 2600691"/>
              <a:gd name="connsiteY14" fmla="*/ 58359 h 557260"/>
              <a:gd name="connsiteX15" fmla="*/ 1632992 w 2600691"/>
              <a:gd name="connsiteY15" fmla="*/ 43241 h 557260"/>
              <a:gd name="connsiteX16" fmla="*/ 1890037 w 2600691"/>
              <a:gd name="connsiteY16" fmla="*/ 28123 h 557260"/>
              <a:gd name="connsiteX17" fmla="*/ 2071481 w 2600691"/>
              <a:gd name="connsiteY17" fmla="*/ 58359 h 557260"/>
              <a:gd name="connsiteX18" fmla="*/ 2147082 w 2600691"/>
              <a:gd name="connsiteY18" fmla="*/ 88595 h 557260"/>
              <a:gd name="connsiteX19" fmla="*/ 2283165 w 2600691"/>
              <a:gd name="connsiteY19" fmla="*/ 103714 h 557260"/>
              <a:gd name="connsiteX20" fmla="*/ 2313405 w 2600691"/>
              <a:gd name="connsiteY20" fmla="*/ 149068 h 557260"/>
              <a:gd name="connsiteX21" fmla="*/ 2449488 w 2600691"/>
              <a:gd name="connsiteY21" fmla="*/ 224659 h 557260"/>
              <a:gd name="connsiteX22" fmla="*/ 2600691 w 2600691"/>
              <a:gd name="connsiteY22" fmla="*/ 224659 h 5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00691" h="557260">
                <a:moveTo>
                  <a:pt x="0" y="557260"/>
                </a:moveTo>
                <a:cubicBezTo>
                  <a:pt x="40456" y="486472"/>
                  <a:pt x="63719" y="433077"/>
                  <a:pt x="120962" y="375842"/>
                </a:cubicBezTo>
                <a:cubicBezTo>
                  <a:pt x="133812" y="362994"/>
                  <a:pt x="153473" y="358453"/>
                  <a:pt x="166323" y="345605"/>
                </a:cubicBezTo>
                <a:cubicBezTo>
                  <a:pt x="184142" y="327788"/>
                  <a:pt x="193865" y="302949"/>
                  <a:pt x="211684" y="285132"/>
                </a:cubicBezTo>
                <a:cubicBezTo>
                  <a:pt x="240995" y="255825"/>
                  <a:pt x="265515" y="252073"/>
                  <a:pt x="302406" y="239778"/>
                </a:cubicBezTo>
                <a:cubicBezTo>
                  <a:pt x="317526" y="229699"/>
                  <a:pt x="333806" y="221173"/>
                  <a:pt x="347767" y="209541"/>
                </a:cubicBezTo>
                <a:cubicBezTo>
                  <a:pt x="364194" y="195854"/>
                  <a:pt x="375336" y="176046"/>
                  <a:pt x="393127" y="164187"/>
                </a:cubicBezTo>
                <a:cubicBezTo>
                  <a:pt x="406389" y="155347"/>
                  <a:pt x="422958" y="152651"/>
                  <a:pt x="438488" y="149068"/>
                </a:cubicBezTo>
                <a:cubicBezTo>
                  <a:pt x="488571" y="137512"/>
                  <a:pt x="539826" y="131296"/>
                  <a:pt x="589691" y="118832"/>
                </a:cubicBezTo>
                <a:cubicBezTo>
                  <a:pt x="620616" y="111102"/>
                  <a:pt x="680413" y="88595"/>
                  <a:pt x="680413" y="88595"/>
                </a:cubicBezTo>
                <a:cubicBezTo>
                  <a:pt x="690493" y="73477"/>
                  <a:pt x="697805" y="56089"/>
                  <a:pt x="710654" y="43241"/>
                </a:cubicBezTo>
                <a:cubicBezTo>
                  <a:pt x="804037" y="-50129"/>
                  <a:pt x="974568" y="35629"/>
                  <a:pt x="1073541" y="43241"/>
                </a:cubicBezTo>
                <a:cubicBezTo>
                  <a:pt x="1164135" y="50209"/>
                  <a:pt x="1254984" y="53320"/>
                  <a:pt x="1345706" y="58359"/>
                </a:cubicBezTo>
                <a:cubicBezTo>
                  <a:pt x="1380987" y="63398"/>
                  <a:pt x="1415909" y="73477"/>
                  <a:pt x="1451548" y="73477"/>
                </a:cubicBezTo>
                <a:cubicBezTo>
                  <a:pt x="1472329" y="73477"/>
                  <a:pt x="1491532" y="61775"/>
                  <a:pt x="1512030" y="58359"/>
                </a:cubicBezTo>
                <a:cubicBezTo>
                  <a:pt x="1552112" y="51680"/>
                  <a:pt x="1592487" y="46481"/>
                  <a:pt x="1632992" y="43241"/>
                </a:cubicBezTo>
                <a:cubicBezTo>
                  <a:pt x="1718548" y="36398"/>
                  <a:pt x="1804355" y="33162"/>
                  <a:pt x="1890037" y="28123"/>
                </a:cubicBezTo>
                <a:cubicBezTo>
                  <a:pt x="1950518" y="38202"/>
                  <a:pt x="2011795" y="44317"/>
                  <a:pt x="2071481" y="58359"/>
                </a:cubicBezTo>
                <a:cubicBezTo>
                  <a:pt x="2097901" y="64574"/>
                  <a:pt x="2120543" y="82909"/>
                  <a:pt x="2147082" y="88595"/>
                </a:cubicBezTo>
                <a:cubicBezTo>
                  <a:pt x="2191709" y="98157"/>
                  <a:pt x="2237804" y="98674"/>
                  <a:pt x="2283165" y="103714"/>
                </a:cubicBezTo>
                <a:cubicBezTo>
                  <a:pt x="2293245" y="118832"/>
                  <a:pt x="2299730" y="137104"/>
                  <a:pt x="2313405" y="149068"/>
                </a:cubicBezTo>
                <a:cubicBezTo>
                  <a:pt x="2331753" y="165120"/>
                  <a:pt x="2407203" y="221407"/>
                  <a:pt x="2449488" y="224659"/>
                </a:cubicBezTo>
                <a:cubicBezTo>
                  <a:pt x="2499741" y="228524"/>
                  <a:pt x="2550290" y="224659"/>
                  <a:pt x="2600691" y="22465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16157" y="5457675"/>
            <a:ext cx="876977" cy="241892"/>
          </a:xfrm>
          <a:custGeom>
            <a:avLst/>
            <a:gdLst>
              <a:gd name="connsiteX0" fmla="*/ 0 w 876977"/>
              <a:gd name="connsiteY0" fmla="*/ 0 h 241892"/>
              <a:gd name="connsiteX1" fmla="*/ 90722 w 876977"/>
              <a:gd name="connsiteY1" fmla="*/ 30237 h 241892"/>
              <a:gd name="connsiteX2" fmla="*/ 136083 w 876977"/>
              <a:gd name="connsiteY2" fmla="*/ 60473 h 241892"/>
              <a:gd name="connsiteX3" fmla="*/ 196564 w 876977"/>
              <a:gd name="connsiteY3" fmla="*/ 90710 h 241892"/>
              <a:gd name="connsiteX4" fmla="*/ 241925 w 876977"/>
              <a:gd name="connsiteY4" fmla="*/ 120946 h 241892"/>
              <a:gd name="connsiteX5" fmla="*/ 302406 w 876977"/>
              <a:gd name="connsiteY5" fmla="*/ 151183 h 241892"/>
              <a:gd name="connsiteX6" fmla="*/ 347767 w 876977"/>
              <a:gd name="connsiteY6" fmla="*/ 166301 h 241892"/>
              <a:gd name="connsiteX7" fmla="*/ 498970 w 876977"/>
              <a:gd name="connsiteY7" fmla="*/ 241892 h 241892"/>
              <a:gd name="connsiteX8" fmla="*/ 680413 w 876977"/>
              <a:gd name="connsiteY8" fmla="*/ 226774 h 241892"/>
              <a:gd name="connsiteX9" fmla="*/ 725774 w 876977"/>
              <a:gd name="connsiteY9" fmla="*/ 211655 h 241892"/>
              <a:gd name="connsiteX10" fmla="*/ 801376 w 876977"/>
              <a:gd name="connsiteY10" fmla="*/ 136064 h 241892"/>
              <a:gd name="connsiteX11" fmla="*/ 876977 w 876977"/>
              <a:gd name="connsiteY11" fmla="*/ 90710 h 24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977" h="241892">
                <a:moveTo>
                  <a:pt x="0" y="0"/>
                </a:moveTo>
                <a:cubicBezTo>
                  <a:pt x="30241" y="10079"/>
                  <a:pt x="61593" y="17292"/>
                  <a:pt x="90722" y="30237"/>
                </a:cubicBezTo>
                <a:cubicBezTo>
                  <a:pt x="107328" y="37616"/>
                  <a:pt x="120305" y="51458"/>
                  <a:pt x="136083" y="60473"/>
                </a:cubicBezTo>
                <a:cubicBezTo>
                  <a:pt x="155653" y="71655"/>
                  <a:pt x="176994" y="79528"/>
                  <a:pt x="196564" y="90710"/>
                </a:cubicBezTo>
                <a:cubicBezTo>
                  <a:pt x="212342" y="99725"/>
                  <a:pt x="226147" y="111931"/>
                  <a:pt x="241925" y="120946"/>
                </a:cubicBezTo>
                <a:cubicBezTo>
                  <a:pt x="261495" y="132128"/>
                  <a:pt x="281689" y="142305"/>
                  <a:pt x="302406" y="151183"/>
                </a:cubicBezTo>
                <a:cubicBezTo>
                  <a:pt x="317056" y="157461"/>
                  <a:pt x="333834" y="158562"/>
                  <a:pt x="347767" y="166301"/>
                </a:cubicBezTo>
                <a:cubicBezTo>
                  <a:pt x="495058" y="248118"/>
                  <a:pt x="380772" y="212347"/>
                  <a:pt x="498970" y="241892"/>
                </a:cubicBezTo>
                <a:cubicBezTo>
                  <a:pt x="559451" y="236853"/>
                  <a:pt x="620255" y="234794"/>
                  <a:pt x="680413" y="226774"/>
                </a:cubicBezTo>
                <a:cubicBezTo>
                  <a:pt x="696211" y="224668"/>
                  <a:pt x="713023" y="221217"/>
                  <a:pt x="725774" y="211655"/>
                </a:cubicBezTo>
                <a:cubicBezTo>
                  <a:pt x="754285" y="190275"/>
                  <a:pt x="767568" y="147332"/>
                  <a:pt x="801376" y="136064"/>
                </a:cubicBezTo>
                <a:cubicBezTo>
                  <a:pt x="860260" y="116439"/>
                  <a:pt x="835466" y="132215"/>
                  <a:pt x="876977" y="9071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54013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317875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296025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5150" y="3476625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max </a:t>
            </a:r>
            <a:r>
              <a:rPr lang="en-US" altLang="en-US" i="1"/>
              <a:t>integer</a:t>
            </a:r>
            <a:r>
              <a:rPr lang="en-US" altLang="en-US"/>
              <a:t> flow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10294" y="3476625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  max </a:t>
            </a:r>
            <a:r>
              <a:rPr lang="en-US" altLang="en-US" i="1" dirty="0" err="1"/>
              <a:t>frac</a:t>
            </a:r>
            <a:r>
              <a:rPr lang="en-US" altLang="en-US" dirty="0"/>
              <a:t> flow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27338" y="3476625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86438" y="3476625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44958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352800" y="5029200"/>
            <a:ext cx="265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“easy” to compute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1524000" y="2235200"/>
            <a:ext cx="1443038" cy="81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567680" y="2235200"/>
            <a:ext cx="1747520" cy="81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827338" y="1895316"/>
            <a:ext cx="385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difficult to compute directly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530975" y="3429000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   min </a:t>
            </a:r>
            <a:r>
              <a:rPr lang="en-US" altLang="en-US" i="1" dirty="0"/>
              <a:t>cut</a:t>
            </a:r>
            <a:endParaRPr lang="en-US" alt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s-t flow and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Well-linked Sets: 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µ</a:t>
            </a:r>
            <a:r>
              <a:rPr lang="en-US" dirty="0" smtClean="0">
                <a:solidFill>
                  <a:srgbClr val="FF0000"/>
                </a:solidFill>
              </a:rPr>
              <a:t> V</a:t>
            </a:r>
            <a:r>
              <a:rPr lang="en-US" dirty="0" smtClean="0"/>
              <a:t> is </a:t>
            </a:r>
            <a:r>
              <a:rPr lang="en-US" b="1" dirty="0" smtClean="0"/>
              <a:t>well-linked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if for all </a:t>
            </a:r>
            <a:r>
              <a:rPr lang="en-US" dirty="0" smtClean="0">
                <a:solidFill>
                  <a:srgbClr val="FF0000"/>
                </a:solidFill>
              </a:rPr>
              <a:t>A, B 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µ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min(|A|,|B|)</a:t>
            </a:r>
            <a:r>
              <a:rPr lang="en-US" dirty="0" smtClean="0"/>
              <a:t> node-disjoint </a:t>
            </a:r>
            <a:r>
              <a:rPr lang="en-US" dirty="0" smtClean="0">
                <a:solidFill>
                  <a:srgbClr val="FF0000"/>
                </a:solidFill>
              </a:rPr>
              <a:t>A-B</a:t>
            </a:r>
            <a:r>
              <a:rPr lang="en-US" dirty="0" smtClean="0"/>
              <a:t> paths </a:t>
            </a:r>
          </a:p>
          <a:p>
            <a:pPr marL="0" indent="0">
              <a:buNone/>
            </a:pPr>
            <a:endParaRPr lang="en-US" dirty="0"/>
          </a:p>
        </p:txBody>
      </p:sp>
      <p:sp useBgFill="1">
        <p:nvSpPr>
          <p:cNvPr id="4" name="Cloud 3"/>
          <p:cNvSpPr/>
          <p:nvPr/>
        </p:nvSpPr>
        <p:spPr>
          <a:xfrm>
            <a:off x="2052669" y="3681545"/>
            <a:ext cx="4580018" cy="2383976"/>
          </a:xfrm>
          <a:prstGeom prst="cloud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803563" y="4453669"/>
            <a:ext cx="165364" cy="18288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730962" y="5338778"/>
            <a:ext cx="165364" cy="18288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231976" y="4004700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782955" y="5470559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470296" y="4987884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804930" y="5338777"/>
            <a:ext cx="165364" cy="18288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330" y="408359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663933" y="413402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262313" y="4896444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427677" y="431690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379271" y="508104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304932" y="4554793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296589" y="565343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048543" y="4134988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638199" y="4904968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283625" y="469151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813644" y="4747086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089269" y="478295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731966" y="404258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948319" y="478295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0573" y="547055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262313" y="565343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48458" y="4096817"/>
            <a:ext cx="2298285" cy="393293"/>
          </a:xfrm>
          <a:custGeom>
            <a:avLst/>
            <a:gdLst>
              <a:gd name="connsiteX0" fmla="*/ 0 w 2298285"/>
              <a:gd name="connsiteY0" fmla="*/ 393293 h 393293"/>
              <a:gd name="connsiteX1" fmla="*/ 136083 w 2298285"/>
              <a:gd name="connsiteY1" fmla="*/ 363056 h 393293"/>
              <a:gd name="connsiteX2" fmla="*/ 211684 w 2298285"/>
              <a:gd name="connsiteY2" fmla="*/ 347938 h 393293"/>
              <a:gd name="connsiteX3" fmla="*/ 257045 w 2298285"/>
              <a:gd name="connsiteY3" fmla="*/ 317702 h 393293"/>
              <a:gd name="connsiteX4" fmla="*/ 362887 w 2298285"/>
              <a:gd name="connsiteY4" fmla="*/ 287465 h 393293"/>
              <a:gd name="connsiteX5" fmla="*/ 468729 w 2298285"/>
              <a:gd name="connsiteY5" fmla="*/ 257229 h 393293"/>
              <a:gd name="connsiteX6" fmla="*/ 786256 w 2298285"/>
              <a:gd name="connsiteY6" fmla="*/ 257229 h 393293"/>
              <a:gd name="connsiteX7" fmla="*/ 876977 w 2298285"/>
              <a:gd name="connsiteY7" fmla="*/ 196756 h 393293"/>
              <a:gd name="connsiteX8" fmla="*/ 907218 w 2298285"/>
              <a:gd name="connsiteY8" fmla="*/ 151401 h 393293"/>
              <a:gd name="connsiteX9" fmla="*/ 1043301 w 2298285"/>
              <a:gd name="connsiteY9" fmla="*/ 90928 h 393293"/>
              <a:gd name="connsiteX10" fmla="*/ 1088661 w 2298285"/>
              <a:gd name="connsiteY10" fmla="*/ 60692 h 393293"/>
              <a:gd name="connsiteX11" fmla="*/ 1391067 w 2298285"/>
              <a:gd name="connsiteY11" fmla="*/ 75810 h 393293"/>
              <a:gd name="connsiteX12" fmla="*/ 1466669 w 2298285"/>
              <a:gd name="connsiteY12" fmla="*/ 90928 h 393293"/>
              <a:gd name="connsiteX13" fmla="*/ 1572511 w 2298285"/>
              <a:gd name="connsiteY13" fmla="*/ 121165 h 393293"/>
              <a:gd name="connsiteX14" fmla="*/ 1663233 w 2298285"/>
              <a:gd name="connsiteY14" fmla="*/ 166519 h 393293"/>
              <a:gd name="connsiteX15" fmla="*/ 1935398 w 2298285"/>
              <a:gd name="connsiteY15" fmla="*/ 151401 h 393293"/>
              <a:gd name="connsiteX16" fmla="*/ 2041240 w 2298285"/>
              <a:gd name="connsiteY16" fmla="*/ 121165 h 393293"/>
              <a:gd name="connsiteX17" fmla="*/ 2086601 w 2298285"/>
              <a:gd name="connsiteY17" fmla="*/ 90928 h 393293"/>
              <a:gd name="connsiteX18" fmla="*/ 2131962 w 2298285"/>
              <a:gd name="connsiteY18" fmla="*/ 75810 h 393293"/>
              <a:gd name="connsiteX19" fmla="*/ 2162203 w 2298285"/>
              <a:gd name="connsiteY19" fmla="*/ 30456 h 393293"/>
              <a:gd name="connsiteX20" fmla="*/ 2298285 w 2298285"/>
              <a:gd name="connsiteY20" fmla="*/ 219 h 3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98285" h="393293">
                <a:moveTo>
                  <a:pt x="0" y="393293"/>
                </a:moveTo>
                <a:cubicBezTo>
                  <a:pt x="228082" y="347681"/>
                  <a:pt x="-56148" y="405768"/>
                  <a:pt x="136083" y="363056"/>
                </a:cubicBezTo>
                <a:cubicBezTo>
                  <a:pt x="161170" y="357482"/>
                  <a:pt x="186484" y="352977"/>
                  <a:pt x="211684" y="347938"/>
                </a:cubicBezTo>
                <a:cubicBezTo>
                  <a:pt x="226804" y="337859"/>
                  <a:pt x="240791" y="325828"/>
                  <a:pt x="257045" y="317702"/>
                </a:cubicBezTo>
                <a:cubicBezTo>
                  <a:pt x="281219" y="305617"/>
                  <a:pt x="340272" y="293925"/>
                  <a:pt x="362887" y="287465"/>
                </a:cubicBezTo>
                <a:cubicBezTo>
                  <a:pt x="514729" y="244088"/>
                  <a:pt x="279655" y="304490"/>
                  <a:pt x="468729" y="257229"/>
                </a:cubicBezTo>
                <a:cubicBezTo>
                  <a:pt x="613961" y="286271"/>
                  <a:pt x="636487" y="310081"/>
                  <a:pt x="786256" y="257229"/>
                </a:cubicBezTo>
                <a:cubicBezTo>
                  <a:pt x="820528" y="245135"/>
                  <a:pt x="876977" y="196756"/>
                  <a:pt x="876977" y="196756"/>
                </a:cubicBezTo>
                <a:cubicBezTo>
                  <a:pt x="887057" y="181638"/>
                  <a:pt x="894368" y="164249"/>
                  <a:pt x="907218" y="151401"/>
                </a:cubicBezTo>
                <a:cubicBezTo>
                  <a:pt x="968762" y="89866"/>
                  <a:pt x="953480" y="150801"/>
                  <a:pt x="1043301" y="90928"/>
                </a:cubicBezTo>
                <a:lnTo>
                  <a:pt x="1088661" y="60692"/>
                </a:lnTo>
                <a:cubicBezTo>
                  <a:pt x="1189463" y="65731"/>
                  <a:pt x="1290460" y="67763"/>
                  <a:pt x="1391067" y="75810"/>
                </a:cubicBezTo>
                <a:cubicBezTo>
                  <a:pt x="1416685" y="77859"/>
                  <a:pt x="1441581" y="85354"/>
                  <a:pt x="1466669" y="90928"/>
                </a:cubicBezTo>
                <a:cubicBezTo>
                  <a:pt x="1484104" y="94802"/>
                  <a:pt x="1552309" y="111065"/>
                  <a:pt x="1572511" y="121165"/>
                </a:cubicBezTo>
                <a:cubicBezTo>
                  <a:pt x="1689757" y="179779"/>
                  <a:pt x="1549215" y="128519"/>
                  <a:pt x="1663233" y="166519"/>
                </a:cubicBezTo>
                <a:cubicBezTo>
                  <a:pt x="1753955" y="161480"/>
                  <a:pt x="1844910" y="159626"/>
                  <a:pt x="1935398" y="151401"/>
                </a:cubicBezTo>
                <a:cubicBezTo>
                  <a:pt x="1961503" y="149028"/>
                  <a:pt x="2014389" y="130114"/>
                  <a:pt x="2041240" y="121165"/>
                </a:cubicBezTo>
                <a:cubicBezTo>
                  <a:pt x="2056360" y="111086"/>
                  <a:pt x="2070347" y="99054"/>
                  <a:pt x="2086601" y="90928"/>
                </a:cubicBezTo>
                <a:cubicBezTo>
                  <a:pt x="2100857" y="83801"/>
                  <a:pt x="2119516" y="85765"/>
                  <a:pt x="2131962" y="75810"/>
                </a:cubicBezTo>
                <a:cubicBezTo>
                  <a:pt x="2146152" y="64460"/>
                  <a:pt x="2146794" y="40085"/>
                  <a:pt x="2162203" y="30456"/>
                </a:cubicBezTo>
                <a:cubicBezTo>
                  <a:pt x="2218239" y="-4562"/>
                  <a:pt x="2244305" y="219"/>
                  <a:pt x="2298285" y="219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33338" y="4809706"/>
            <a:ext cx="2600691" cy="557260"/>
          </a:xfrm>
          <a:custGeom>
            <a:avLst/>
            <a:gdLst>
              <a:gd name="connsiteX0" fmla="*/ 0 w 2600691"/>
              <a:gd name="connsiteY0" fmla="*/ 557260 h 557260"/>
              <a:gd name="connsiteX1" fmla="*/ 120962 w 2600691"/>
              <a:gd name="connsiteY1" fmla="*/ 375842 h 557260"/>
              <a:gd name="connsiteX2" fmla="*/ 166323 w 2600691"/>
              <a:gd name="connsiteY2" fmla="*/ 345605 h 557260"/>
              <a:gd name="connsiteX3" fmla="*/ 211684 w 2600691"/>
              <a:gd name="connsiteY3" fmla="*/ 285132 h 557260"/>
              <a:gd name="connsiteX4" fmla="*/ 302406 w 2600691"/>
              <a:gd name="connsiteY4" fmla="*/ 239778 h 557260"/>
              <a:gd name="connsiteX5" fmla="*/ 347767 w 2600691"/>
              <a:gd name="connsiteY5" fmla="*/ 209541 h 557260"/>
              <a:gd name="connsiteX6" fmla="*/ 393127 w 2600691"/>
              <a:gd name="connsiteY6" fmla="*/ 164187 h 557260"/>
              <a:gd name="connsiteX7" fmla="*/ 438488 w 2600691"/>
              <a:gd name="connsiteY7" fmla="*/ 149068 h 557260"/>
              <a:gd name="connsiteX8" fmla="*/ 589691 w 2600691"/>
              <a:gd name="connsiteY8" fmla="*/ 118832 h 557260"/>
              <a:gd name="connsiteX9" fmla="*/ 680413 w 2600691"/>
              <a:gd name="connsiteY9" fmla="*/ 88595 h 557260"/>
              <a:gd name="connsiteX10" fmla="*/ 710654 w 2600691"/>
              <a:gd name="connsiteY10" fmla="*/ 43241 h 557260"/>
              <a:gd name="connsiteX11" fmla="*/ 1073541 w 2600691"/>
              <a:gd name="connsiteY11" fmla="*/ 43241 h 557260"/>
              <a:gd name="connsiteX12" fmla="*/ 1345706 w 2600691"/>
              <a:gd name="connsiteY12" fmla="*/ 58359 h 557260"/>
              <a:gd name="connsiteX13" fmla="*/ 1451548 w 2600691"/>
              <a:gd name="connsiteY13" fmla="*/ 73477 h 557260"/>
              <a:gd name="connsiteX14" fmla="*/ 1512030 w 2600691"/>
              <a:gd name="connsiteY14" fmla="*/ 58359 h 557260"/>
              <a:gd name="connsiteX15" fmla="*/ 1632992 w 2600691"/>
              <a:gd name="connsiteY15" fmla="*/ 43241 h 557260"/>
              <a:gd name="connsiteX16" fmla="*/ 1890037 w 2600691"/>
              <a:gd name="connsiteY16" fmla="*/ 28123 h 557260"/>
              <a:gd name="connsiteX17" fmla="*/ 2071481 w 2600691"/>
              <a:gd name="connsiteY17" fmla="*/ 58359 h 557260"/>
              <a:gd name="connsiteX18" fmla="*/ 2147082 w 2600691"/>
              <a:gd name="connsiteY18" fmla="*/ 88595 h 557260"/>
              <a:gd name="connsiteX19" fmla="*/ 2283165 w 2600691"/>
              <a:gd name="connsiteY19" fmla="*/ 103714 h 557260"/>
              <a:gd name="connsiteX20" fmla="*/ 2313405 w 2600691"/>
              <a:gd name="connsiteY20" fmla="*/ 149068 h 557260"/>
              <a:gd name="connsiteX21" fmla="*/ 2449488 w 2600691"/>
              <a:gd name="connsiteY21" fmla="*/ 224659 h 557260"/>
              <a:gd name="connsiteX22" fmla="*/ 2600691 w 2600691"/>
              <a:gd name="connsiteY22" fmla="*/ 224659 h 5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00691" h="557260">
                <a:moveTo>
                  <a:pt x="0" y="557260"/>
                </a:moveTo>
                <a:cubicBezTo>
                  <a:pt x="40456" y="486472"/>
                  <a:pt x="63719" y="433077"/>
                  <a:pt x="120962" y="375842"/>
                </a:cubicBezTo>
                <a:cubicBezTo>
                  <a:pt x="133812" y="362994"/>
                  <a:pt x="153473" y="358453"/>
                  <a:pt x="166323" y="345605"/>
                </a:cubicBezTo>
                <a:cubicBezTo>
                  <a:pt x="184142" y="327788"/>
                  <a:pt x="193865" y="302949"/>
                  <a:pt x="211684" y="285132"/>
                </a:cubicBezTo>
                <a:cubicBezTo>
                  <a:pt x="240995" y="255825"/>
                  <a:pt x="265515" y="252073"/>
                  <a:pt x="302406" y="239778"/>
                </a:cubicBezTo>
                <a:cubicBezTo>
                  <a:pt x="317526" y="229699"/>
                  <a:pt x="333806" y="221173"/>
                  <a:pt x="347767" y="209541"/>
                </a:cubicBezTo>
                <a:cubicBezTo>
                  <a:pt x="364194" y="195854"/>
                  <a:pt x="375336" y="176046"/>
                  <a:pt x="393127" y="164187"/>
                </a:cubicBezTo>
                <a:cubicBezTo>
                  <a:pt x="406389" y="155347"/>
                  <a:pt x="422958" y="152651"/>
                  <a:pt x="438488" y="149068"/>
                </a:cubicBezTo>
                <a:cubicBezTo>
                  <a:pt x="488571" y="137512"/>
                  <a:pt x="539826" y="131296"/>
                  <a:pt x="589691" y="118832"/>
                </a:cubicBezTo>
                <a:cubicBezTo>
                  <a:pt x="620616" y="111102"/>
                  <a:pt x="680413" y="88595"/>
                  <a:pt x="680413" y="88595"/>
                </a:cubicBezTo>
                <a:cubicBezTo>
                  <a:pt x="690493" y="73477"/>
                  <a:pt x="697805" y="56089"/>
                  <a:pt x="710654" y="43241"/>
                </a:cubicBezTo>
                <a:cubicBezTo>
                  <a:pt x="804037" y="-50129"/>
                  <a:pt x="974568" y="35629"/>
                  <a:pt x="1073541" y="43241"/>
                </a:cubicBezTo>
                <a:cubicBezTo>
                  <a:pt x="1164135" y="50209"/>
                  <a:pt x="1254984" y="53320"/>
                  <a:pt x="1345706" y="58359"/>
                </a:cubicBezTo>
                <a:cubicBezTo>
                  <a:pt x="1380987" y="63398"/>
                  <a:pt x="1415909" y="73477"/>
                  <a:pt x="1451548" y="73477"/>
                </a:cubicBezTo>
                <a:cubicBezTo>
                  <a:pt x="1472329" y="73477"/>
                  <a:pt x="1491532" y="61775"/>
                  <a:pt x="1512030" y="58359"/>
                </a:cubicBezTo>
                <a:cubicBezTo>
                  <a:pt x="1552112" y="51680"/>
                  <a:pt x="1592487" y="46481"/>
                  <a:pt x="1632992" y="43241"/>
                </a:cubicBezTo>
                <a:cubicBezTo>
                  <a:pt x="1718548" y="36398"/>
                  <a:pt x="1804355" y="33162"/>
                  <a:pt x="1890037" y="28123"/>
                </a:cubicBezTo>
                <a:cubicBezTo>
                  <a:pt x="1950518" y="38202"/>
                  <a:pt x="2011795" y="44317"/>
                  <a:pt x="2071481" y="58359"/>
                </a:cubicBezTo>
                <a:cubicBezTo>
                  <a:pt x="2097901" y="64574"/>
                  <a:pt x="2120543" y="82909"/>
                  <a:pt x="2147082" y="88595"/>
                </a:cubicBezTo>
                <a:cubicBezTo>
                  <a:pt x="2191709" y="98157"/>
                  <a:pt x="2237804" y="98674"/>
                  <a:pt x="2283165" y="103714"/>
                </a:cubicBezTo>
                <a:cubicBezTo>
                  <a:pt x="2293245" y="118832"/>
                  <a:pt x="2299730" y="137104"/>
                  <a:pt x="2313405" y="149068"/>
                </a:cubicBezTo>
                <a:cubicBezTo>
                  <a:pt x="2331753" y="165120"/>
                  <a:pt x="2407203" y="221407"/>
                  <a:pt x="2449488" y="224659"/>
                </a:cubicBezTo>
                <a:cubicBezTo>
                  <a:pt x="2499741" y="228524"/>
                  <a:pt x="2550290" y="224659"/>
                  <a:pt x="2600691" y="224659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16157" y="5457675"/>
            <a:ext cx="876977" cy="241892"/>
          </a:xfrm>
          <a:custGeom>
            <a:avLst/>
            <a:gdLst>
              <a:gd name="connsiteX0" fmla="*/ 0 w 876977"/>
              <a:gd name="connsiteY0" fmla="*/ 0 h 241892"/>
              <a:gd name="connsiteX1" fmla="*/ 90722 w 876977"/>
              <a:gd name="connsiteY1" fmla="*/ 30237 h 241892"/>
              <a:gd name="connsiteX2" fmla="*/ 136083 w 876977"/>
              <a:gd name="connsiteY2" fmla="*/ 60473 h 241892"/>
              <a:gd name="connsiteX3" fmla="*/ 196564 w 876977"/>
              <a:gd name="connsiteY3" fmla="*/ 90710 h 241892"/>
              <a:gd name="connsiteX4" fmla="*/ 241925 w 876977"/>
              <a:gd name="connsiteY4" fmla="*/ 120946 h 241892"/>
              <a:gd name="connsiteX5" fmla="*/ 302406 w 876977"/>
              <a:gd name="connsiteY5" fmla="*/ 151183 h 241892"/>
              <a:gd name="connsiteX6" fmla="*/ 347767 w 876977"/>
              <a:gd name="connsiteY6" fmla="*/ 166301 h 241892"/>
              <a:gd name="connsiteX7" fmla="*/ 498970 w 876977"/>
              <a:gd name="connsiteY7" fmla="*/ 241892 h 241892"/>
              <a:gd name="connsiteX8" fmla="*/ 680413 w 876977"/>
              <a:gd name="connsiteY8" fmla="*/ 226774 h 241892"/>
              <a:gd name="connsiteX9" fmla="*/ 725774 w 876977"/>
              <a:gd name="connsiteY9" fmla="*/ 211655 h 241892"/>
              <a:gd name="connsiteX10" fmla="*/ 801376 w 876977"/>
              <a:gd name="connsiteY10" fmla="*/ 136064 h 241892"/>
              <a:gd name="connsiteX11" fmla="*/ 876977 w 876977"/>
              <a:gd name="connsiteY11" fmla="*/ 90710 h 24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977" h="241892">
                <a:moveTo>
                  <a:pt x="0" y="0"/>
                </a:moveTo>
                <a:cubicBezTo>
                  <a:pt x="30241" y="10079"/>
                  <a:pt x="61593" y="17292"/>
                  <a:pt x="90722" y="30237"/>
                </a:cubicBezTo>
                <a:cubicBezTo>
                  <a:pt x="107328" y="37616"/>
                  <a:pt x="120305" y="51458"/>
                  <a:pt x="136083" y="60473"/>
                </a:cubicBezTo>
                <a:cubicBezTo>
                  <a:pt x="155653" y="71655"/>
                  <a:pt x="176994" y="79528"/>
                  <a:pt x="196564" y="90710"/>
                </a:cubicBezTo>
                <a:cubicBezTo>
                  <a:pt x="212342" y="99725"/>
                  <a:pt x="226147" y="111931"/>
                  <a:pt x="241925" y="120946"/>
                </a:cubicBezTo>
                <a:cubicBezTo>
                  <a:pt x="261495" y="132128"/>
                  <a:pt x="281689" y="142305"/>
                  <a:pt x="302406" y="151183"/>
                </a:cubicBezTo>
                <a:cubicBezTo>
                  <a:pt x="317056" y="157461"/>
                  <a:pt x="333834" y="158562"/>
                  <a:pt x="347767" y="166301"/>
                </a:cubicBezTo>
                <a:cubicBezTo>
                  <a:pt x="495058" y="248118"/>
                  <a:pt x="380772" y="212347"/>
                  <a:pt x="498970" y="241892"/>
                </a:cubicBezTo>
                <a:cubicBezTo>
                  <a:pt x="559451" y="236853"/>
                  <a:pt x="620255" y="234794"/>
                  <a:pt x="680413" y="226774"/>
                </a:cubicBezTo>
                <a:cubicBezTo>
                  <a:pt x="696211" y="224668"/>
                  <a:pt x="713023" y="221217"/>
                  <a:pt x="725774" y="211655"/>
                </a:cubicBezTo>
                <a:cubicBezTo>
                  <a:pt x="754285" y="190275"/>
                  <a:pt x="767568" y="147332"/>
                  <a:pt x="801376" y="136064"/>
                </a:cubicBezTo>
                <a:cubicBezTo>
                  <a:pt x="860260" y="116439"/>
                  <a:pt x="835466" y="132215"/>
                  <a:pt x="876977" y="90710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Well-linked Sets: 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µ</a:t>
            </a:r>
            <a:r>
              <a:rPr lang="en-US" dirty="0" smtClean="0">
                <a:solidFill>
                  <a:srgbClr val="FF0000"/>
                </a:solidFill>
              </a:rPr>
              <a:t> V</a:t>
            </a:r>
            <a:r>
              <a:rPr lang="en-US" dirty="0" smtClean="0"/>
              <a:t> is </a:t>
            </a:r>
            <a:r>
              <a:rPr lang="en-US" b="1" dirty="0" smtClean="0"/>
              <a:t>well-linked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if for all </a:t>
            </a:r>
            <a:r>
              <a:rPr lang="en-US" dirty="0" smtClean="0">
                <a:solidFill>
                  <a:srgbClr val="FF0000"/>
                </a:solidFill>
              </a:rPr>
              <a:t>A, B 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µ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min(|A|,|B|)</a:t>
            </a:r>
            <a:r>
              <a:rPr lang="en-US" dirty="0" smtClean="0"/>
              <a:t> node-disjoint </a:t>
            </a:r>
            <a:r>
              <a:rPr lang="en-US" dirty="0" smtClean="0">
                <a:solidFill>
                  <a:srgbClr val="FF0000"/>
                </a:solidFill>
              </a:rPr>
              <a:t>A-B</a:t>
            </a:r>
            <a:r>
              <a:rPr lang="en-US" dirty="0" smtClean="0"/>
              <a:t> paths </a:t>
            </a:r>
          </a:p>
          <a:p>
            <a:pPr marL="0" indent="0">
              <a:buNone/>
            </a:pPr>
            <a:endParaRPr lang="en-US" dirty="0"/>
          </a:p>
        </p:txBody>
      </p:sp>
      <p:sp useBgFill="1">
        <p:nvSpPr>
          <p:cNvPr id="4" name="Cloud 3"/>
          <p:cNvSpPr/>
          <p:nvPr/>
        </p:nvSpPr>
        <p:spPr>
          <a:xfrm>
            <a:off x="2052669" y="3681545"/>
            <a:ext cx="4580018" cy="2383976"/>
          </a:xfrm>
          <a:prstGeom prst="cloud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803563" y="4453669"/>
            <a:ext cx="165364" cy="18288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730962" y="5338778"/>
            <a:ext cx="165364" cy="18288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231976" y="4004700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782955" y="5470559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470296" y="4987884"/>
            <a:ext cx="165364" cy="182880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804930" y="5338777"/>
            <a:ext cx="165364" cy="182880"/>
          </a:xfrm>
          <a:prstGeom prst="ellipse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330" y="408359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663933" y="413402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262313" y="4896444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427677" y="431690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379271" y="508104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304932" y="4554793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296589" y="565343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048543" y="4134988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638199" y="4904968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283625" y="469151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813644" y="4747086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089269" y="478295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731966" y="4042582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948319" y="4782957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0573" y="547055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262313" y="5653439"/>
            <a:ext cx="165364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936240" y="4145280"/>
            <a:ext cx="2316480" cy="812800"/>
          </a:xfrm>
          <a:custGeom>
            <a:avLst/>
            <a:gdLst>
              <a:gd name="connsiteX0" fmla="*/ 2316480 w 2316480"/>
              <a:gd name="connsiteY0" fmla="*/ 0 h 812800"/>
              <a:gd name="connsiteX1" fmla="*/ 2275840 w 2316480"/>
              <a:gd name="connsiteY1" fmla="*/ 10160 h 812800"/>
              <a:gd name="connsiteX2" fmla="*/ 1991360 w 2316480"/>
              <a:gd name="connsiteY2" fmla="*/ 20320 h 812800"/>
              <a:gd name="connsiteX3" fmla="*/ 1930400 w 2316480"/>
              <a:gd name="connsiteY3" fmla="*/ 60960 h 812800"/>
              <a:gd name="connsiteX4" fmla="*/ 1899920 w 2316480"/>
              <a:gd name="connsiteY4" fmla="*/ 81280 h 812800"/>
              <a:gd name="connsiteX5" fmla="*/ 1869440 w 2316480"/>
              <a:gd name="connsiteY5" fmla="*/ 101600 h 812800"/>
              <a:gd name="connsiteX6" fmla="*/ 1828800 w 2316480"/>
              <a:gd name="connsiteY6" fmla="*/ 132080 h 812800"/>
              <a:gd name="connsiteX7" fmla="*/ 1798320 w 2316480"/>
              <a:gd name="connsiteY7" fmla="*/ 152400 h 812800"/>
              <a:gd name="connsiteX8" fmla="*/ 1767840 w 2316480"/>
              <a:gd name="connsiteY8" fmla="*/ 193040 h 812800"/>
              <a:gd name="connsiteX9" fmla="*/ 1737360 w 2316480"/>
              <a:gd name="connsiteY9" fmla="*/ 223520 h 812800"/>
              <a:gd name="connsiteX10" fmla="*/ 1717040 w 2316480"/>
              <a:gd name="connsiteY10" fmla="*/ 254000 h 812800"/>
              <a:gd name="connsiteX11" fmla="*/ 1656080 w 2316480"/>
              <a:gd name="connsiteY11" fmla="*/ 345440 h 812800"/>
              <a:gd name="connsiteX12" fmla="*/ 1635760 w 2316480"/>
              <a:gd name="connsiteY12" fmla="*/ 416560 h 812800"/>
              <a:gd name="connsiteX13" fmla="*/ 1574800 w 2316480"/>
              <a:gd name="connsiteY13" fmla="*/ 518160 h 812800"/>
              <a:gd name="connsiteX14" fmla="*/ 1554480 w 2316480"/>
              <a:gd name="connsiteY14" fmla="*/ 548640 h 812800"/>
              <a:gd name="connsiteX15" fmla="*/ 1534160 w 2316480"/>
              <a:gd name="connsiteY15" fmla="*/ 579120 h 812800"/>
              <a:gd name="connsiteX16" fmla="*/ 1463040 w 2316480"/>
              <a:gd name="connsiteY16" fmla="*/ 599440 h 812800"/>
              <a:gd name="connsiteX17" fmla="*/ 1391920 w 2316480"/>
              <a:gd name="connsiteY17" fmla="*/ 579120 h 812800"/>
              <a:gd name="connsiteX18" fmla="*/ 1361440 w 2316480"/>
              <a:gd name="connsiteY18" fmla="*/ 548640 h 812800"/>
              <a:gd name="connsiteX19" fmla="*/ 1330960 w 2316480"/>
              <a:gd name="connsiteY19" fmla="*/ 528320 h 812800"/>
              <a:gd name="connsiteX20" fmla="*/ 1270000 w 2316480"/>
              <a:gd name="connsiteY20" fmla="*/ 467360 h 812800"/>
              <a:gd name="connsiteX21" fmla="*/ 1239520 w 2316480"/>
              <a:gd name="connsiteY21" fmla="*/ 386080 h 812800"/>
              <a:gd name="connsiteX22" fmla="*/ 1219200 w 2316480"/>
              <a:gd name="connsiteY22" fmla="*/ 335280 h 812800"/>
              <a:gd name="connsiteX23" fmla="*/ 1209040 w 2316480"/>
              <a:gd name="connsiteY23" fmla="*/ 294640 h 812800"/>
              <a:gd name="connsiteX24" fmla="*/ 1198880 w 2316480"/>
              <a:gd name="connsiteY24" fmla="*/ 213360 h 812800"/>
              <a:gd name="connsiteX25" fmla="*/ 1168400 w 2316480"/>
              <a:gd name="connsiteY25" fmla="*/ 152400 h 812800"/>
              <a:gd name="connsiteX26" fmla="*/ 1107440 w 2316480"/>
              <a:gd name="connsiteY26" fmla="*/ 121920 h 812800"/>
              <a:gd name="connsiteX27" fmla="*/ 1005840 w 2316480"/>
              <a:gd name="connsiteY27" fmla="*/ 132080 h 812800"/>
              <a:gd name="connsiteX28" fmla="*/ 944880 w 2316480"/>
              <a:gd name="connsiteY28" fmla="*/ 193040 h 812800"/>
              <a:gd name="connsiteX29" fmla="*/ 914400 w 2316480"/>
              <a:gd name="connsiteY29" fmla="*/ 223520 h 812800"/>
              <a:gd name="connsiteX30" fmla="*/ 863600 w 2316480"/>
              <a:gd name="connsiteY30" fmla="*/ 284480 h 812800"/>
              <a:gd name="connsiteX31" fmla="*/ 822960 w 2316480"/>
              <a:gd name="connsiteY31" fmla="*/ 365760 h 812800"/>
              <a:gd name="connsiteX32" fmla="*/ 802640 w 2316480"/>
              <a:gd name="connsiteY32" fmla="*/ 416560 h 812800"/>
              <a:gd name="connsiteX33" fmla="*/ 731520 w 2316480"/>
              <a:gd name="connsiteY33" fmla="*/ 528320 h 812800"/>
              <a:gd name="connsiteX34" fmla="*/ 711200 w 2316480"/>
              <a:gd name="connsiteY34" fmla="*/ 558800 h 812800"/>
              <a:gd name="connsiteX35" fmla="*/ 680720 w 2316480"/>
              <a:gd name="connsiteY35" fmla="*/ 589280 h 812800"/>
              <a:gd name="connsiteX36" fmla="*/ 629920 w 2316480"/>
              <a:gd name="connsiteY36" fmla="*/ 640080 h 812800"/>
              <a:gd name="connsiteX37" fmla="*/ 609600 w 2316480"/>
              <a:gd name="connsiteY37" fmla="*/ 670560 h 812800"/>
              <a:gd name="connsiteX38" fmla="*/ 508000 w 2316480"/>
              <a:gd name="connsiteY38" fmla="*/ 721360 h 812800"/>
              <a:gd name="connsiteX39" fmla="*/ 416560 w 2316480"/>
              <a:gd name="connsiteY39" fmla="*/ 772160 h 812800"/>
              <a:gd name="connsiteX40" fmla="*/ 386080 w 2316480"/>
              <a:gd name="connsiteY40" fmla="*/ 792480 h 812800"/>
              <a:gd name="connsiteX41" fmla="*/ 335280 w 2316480"/>
              <a:gd name="connsiteY41" fmla="*/ 802640 h 812800"/>
              <a:gd name="connsiteX42" fmla="*/ 294640 w 2316480"/>
              <a:gd name="connsiteY42" fmla="*/ 812800 h 812800"/>
              <a:gd name="connsiteX43" fmla="*/ 254000 w 2316480"/>
              <a:gd name="connsiteY43" fmla="*/ 802640 h 812800"/>
              <a:gd name="connsiteX44" fmla="*/ 243840 w 2316480"/>
              <a:gd name="connsiteY44" fmla="*/ 772160 h 812800"/>
              <a:gd name="connsiteX45" fmla="*/ 223520 w 2316480"/>
              <a:gd name="connsiteY45" fmla="*/ 721360 h 812800"/>
              <a:gd name="connsiteX46" fmla="*/ 203200 w 2316480"/>
              <a:gd name="connsiteY46" fmla="*/ 690880 h 812800"/>
              <a:gd name="connsiteX47" fmla="*/ 182880 w 2316480"/>
              <a:gd name="connsiteY47" fmla="*/ 629920 h 812800"/>
              <a:gd name="connsiteX48" fmla="*/ 91440 w 2316480"/>
              <a:gd name="connsiteY48" fmla="*/ 558800 h 812800"/>
              <a:gd name="connsiteX49" fmla="*/ 40640 w 2316480"/>
              <a:gd name="connsiteY49" fmla="*/ 518160 h 812800"/>
              <a:gd name="connsiteX50" fmla="*/ 0 w 2316480"/>
              <a:gd name="connsiteY50" fmla="*/ 47752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316480" h="812800">
                <a:moveTo>
                  <a:pt x="2316480" y="0"/>
                </a:moveTo>
                <a:cubicBezTo>
                  <a:pt x="2302933" y="3387"/>
                  <a:pt x="2289776" y="9289"/>
                  <a:pt x="2275840" y="10160"/>
                </a:cubicBezTo>
                <a:cubicBezTo>
                  <a:pt x="2181138" y="16079"/>
                  <a:pt x="2085237" y="6514"/>
                  <a:pt x="1991360" y="20320"/>
                </a:cubicBezTo>
                <a:cubicBezTo>
                  <a:pt x="1967198" y="23873"/>
                  <a:pt x="1950720" y="47413"/>
                  <a:pt x="1930400" y="60960"/>
                </a:cubicBezTo>
                <a:lnTo>
                  <a:pt x="1899920" y="81280"/>
                </a:lnTo>
                <a:cubicBezTo>
                  <a:pt x="1889760" y="88053"/>
                  <a:pt x="1879209" y="94274"/>
                  <a:pt x="1869440" y="101600"/>
                </a:cubicBezTo>
                <a:cubicBezTo>
                  <a:pt x="1855893" y="111760"/>
                  <a:pt x="1842579" y="122238"/>
                  <a:pt x="1828800" y="132080"/>
                </a:cubicBezTo>
                <a:cubicBezTo>
                  <a:pt x="1818864" y="139177"/>
                  <a:pt x="1806954" y="143766"/>
                  <a:pt x="1798320" y="152400"/>
                </a:cubicBezTo>
                <a:cubicBezTo>
                  <a:pt x="1786346" y="164374"/>
                  <a:pt x="1778860" y="180183"/>
                  <a:pt x="1767840" y="193040"/>
                </a:cubicBezTo>
                <a:cubicBezTo>
                  <a:pt x="1758489" y="203949"/>
                  <a:pt x="1746558" y="212482"/>
                  <a:pt x="1737360" y="223520"/>
                </a:cubicBezTo>
                <a:cubicBezTo>
                  <a:pt x="1729543" y="232901"/>
                  <a:pt x="1724137" y="244064"/>
                  <a:pt x="1717040" y="254000"/>
                </a:cubicBezTo>
                <a:cubicBezTo>
                  <a:pt x="1688679" y="293706"/>
                  <a:pt x="1678984" y="299633"/>
                  <a:pt x="1656080" y="345440"/>
                </a:cubicBezTo>
                <a:cubicBezTo>
                  <a:pt x="1643799" y="370002"/>
                  <a:pt x="1645526" y="390518"/>
                  <a:pt x="1635760" y="416560"/>
                </a:cubicBezTo>
                <a:cubicBezTo>
                  <a:pt x="1622371" y="452265"/>
                  <a:pt x="1595055" y="487777"/>
                  <a:pt x="1574800" y="518160"/>
                </a:cubicBezTo>
                <a:lnTo>
                  <a:pt x="1554480" y="548640"/>
                </a:lnTo>
                <a:cubicBezTo>
                  <a:pt x="1547707" y="558800"/>
                  <a:pt x="1546006" y="576158"/>
                  <a:pt x="1534160" y="579120"/>
                </a:cubicBezTo>
                <a:cubicBezTo>
                  <a:pt x="1483130" y="591877"/>
                  <a:pt x="1506767" y="584864"/>
                  <a:pt x="1463040" y="599440"/>
                </a:cubicBezTo>
                <a:cubicBezTo>
                  <a:pt x="1457621" y="598085"/>
                  <a:pt x="1400665" y="584950"/>
                  <a:pt x="1391920" y="579120"/>
                </a:cubicBezTo>
                <a:cubicBezTo>
                  <a:pt x="1379965" y="571150"/>
                  <a:pt x="1372478" y="557838"/>
                  <a:pt x="1361440" y="548640"/>
                </a:cubicBezTo>
                <a:cubicBezTo>
                  <a:pt x="1352059" y="540823"/>
                  <a:pt x="1340086" y="536432"/>
                  <a:pt x="1330960" y="528320"/>
                </a:cubicBezTo>
                <a:cubicBezTo>
                  <a:pt x="1309482" y="509228"/>
                  <a:pt x="1282851" y="493063"/>
                  <a:pt x="1270000" y="467360"/>
                </a:cubicBezTo>
                <a:cubicBezTo>
                  <a:pt x="1228431" y="384222"/>
                  <a:pt x="1267187" y="469080"/>
                  <a:pt x="1239520" y="386080"/>
                </a:cubicBezTo>
                <a:cubicBezTo>
                  <a:pt x="1233753" y="368778"/>
                  <a:pt x="1224967" y="352582"/>
                  <a:pt x="1219200" y="335280"/>
                </a:cubicBezTo>
                <a:cubicBezTo>
                  <a:pt x="1214784" y="322033"/>
                  <a:pt x="1211336" y="308414"/>
                  <a:pt x="1209040" y="294640"/>
                </a:cubicBezTo>
                <a:cubicBezTo>
                  <a:pt x="1204551" y="267707"/>
                  <a:pt x="1203764" y="240224"/>
                  <a:pt x="1198880" y="213360"/>
                </a:cubicBezTo>
                <a:cubicBezTo>
                  <a:pt x="1195207" y="193161"/>
                  <a:pt x="1182861" y="166861"/>
                  <a:pt x="1168400" y="152400"/>
                </a:cubicBezTo>
                <a:cubicBezTo>
                  <a:pt x="1148705" y="132705"/>
                  <a:pt x="1132230" y="130183"/>
                  <a:pt x="1107440" y="121920"/>
                </a:cubicBezTo>
                <a:cubicBezTo>
                  <a:pt x="1073573" y="125307"/>
                  <a:pt x="1037022" y="118438"/>
                  <a:pt x="1005840" y="132080"/>
                </a:cubicBezTo>
                <a:cubicBezTo>
                  <a:pt x="979513" y="143598"/>
                  <a:pt x="965200" y="172720"/>
                  <a:pt x="944880" y="193040"/>
                </a:cubicBezTo>
                <a:lnTo>
                  <a:pt x="914400" y="223520"/>
                </a:lnTo>
                <a:cubicBezTo>
                  <a:pt x="888601" y="249319"/>
                  <a:pt x="880574" y="253361"/>
                  <a:pt x="863600" y="284480"/>
                </a:cubicBezTo>
                <a:cubicBezTo>
                  <a:pt x="849095" y="311073"/>
                  <a:pt x="834210" y="337635"/>
                  <a:pt x="822960" y="365760"/>
                </a:cubicBezTo>
                <a:cubicBezTo>
                  <a:pt x="816187" y="382693"/>
                  <a:pt x="810796" y="400248"/>
                  <a:pt x="802640" y="416560"/>
                </a:cubicBezTo>
                <a:cubicBezTo>
                  <a:pt x="788292" y="445257"/>
                  <a:pt x="747625" y="504162"/>
                  <a:pt x="731520" y="528320"/>
                </a:cubicBezTo>
                <a:cubicBezTo>
                  <a:pt x="724747" y="538480"/>
                  <a:pt x="719834" y="550166"/>
                  <a:pt x="711200" y="558800"/>
                </a:cubicBezTo>
                <a:cubicBezTo>
                  <a:pt x="701040" y="568960"/>
                  <a:pt x="689918" y="578242"/>
                  <a:pt x="680720" y="589280"/>
                </a:cubicBezTo>
                <a:cubicBezTo>
                  <a:pt x="638387" y="640080"/>
                  <a:pt x="685800" y="602827"/>
                  <a:pt x="629920" y="640080"/>
                </a:cubicBezTo>
                <a:cubicBezTo>
                  <a:pt x="623147" y="650240"/>
                  <a:pt x="618790" y="662519"/>
                  <a:pt x="609600" y="670560"/>
                </a:cubicBezTo>
                <a:cubicBezTo>
                  <a:pt x="561214" y="712897"/>
                  <a:pt x="558500" y="708735"/>
                  <a:pt x="508000" y="721360"/>
                </a:cubicBezTo>
                <a:cubicBezTo>
                  <a:pt x="412337" y="817023"/>
                  <a:pt x="565742" y="672705"/>
                  <a:pt x="416560" y="772160"/>
                </a:cubicBezTo>
                <a:cubicBezTo>
                  <a:pt x="406400" y="778933"/>
                  <a:pt x="397513" y="788193"/>
                  <a:pt x="386080" y="792480"/>
                </a:cubicBezTo>
                <a:cubicBezTo>
                  <a:pt x="369911" y="798543"/>
                  <a:pt x="352137" y="798894"/>
                  <a:pt x="335280" y="802640"/>
                </a:cubicBezTo>
                <a:cubicBezTo>
                  <a:pt x="321649" y="805669"/>
                  <a:pt x="308187" y="809413"/>
                  <a:pt x="294640" y="812800"/>
                </a:cubicBezTo>
                <a:cubicBezTo>
                  <a:pt x="281093" y="809413"/>
                  <a:pt x="264904" y="811363"/>
                  <a:pt x="254000" y="802640"/>
                </a:cubicBezTo>
                <a:cubicBezTo>
                  <a:pt x="245637" y="795950"/>
                  <a:pt x="247600" y="782188"/>
                  <a:pt x="243840" y="772160"/>
                </a:cubicBezTo>
                <a:cubicBezTo>
                  <a:pt x="237436" y="755083"/>
                  <a:pt x="231676" y="737672"/>
                  <a:pt x="223520" y="721360"/>
                </a:cubicBezTo>
                <a:cubicBezTo>
                  <a:pt x="218059" y="710438"/>
                  <a:pt x="208159" y="702038"/>
                  <a:pt x="203200" y="690880"/>
                </a:cubicBezTo>
                <a:cubicBezTo>
                  <a:pt x="194501" y="671307"/>
                  <a:pt x="194761" y="647742"/>
                  <a:pt x="182880" y="629920"/>
                </a:cubicBezTo>
                <a:cubicBezTo>
                  <a:pt x="143718" y="571178"/>
                  <a:pt x="138236" y="574399"/>
                  <a:pt x="91440" y="558800"/>
                </a:cubicBezTo>
                <a:cubicBezTo>
                  <a:pt x="33206" y="471449"/>
                  <a:pt x="110747" y="574246"/>
                  <a:pt x="40640" y="518160"/>
                </a:cubicBezTo>
                <a:cubicBezTo>
                  <a:pt x="-41095" y="452772"/>
                  <a:pt x="66725" y="510882"/>
                  <a:pt x="0" y="477520"/>
                </a:cubicBezTo>
              </a:path>
            </a:pathLst>
          </a:custGeom>
          <a:noFill/>
          <a:ln w="3175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966720" y="4866640"/>
            <a:ext cx="1869440" cy="629920"/>
          </a:xfrm>
          <a:custGeom>
            <a:avLst/>
            <a:gdLst>
              <a:gd name="connsiteX0" fmla="*/ 1869440 w 1869440"/>
              <a:gd name="connsiteY0" fmla="*/ 629920 h 629920"/>
              <a:gd name="connsiteX1" fmla="*/ 1798320 w 1869440"/>
              <a:gd name="connsiteY1" fmla="*/ 528320 h 629920"/>
              <a:gd name="connsiteX2" fmla="*/ 1778000 w 1869440"/>
              <a:gd name="connsiteY2" fmla="*/ 497840 h 629920"/>
              <a:gd name="connsiteX3" fmla="*/ 1757680 w 1869440"/>
              <a:gd name="connsiteY3" fmla="*/ 467360 h 629920"/>
              <a:gd name="connsiteX4" fmla="*/ 1696720 w 1869440"/>
              <a:gd name="connsiteY4" fmla="*/ 365760 h 629920"/>
              <a:gd name="connsiteX5" fmla="*/ 1666240 w 1869440"/>
              <a:gd name="connsiteY5" fmla="*/ 335280 h 629920"/>
              <a:gd name="connsiteX6" fmla="*/ 1645920 w 1869440"/>
              <a:gd name="connsiteY6" fmla="*/ 304800 h 629920"/>
              <a:gd name="connsiteX7" fmla="*/ 1544320 w 1869440"/>
              <a:gd name="connsiteY7" fmla="*/ 243840 h 629920"/>
              <a:gd name="connsiteX8" fmla="*/ 1513840 w 1869440"/>
              <a:gd name="connsiteY8" fmla="*/ 233680 h 629920"/>
              <a:gd name="connsiteX9" fmla="*/ 1452880 w 1869440"/>
              <a:gd name="connsiteY9" fmla="*/ 193040 h 629920"/>
              <a:gd name="connsiteX10" fmla="*/ 1422400 w 1869440"/>
              <a:gd name="connsiteY10" fmla="*/ 182880 h 629920"/>
              <a:gd name="connsiteX11" fmla="*/ 1391920 w 1869440"/>
              <a:gd name="connsiteY11" fmla="*/ 162560 h 629920"/>
              <a:gd name="connsiteX12" fmla="*/ 1341120 w 1869440"/>
              <a:gd name="connsiteY12" fmla="*/ 152400 h 629920"/>
              <a:gd name="connsiteX13" fmla="*/ 1229360 w 1869440"/>
              <a:gd name="connsiteY13" fmla="*/ 81280 h 629920"/>
              <a:gd name="connsiteX14" fmla="*/ 1188720 w 1869440"/>
              <a:gd name="connsiteY14" fmla="*/ 71120 h 629920"/>
              <a:gd name="connsiteX15" fmla="*/ 1127760 w 1869440"/>
              <a:gd name="connsiteY15" fmla="*/ 50800 h 629920"/>
              <a:gd name="connsiteX16" fmla="*/ 1066800 w 1869440"/>
              <a:gd name="connsiteY16" fmla="*/ 20320 h 629920"/>
              <a:gd name="connsiteX17" fmla="*/ 1005840 w 1869440"/>
              <a:gd name="connsiteY17" fmla="*/ 0 h 629920"/>
              <a:gd name="connsiteX18" fmla="*/ 934720 w 1869440"/>
              <a:gd name="connsiteY18" fmla="*/ 10160 h 629920"/>
              <a:gd name="connsiteX19" fmla="*/ 894080 w 1869440"/>
              <a:gd name="connsiteY19" fmla="*/ 40640 h 629920"/>
              <a:gd name="connsiteX20" fmla="*/ 863600 w 1869440"/>
              <a:gd name="connsiteY20" fmla="*/ 60960 h 629920"/>
              <a:gd name="connsiteX21" fmla="*/ 822960 w 1869440"/>
              <a:gd name="connsiteY21" fmla="*/ 91440 h 629920"/>
              <a:gd name="connsiteX22" fmla="*/ 762000 w 1869440"/>
              <a:gd name="connsiteY22" fmla="*/ 111760 h 629920"/>
              <a:gd name="connsiteX23" fmla="*/ 731520 w 1869440"/>
              <a:gd name="connsiteY23" fmla="*/ 121920 h 629920"/>
              <a:gd name="connsiteX24" fmla="*/ 701040 w 1869440"/>
              <a:gd name="connsiteY24" fmla="*/ 182880 h 629920"/>
              <a:gd name="connsiteX25" fmla="*/ 670560 w 1869440"/>
              <a:gd name="connsiteY25" fmla="*/ 203200 h 629920"/>
              <a:gd name="connsiteX26" fmla="*/ 640080 w 1869440"/>
              <a:gd name="connsiteY26" fmla="*/ 233680 h 629920"/>
              <a:gd name="connsiteX27" fmla="*/ 609600 w 1869440"/>
              <a:gd name="connsiteY27" fmla="*/ 254000 h 629920"/>
              <a:gd name="connsiteX28" fmla="*/ 579120 w 1869440"/>
              <a:gd name="connsiteY28" fmla="*/ 284480 h 629920"/>
              <a:gd name="connsiteX29" fmla="*/ 548640 w 1869440"/>
              <a:gd name="connsiteY29" fmla="*/ 294640 h 629920"/>
              <a:gd name="connsiteX30" fmla="*/ 518160 w 1869440"/>
              <a:gd name="connsiteY30" fmla="*/ 314960 h 629920"/>
              <a:gd name="connsiteX31" fmla="*/ 467360 w 1869440"/>
              <a:gd name="connsiteY31" fmla="*/ 325120 h 629920"/>
              <a:gd name="connsiteX32" fmla="*/ 325120 w 1869440"/>
              <a:gd name="connsiteY32" fmla="*/ 345440 h 629920"/>
              <a:gd name="connsiteX33" fmla="*/ 264160 w 1869440"/>
              <a:gd name="connsiteY33" fmla="*/ 355600 h 629920"/>
              <a:gd name="connsiteX34" fmla="*/ 233680 w 1869440"/>
              <a:gd name="connsiteY34" fmla="*/ 365760 h 629920"/>
              <a:gd name="connsiteX35" fmla="*/ 132080 w 1869440"/>
              <a:gd name="connsiteY35" fmla="*/ 386080 h 629920"/>
              <a:gd name="connsiteX36" fmla="*/ 101600 w 1869440"/>
              <a:gd name="connsiteY36" fmla="*/ 396240 h 629920"/>
              <a:gd name="connsiteX37" fmla="*/ 40640 w 1869440"/>
              <a:gd name="connsiteY37" fmla="*/ 447040 h 629920"/>
              <a:gd name="connsiteX38" fmla="*/ 10160 w 1869440"/>
              <a:gd name="connsiteY38" fmla="*/ 508000 h 629920"/>
              <a:gd name="connsiteX39" fmla="*/ 0 w 1869440"/>
              <a:gd name="connsiteY39" fmla="*/ 50800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9440" h="629920">
                <a:moveTo>
                  <a:pt x="1869440" y="629920"/>
                </a:moveTo>
                <a:cubicBezTo>
                  <a:pt x="1824307" y="569743"/>
                  <a:pt x="1848353" y="603369"/>
                  <a:pt x="1798320" y="528320"/>
                </a:cubicBezTo>
                <a:lnTo>
                  <a:pt x="1778000" y="497840"/>
                </a:lnTo>
                <a:cubicBezTo>
                  <a:pt x="1771227" y="487680"/>
                  <a:pt x="1763141" y="478282"/>
                  <a:pt x="1757680" y="467360"/>
                </a:cubicBezTo>
                <a:cubicBezTo>
                  <a:pt x="1741645" y="435291"/>
                  <a:pt x="1721241" y="390281"/>
                  <a:pt x="1696720" y="365760"/>
                </a:cubicBezTo>
                <a:cubicBezTo>
                  <a:pt x="1686560" y="355600"/>
                  <a:pt x="1675438" y="346318"/>
                  <a:pt x="1666240" y="335280"/>
                </a:cubicBezTo>
                <a:cubicBezTo>
                  <a:pt x="1658423" y="325899"/>
                  <a:pt x="1655110" y="312841"/>
                  <a:pt x="1645920" y="304800"/>
                </a:cubicBezTo>
                <a:cubicBezTo>
                  <a:pt x="1622807" y="284576"/>
                  <a:pt x="1575516" y="257210"/>
                  <a:pt x="1544320" y="243840"/>
                </a:cubicBezTo>
                <a:cubicBezTo>
                  <a:pt x="1534476" y="239621"/>
                  <a:pt x="1523202" y="238881"/>
                  <a:pt x="1513840" y="233680"/>
                </a:cubicBezTo>
                <a:cubicBezTo>
                  <a:pt x="1492492" y="221820"/>
                  <a:pt x="1476048" y="200763"/>
                  <a:pt x="1452880" y="193040"/>
                </a:cubicBezTo>
                <a:cubicBezTo>
                  <a:pt x="1442720" y="189653"/>
                  <a:pt x="1431979" y="187669"/>
                  <a:pt x="1422400" y="182880"/>
                </a:cubicBezTo>
                <a:cubicBezTo>
                  <a:pt x="1411478" y="177419"/>
                  <a:pt x="1403353" y="166847"/>
                  <a:pt x="1391920" y="162560"/>
                </a:cubicBezTo>
                <a:cubicBezTo>
                  <a:pt x="1375751" y="156497"/>
                  <a:pt x="1358053" y="155787"/>
                  <a:pt x="1341120" y="152400"/>
                </a:cubicBezTo>
                <a:cubicBezTo>
                  <a:pt x="1306314" y="126295"/>
                  <a:pt x="1270718" y="96789"/>
                  <a:pt x="1229360" y="81280"/>
                </a:cubicBezTo>
                <a:cubicBezTo>
                  <a:pt x="1216285" y="76377"/>
                  <a:pt x="1202095" y="75132"/>
                  <a:pt x="1188720" y="71120"/>
                </a:cubicBezTo>
                <a:cubicBezTo>
                  <a:pt x="1168204" y="64965"/>
                  <a:pt x="1148080" y="57573"/>
                  <a:pt x="1127760" y="50800"/>
                </a:cubicBezTo>
                <a:cubicBezTo>
                  <a:pt x="1016600" y="13747"/>
                  <a:pt x="1184973" y="72841"/>
                  <a:pt x="1066800" y="20320"/>
                </a:cubicBezTo>
                <a:cubicBezTo>
                  <a:pt x="1047227" y="11621"/>
                  <a:pt x="1005840" y="0"/>
                  <a:pt x="1005840" y="0"/>
                </a:cubicBezTo>
                <a:cubicBezTo>
                  <a:pt x="982133" y="3387"/>
                  <a:pt x="957226" y="1976"/>
                  <a:pt x="934720" y="10160"/>
                </a:cubicBezTo>
                <a:cubicBezTo>
                  <a:pt x="918806" y="15947"/>
                  <a:pt x="907859" y="30798"/>
                  <a:pt x="894080" y="40640"/>
                </a:cubicBezTo>
                <a:cubicBezTo>
                  <a:pt x="884144" y="47737"/>
                  <a:pt x="873536" y="53863"/>
                  <a:pt x="863600" y="60960"/>
                </a:cubicBezTo>
                <a:cubicBezTo>
                  <a:pt x="849821" y="70802"/>
                  <a:pt x="838106" y="83867"/>
                  <a:pt x="822960" y="91440"/>
                </a:cubicBezTo>
                <a:cubicBezTo>
                  <a:pt x="803802" y="101019"/>
                  <a:pt x="782320" y="104987"/>
                  <a:pt x="762000" y="111760"/>
                </a:cubicBezTo>
                <a:lnTo>
                  <a:pt x="731520" y="121920"/>
                </a:lnTo>
                <a:cubicBezTo>
                  <a:pt x="723257" y="146710"/>
                  <a:pt x="720735" y="163185"/>
                  <a:pt x="701040" y="182880"/>
                </a:cubicBezTo>
                <a:cubicBezTo>
                  <a:pt x="692406" y="191514"/>
                  <a:pt x="679941" y="195383"/>
                  <a:pt x="670560" y="203200"/>
                </a:cubicBezTo>
                <a:cubicBezTo>
                  <a:pt x="659522" y="212398"/>
                  <a:pt x="651118" y="224482"/>
                  <a:pt x="640080" y="233680"/>
                </a:cubicBezTo>
                <a:cubicBezTo>
                  <a:pt x="630699" y="241497"/>
                  <a:pt x="618981" y="246183"/>
                  <a:pt x="609600" y="254000"/>
                </a:cubicBezTo>
                <a:cubicBezTo>
                  <a:pt x="598562" y="263198"/>
                  <a:pt x="591075" y="276510"/>
                  <a:pt x="579120" y="284480"/>
                </a:cubicBezTo>
                <a:cubicBezTo>
                  <a:pt x="570209" y="290421"/>
                  <a:pt x="558219" y="289851"/>
                  <a:pt x="548640" y="294640"/>
                </a:cubicBezTo>
                <a:cubicBezTo>
                  <a:pt x="537718" y="300101"/>
                  <a:pt x="529593" y="310673"/>
                  <a:pt x="518160" y="314960"/>
                </a:cubicBezTo>
                <a:cubicBezTo>
                  <a:pt x="501991" y="321023"/>
                  <a:pt x="484350" y="322031"/>
                  <a:pt x="467360" y="325120"/>
                </a:cubicBezTo>
                <a:cubicBezTo>
                  <a:pt x="378473" y="341281"/>
                  <a:pt x="428160" y="330720"/>
                  <a:pt x="325120" y="345440"/>
                </a:cubicBezTo>
                <a:cubicBezTo>
                  <a:pt x="304727" y="348353"/>
                  <a:pt x="284270" y="351131"/>
                  <a:pt x="264160" y="355600"/>
                </a:cubicBezTo>
                <a:cubicBezTo>
                  <a:pt x="253705" y="357923"/>
                  <a:pt x="244135" y="363437"/>
                  <a:pt x="233680" y="365760"/>
                </a:cubicBezTo>
                <a:cubicBezTo>
                  <a:pt x="143864" y="385719"/>
                  <a:pt x="202928" y="365838"/>
                  <a:pt x="132080" y="386080"/>
                </a:cubicBezTo>
                <a:cubicBezTo>
                  <a:pt x="121782" y="389022"/>
                  <a:pt x="111179" y="391451"/>
                  <a:pt x="101600" y="396240"/>
                </a:cubicBezTo>
                <a:cubicBezTo>
                  <a:pt x="78766" y="407657"/>
                  <a:pt x="56690" y="427780"/>
                  <a:pt x="40640" y="447040"/>
                </a:cubicBezTo>
                <a:cubicBezTo>
                  <a:pt x="-39294" y="542961"/>
                  <a:pt x="71256" y="416356"/>
                  <a:pt x="10160" y="508000"/>
                </a:cubicBezTo>
                <a:cubicBezTo>
                  <a:pt x="8281" y="510818"/>
                  <a:pt x="3387" y="508000"/>
                  <a:pt x="0" y="508000"/>
                </a:cubicBezTo>
              </a:path>
            </a:pathLst>
          </a:custGeom>
          <a:noFill/>
          <a:ln w="3175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901440" y="5181600"/>
            <a:ext cx="1635760" cy="629920"/>
          </a:xfrm>
          <a:custGeom>
            <a:avLst/>
            <a:gdLst>
              <a:gd name="connsiteX0" fmla="*/ 1635760 w 1635760"/>
              <a:gd name="connsiteY0" fmla="*/ 0 h 629920"/>
              <a:gd name="connsiteX1" fmla="*/ 1625600 w 1635760"/>
              <a:gd name="connsiteY1" fmla="*/ 304800 h 629920"/>
              <a:gd name="connsiteX2" fmla="*/ 1544320 w 1635760"/>
              <a:gd name="connsiteY2" fmla="*/ 375920 h 629920"/>
              <a:gd name="connsiteX3" fmla="*/ 1483360 w 1635760"/>
              <a:gd name="connsiteY3" fmla="*/ 426720 h 629920"/>
              <a:gd name="connsiteX4" fmla="*/ 1351280 w 1635760"/>
              <a:gd name="connsiteY4" fmla="*/ 457200 h 629920"/>
              <a:gd name="connsiteX5" fmla="*/ 1310640 w 1635760"/>
              <a:gd name="connsiteY5" fmla="*/ 467360 h 629920"/>
              <a:gd name="connsiteX6" fmla="*/ 1239520 w 1635760"/>
              <a:gd name="connsiteY6" fmla="*/ 477520 h 629920"/>
              <a:gd name="connsiteX7" fmla="*/ 1209040 w 1635760"/>
              <a:gd name="connsiteY7" fmla="*/ 487680 h 629920"/>
              <a:gd name="connsiteX8" fmla="*/ 1168400 w 1635760"/>
              <a:gd name="connsiteY8" fmla="*/ 497840 h 629920"/>
              <a:gd name="connsiteX9" fmla="*/ 1127760 w 1635760"/>
              <a:gd name="connsiteY9" fmla="*/ 518160 h 629920"/>
              <a:gd name="connsiteX10" fmla="*/ 1097280 w 1635760"/>
              <a:gd name="connsiteY10" fmla="*/ 528320 h 629920"/>
              <a:gd name="connsiteX11" fmla="*/ 1066800 w 1635760"/>
              <a:gd name="connsiteY11" fmla="*/ 548640 h 629920"/>
              <a:gd name="connsiteX12" fmla="*/ 1036320 w 1635760"/>
              <a:gd name="connsiteY12" fmla="*/ 558800 h 629920"/>
              <a:gd name="connsiteX13" fmla="*/ 995680 w 1635760"/>
              <a:gd name="connsiteY13" fmla="*/ 579120 h 629920"/>
              <a:gd name="connsiteX14" fmla="*/ 904240 w 1635760"/>
              <a:gd name="connsiteY14" fmla="*/ 599440 h 629920"/>
              <a:gd name="connsiteX15" fmla="*/ 711200 w 1635760"/>
              <a:gd name="connsiteY15" fmla="*/ 629920 h 629920"/>
              <a:gd name="connsiteX16" fmla="*/ 599440 w 1635760"/>
              <a:gd name="connsiteY16" fmla="*/ 619760 h 629920"/>
              <a:gd name="connsiteX17" fmla="*/ 548640 w 1635760"/>
              <a:gd name="connsiteY17" fmla="*/ 568960 h 629920"/>
              <a:gd name="connsiteX18" fmla="*/ 518160 w 1635760"/>
              <a:gd name="connsiteY18" fmla="*/ 558800 h 629920"/>
              <a:gd name="connsiteX19" fmla="*/ 508000 w 1635760"/>
              <a:gd name="connsiteY19" fmla="*/ 487680 h 629920"/>
              <a:gd name="connsiteX20" fmla="*/ 447040 w 1635760"/>
              <a:gd name="connsiteY20" fmla="*/ 467360 h 629920"/>
              <a:gd name="connsiteX21" fmla="*/ 416560 w 1635760"/>
              <a:gd name="connsiteY21" fmla="*/ 447040 h 629920"/>
              <a:gd name="connsiteX22" fmla="*/ 213360 w 1635760"/>
              <a:gd name="connsiteY22" fmla="*/ 426720 h 629920"/>
              <a:gd name="connsiteX23" fmla="*/ 162560 w 1635760"/>
              <a:gd name="connsiteY23" fmla="*/ 406400 h 629920"/>
              <a:gd name="connsiteX24" fmla="*/ 132080 w 1635760"/>
              <a:gd name="connsiteY24" fmla="*/ 375920 h 629920"/>
              <a:gd name="connsiteX25" fmla="*/ 71120 w 1635760"/>
              <a:gd name="connsiteY25" fmla="*/ 345440 h 629920"/>
              <a:gd name="connsiteX26" fmla="*/ 30480 w 1635760"/>
              <a:gd name="connsiteY26" fmla="*/ 325120 h 629920"/>
              <a:gd name="connsiteX27" fmla="*/ 0 w 1635760"/>
              <a:gd name="connsiteY27" fmla="*/ 30480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35760" h="629920">
                <a:moveTo>
                  <a:pt x="1635760" y="0"/>
                </a:moveTo>
                <a:cubicBezTo>
                  <a:pt x="1632373" y="101600"/>
                  <a:pt x="1634804" y="203561"/>
                  <a:pt x="1625600" y="304800"/>
                </a:cubicBezTo>
                <a:cubicBezTo>
                  <a:pt x="1622721" y="336465"/>
                  <a:pt x="1553464" y="366776"/>
                  <a:pt x="1544320" y="375920"/>
                </a:cubicBezTo>
                <a:cubicBezTo>
                  <a:pt x="1525179" y="395061"/>
                  <a:pt x="1508821" y="415404"/>
                  <a:pt x="1483360" y="426720"/>
                </a:cubicBezTo>
                <a:cubicBezTo>
                  <a:pt x="1422834" y="453621"/>
                  <a:pt x="1417719" y="445120"/>
                  <a:pt x="1351280" y="457200"/>
                </a:cubicBezTo>
                <a:cubicBezTo>
                  <a:pt x="1337542" y="459698"/>
                  <a:pt x="1324378" y="464862"/>
                  <a:pt x="1310640" y="467360"/>
                </a:cubicBezTo>
                <a:cubicBezTo>
                  <a:pt x="1287079" y="471644"/>
                  <a:pt x="1263227" y="474133"/>
                  <a:pt x="1239520" y="477520"/>
                </a:cubicBezTo>
                <a:cubicBezTo>
                  <a:pt x="1229360" y="480907"/>
                  <a:pt x="1219338" y="484738"/>
                  <a:pt x="1209040" y="487680"/>
                </a:cubicBezTo>
                <a:cubicBezTo>
                  <a:pt x="1195614" y="491516"/>
                  <a:pt x="1181475" y="492937"/>
                  <a:pt x="1168400" y="497840"/>
                </a:cubicBezTo>
                <a:cubicBezTo>
                  <a:pt x="1154219" y="503158"/>
                  <a:pt x="1141681" y="512194"/>
                  <a:pt x="1127760" y="518160"/>
                </a:cubicBezTo>
                <a:cubicBezTo>
                  <a:pt x="1117916" y="522379"/>
                  <a:pt x="1106859" y="523531"/>
                  <a:pt x="1097280" y="528320"/>
                </a:cubicBezTo>
                <a:cubicBezTo>
                  <a:pt x="1086358" y="533781"/>
                  <a:pt x="1077722" y="543179"/>
                  <a:pt x="1066800" y="548640"/>
                </a:cubicBezTo>
                <a:cubicBezTo>
                  <a:pt x="1057221" y="553429"/>
                  <a:pt x="1046164" y="554581"/>
                  <a:pt x="1036320" y="558800"/>
                </a:cubicBezTo>
                <a:cubicBezTo>
                  <a:pt x="1022399" y="564766"/>
                  <a:pt x="1009861" y="573802"/>
                  <a:pt x="995680" y="579120"/>
                </a:cubicBezTo>
                <a:cubicBezTo>
                  <a:pt x="980604" y="584774"/>
                  <a:pt x="916399" y="597294"/>
                  <a:pt x="904240" y="599440"/>
                </a:cubicBezTo>
                <a:cubicBezTo>
                  <a:pt x="801148" y="617633"/>
                  <a:pt x="798433" y="617458"/>
                  <a:pt x="711200" y="629920"/>
                </a:cubicBezTo>
                <a:cubicBezTo>
                  <a:pt x="673947" y="626533"/>
                  <a:pt x="636017" y="627598"/>
                  <a:pt x="599440" y="619760"/>
                </a:cubicBezTo>
                <a:cubicBezTo>
                  <a:pt x="557809" y="610839"/>
                  <a:pt x="576725" y="591428"/>
                  <a:pt x="548640" y="568960"/>
                </a:cubicBezTo>
                <a:cubicBezTo>
                  <a:pt x="540277" y="562270"/>
                  <a:pt x="528320" y="562187"/>
                  <a:pt x="518160" y="558800"/>
                </a:cubicBezTo>
                <a:cubicBezTo>
                  <a:pt x="514773" y="535093"/>
                  <a:pt x="522702" y="506583"/>
                  <a:pt x="508000" y="487680"/>
                </a:cubicBezTo>
                <a:cubicBezTo>
                  <a:pt x="494850" y="470773"/>
                  <a:pt x="464862" y="479241"/>
                  <a:pt x="447040" y="467360"/>
                </a:cubicBezTo>
                <a:cubicBezTo>
                  <a:pt x="436880" y="460587"/>
                  <a:pt x="427482" y="452501"/>
                  <a:pt x="416560" y="447040"/>
                </a:cubicBezTo>
                <a:cubicBezTo>
                  <a:pt x="363551" y="420535"/>
                  <a:pt x="223454" y="427314"/>
                  <a:pt x="213360" y="426720"/>
                </a:cubicBezTo>
                <a:cubicBezTo>
                  <a:pt x="196427" y="419947"/>
                  <a:pt x="178026" y="416066"/>
                  <a:pt x="162560" y="406400"/>
                </a:cubicBezTo>
                <a:cubicBezTo>
                  <a:pt x="150376" y="398785"/>
                  <a:pt x="143118" y="385118"/>
                  <a:pt x="132080" y="375920"/>
                </a:cubicBezTo>
                <a:cubicBezTo>
                  <a:pt x="97624" y="347207"/>
                  <a:pt x="108856" y="361613"/>
                  <a:pt x="71120" y="345440"/>
                </a:cubicBezTo>
                <a:cubicBezTo>
                  <a:pt x="57199" y="339474"/>
                  <a:pt x="43630" y="332634"/>
                  <a:pt x="30480" y="325120"/>
                </a:cubicBezTo>
                <a:cubicBezTo>
                  <a:pt x="19878" y="319062"/>
                  <a:pt x="0" y="304800"/>
                  <a:pt x="0" y="304800"/>
                </a:cubicBezTo>
              </a:path>
            </a:pathLst>
          </a:custGeom>
          <a:noFill/>
          <a:ln w="3175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Treewidth</a:t>
            </a:r>
            <a:r>
              <a:rPr lang="en-US" dirty="0"/>
              <a:t> &amp; Well-linked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wl</a:t>
            </a:r>
            <a:r>
              <a:rPr lang="en-US" dirty="0" smtClean="0">
                <a:solidFill>
                  <a:srgbClr val="FF0000"/>
                </a:solidFill>
              </a:rPr>
              <a:t>(G)</a:t>
            </a:r>
            <a:r>
              <a:rPr lang="en-US" dirty="0" smtClean="0"/>
              <a:t> = cardinality of the largest well-linked set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tw</a:t>
            </a:r>
            <a:r>
              <a:rPr lang="en-US" dirty="0">
                <a:solidFill>
                  <a:srgbClr val="FF0000"/>
                </a:solidFill>
              </a:rPr>
              <a:t>(G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/>
              <a:t>= </a:t>
            </a:r>
            <a:r>
              <a:rPr lang="en-US" dirty="0" err="1" smtClean="0"/>
              <a:t>treewidth</a:t>
            </a:r>
            <a:r>
              <a:rPr lang="en-US" dirty="0" smtClean="0"/>
              <a:t> of </a:t>
            </a:r>
            <a:r>
              <a:rPr lang="en-US" dirty="0">
                <a:solidFill>
                  <a:srgbClr val="FF0000"/>
                </a:solidFill>
              </a:rPr>
              <a:t>G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tw</a:t>
            </a:r>
            <a:r>
              <a:rPr lang="en-US" dirty="0" smtClean="0">
                <a:solidFill>
                  <a:srgbClr val="FF0000"/>
                </a:solidFill>
              </a:rPr>
              <a:t>(G) ~ </a:t>
            </a:r>
            <a:r>
              <a:rPr lang="en-US" dirty="0" err="1" smtClean="0">
                <a:solidFill>
                  <a:srgbClr val="FF0000"/>
                </a:solidFill>
              </a:rPr>
              <a:t>wl</a:t>
            </a:r>
            <a:r>
              <a:rPr lang="en-US" dirty="0" smtClean="0">
                <a:solidFill>
                  <a:srgbClr val="FF0000"/>
                </a:solidFill>
              </a:rPr>
              <a:t>(G)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(within constant factor)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Relaxations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MNDP/MEDP with Congestion: </a:t>
            </a:r>
            <a:r>
              <a:rPr lang="en-US" dirty="0" smtClean="0"/>
              <a:t>Allow paths to use an edge/node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times for some small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All-or-Nothing Flow (MANF): </a:t>
            </a:r>
            <a:r>
              <a:rPr lang="en-US" dirty="0" smtClean="0"/>
              <a:t>Allow pairs to route one unit of flow along any # of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5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All-or-Nothing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B050"/>
                </a:solidFill>
              </a:rPr>
              <a:t>[C-Ene’14]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dirty="0" smtClean="0"/>
              <a:t>Generalize </a:t>
            </a:r>
            <a:r>
              <a:rPr lang="en-US" dirty="0"/>
              <a:t>well-linked-decomposition framework of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C-Khanna-Shepherd’05</a:t>
            </a:r>
            <a:r>
              <a:rPr lang="en-US" dirty="0">
                <a:solidFill>
                  <a:srgbClr val="00B050"/>
                </a:solidFill>
              </a:rPr>
              <a:t>] </a:t>
            </a:r>
            <a:r>
              <a:rPr lang="en-US" dirty="0"/>
              <a:t>via flow-cut </a:t>
            </a:r>
            <a:r>
              <a:rPr lang="en-US" dirty="0" smtClean="0"/>
              <a:t>gap </a:t>
            </a:r>
            <a:r>
              <a:rPr lang="en-US" dirty="0"/>
              <a:t>results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Theorem: </a:t>
            </a:r>
            <a:r>
              <a:rPr lang="en-US" dirty="0" err="1" smtClean="0">
                <a:solidFill>
                  <a:srgbClr val="FF0000"/>
                </a:solidFill>
              </a:rPr>
              <a:t>polylog</a:t>
            </a:r>
            <a:r>
              <a:rPr lang="en-US" dirty="0" smtClean="0">
                <a:solidFill>
                  <a:srgbClr val="FF0000"/>
                </a:solidFill>
              </a:rPr>
              <a:t>(k) </a:t>
            </a:r>
            <a:r>
              <a:rPr lang="en-US" dirty="0" smtClean="0"/>
              <a:t>approximation with constant congestion for MANF for symmetric demands in directed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72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to Graph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B050"/>
                </a:solidFill>
              </a:rPr>
              <a:t>[C-Ene’14] 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dirty="0" smtClean="0"/>
              <a:t>Generalize well-linked-decomposition framework of </a:t>
            </a:r>
            <a:r>
              <a:rPr lang="en-US" dirty="0">
                <a:solidFill>
                  <a:srgbClr val="00B050"/>
                </a:solidFill>
              </a:rPr>
              <a:t>[C-Khanna-Shepherd’05] </a:t>
            </a:r>
            <a:r>
              <a:rPr lang="en-US" dirty="0" smtClean="0"/>
              <a:t>via </a:t>
            </a:r>
            <a:r>
              <a:rPr lang="en-US" dirty="0" smtClean="0"/>
              <a:t>flow-cut gap results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problem at </a:t>
            </a:r>
            <a:r>
              <a:rPr lang="en-US" dirty="0" err="1" smtClean="0">
                <a:solidFill>
                  <a:srgbClr val="FF0000"/>
                </a:solidFill>
              </a:rPr>
              <a:t>polylog</a:t>
            </a:r>
            <a:r>
              <a:rPr lang="en-US" dirty="0" smtClean="0">
                <a:solidFill>
                  <a:srgbClr val="FF0000"/>
                </a:solidFill>
              </a:rPr>
              <a:t>(k)</a:t>
            </a:r>
            <a:r>
              <a:rPr lang="en-US" dirty="0" smtClean="0"/>
              <a:t> loss to answering: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Question: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FF0000"/>
                </a:solidFill>
              </a:rPr>
              <a:t>G has directed </a:t>
            </a:r>
            <a:r>
              <a:rPr lang="en-US" dirty="0" err="1" smtClean="0">
                <a:solidFill>
                  <a:srgbClr val="FF0000"/>
                </a:solidFill>
              </a:rPr>
              <a:t>treewidth</a:t>
            </a:r>
            <a:r>
              <a:rPr lang="en-US" dirty="0" smtClean="0">
                <a:solidFill>
                  <a:srgbClr val="FF0000"/>
                </a:solidFill>
              </a:rPr>
              <a:t> k</a:t>
            </a:r>
            <a:r>
              <a:rPr lang="en-US" dirty="0" smtClean="0"/>
              <a:t>, does it have a </a:t>
            </a:r>
            <a:r>
              <a:rPr lang="en-US" dirty="0" smtClean="0">
                <a:solidFill>
                  <a:srgbClr val="FF0000"/>
                </a:solidFill>
              </a:rPr>
              <a:t>routing structure of </a:t>
            </a:r>
            <a:r>
              <a:rPr lang="en-US" b="1" dirty="0" smtClean="0">
                <a:solidFill>
                  <a:srgbClr val="FF0000"/>
                </a:solidFill>
              </a:rPr>
              <a:t>large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7487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Conjecture of JRST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dirty="0" smtClean="0"/>
              <a:t>There exists </a:t>
            </a:r>
            <a:r>
              <a:rPr lang="en-US" dirty="0" smtClean="0">
                <a:solidFill>
                  <a:srgbClr val="FF0000"/>
                </a:solidFill>
              </a:rPr>
              <a:t>f: </a:t>
            </a:r>
            <a:r>
              <a:rPr lang="en-US" dirty="0" err="1" smtClean="0">
                <a:solidFill>
                  <a:srgbClr val="FF0000"/>
                </a:solidFill>
              </a:rPr>
              <a:t>ℕ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such that if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has </a:t>
            </a:r>
            <a:r>
              <a:rPr lang="en-US" i="1" dirty="0" smtClean="0"/>
              <a:t>directed </a:t>
            </a:r>
            <a:r>
              <a:rPr lang="en-US" i="1" dirty="0" err="1" smtClean="0"/>
              <a:t>treewidth</a:t>
            </a:r>
            <a:r>
              <a:rPr lang="en-US" i="1" dirty="0" smtClean="0"/>
              <a:t> </a:t>
            </a:r>
            <a:r>
              <a:rPr lang="en-US" dirty="0" smtClean="0"/>
              <a:t>at least </a:t>
            </a:r>
            <a:r>
              <a:rPr lang="en-US" dirty="0" smtClean="0">
                <a:solidFill>
                  <a:srgbClr val="FF0000"/>
                </a:solidFill>
              </a:rPr>
              <a:t>f(k)</a:t>
            </a:r>
            <a:r>
              <a:rPr lang="en-US" dirty="0" smtClean="0"/>
              <a:t> then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has a cylindrical grid of size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as a butterfly minor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14" y="3326131"/>
            <a:ext cx="3364758" cy="29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0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of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dirty="0" smtClean="0">
                <a:solidFill>
                  <a:srgbClr val="00B050"/>
                </a:solidFill>
              </a:rPr>
              <a:t>[JRST’01] </a:t>
            </a:r>
            <a:r>
              <a:rPr lang="en-US" dirty="0" smtClean="0"/>
              <a:t>unpublished, for planar graphs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dirty="0" smtClean="0">
                <a:solidFill>
                  <a:srgbClr val="00B050"/>
                </a:solidFill>
              </a:rPr>
              <a:t>[Kawarabayashi-Kreutzer’13] </a:t>
            </a:r>
            <a:r>
              <a:rPr lang="en-US" dirty="0" smtClean="0"/>
              <a:t>planar and minor-free </a:t>
            </a:r>
            <a:r>
              <a:rPr lang="en-US" dirty="0" smtClean="0"/>
              <a:t>graphs, some what different proof than </a:t>
            </a:r>
            <a:r>
              <a:rPr lang="en-US" dirty="0" smtClean="0">
                <a:solidFill>
                  <a:srgbClr val="00B050"/>
                </a:solidFill>
              </a:rPr>
              <a:t>[JRST’01]</a:t>
            </a:r>
            <a:endParaRPr lang="en-US" dirty="0" smtClean="0">
              <a:solidFill>
                <a:srgbClr val="00B05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dirty="0" smtClean="0">
                <a:solidFill>
                  <a:srgbClr val="00B050"/>
                </a:solidFill>
              </a:rPr>
              <a:t>[Kawarabayashi-Kreutzer’15] </a:t>
            </a:r>
            <a:r>
              <a:rPr lang="en-US" dirty="0" smtClean="0"/>
              <a:t>for general graphs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dirty="0" smtClean="0">
                <a:solidFill>
                  <a:srgbClr val="FF0000"/>
                </a:solidFill>
              </a:rPr>
              <a:t>f(k) </a:t>
            </a:r>
            <a:r>
              <a:rPr lang="en-US" dirty="0" smtClean="0"/>
              <a:t>is very fast growing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74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Weaker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6572" y="2691885"/>
            <a:ext cx="3576580" cy="3721576"/>
          </a:xfrm>
        </p:spPr>
      </p:pic>
      <p:sp>
        <p:nvSpPr>
          <p:cNvPr id="3" name="Freeform 2"/>
          <p:cNvSpPr/>
          <p:nvPr/>
        </p:nvSpPr>
        <p:spPr>
          <a:xfrm>
            <a:off x="6526530" y="3079921"/>
            <a:ext cx="680733" cy="1081281"/>
          </a:xfrm>
          <a:custGeom>
            <a:avLst/>
            <a:gdLst>
              <a:gd name="connsiteX0" fmla="*/ 0 w 680733"/>
              <a:gd name="connsiteY0" fmla="*/ 1078763 h 1081281"/>
              <a:gd name="connsiteX1" fmla="*/ 121920 w 680733"/>
              <a:gd name="connsiteY1" fmla="*/ 1068603 h 1081281"/>
              <a:gd name="connsiteX2" fmla="*/ 264160 w 680733"/>
              <a:gd name="connsiteY2" fmla="*/ 895883 h 1081281"/>
              <a:gd name="connsiteX3" fmla="*/ 325120 w 680733"/>
              <a:gd name="connsiteY3" fmla="*/ 845083 h 1081281"/>
              <a:gd name="connsiteX4" fmla="*/ 406400 w 680733"/>
              <a:gd name="connsiteY4" fmla="*/ 743483 h 1081281"/>
              <a:gd name="connsiteX5" fmla="*/ 436880 w 680733"/>
              <a:gd name="connsiteY5" fmla="*/ 682523 h 1081281"/>
              <a:gd name="connsiteX6" fmla="*/ 457200 w 680733"/>
              <a:gd name="connsiteY6" fmla="*/ 652043 h 1081281"/>
              <a:gd name="connsiteX7" fmla="*/ 477520 w 680733"/>
              <a:gd name="connsiteY7" fmla="*/ 560603 h 1081281"/>
              <a:gd name="connsiteX8" fmla="*/ 518160 w 680733"/>
              <a:gd name="connsiteY8" fmla="*/ 245643 h 1081281"/>
              <a:gd name="connsiteX9" fmla="*/ 538480 w 680733"/>
              <a:gd name="connsiteY9" fmla="*/ 205003 h 1081281"/>
              <a:gd name="connsiteX10" fmla="*/ 589280 w 680733"/>
              <a:gd name="connsiteY10" fmla="*/ 174523 h 1081281"/>
              <a:gd name="connsiteX11" fmla="*/ 609600 w 680733"/>
              <a:gd name="connsiteY11" fmla="*/ 144043 h 1081281"/>
              <a:gd name="connsiteX12" fmla="*/ 619760 w 680733"/>
              <a:gd name="connsiteY12" fmla="*/ 103403 h 1081281"/>
              <a:gd name="connsiteX13" fmla="*/ 660400 w 680733"/>
              <a:gd name="connsiteY13" fmla="*/ 72923 h 1081281"/>
              <a:gd name="connsiteX14" fmla="*/ 670560 w 680733"/>
              <a:gd name="connsiteY14" fmla="*/ 42443 h 1081281"/>
              <a:gd name="connsiteX15" fmla="*/ 680720 w 680733"/>
              <a:gd name="connsiteY15" fmla="*/ 11963 h 108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0733" h="1081281">
                <a:moveTo>
                  <a:pt x="0" y="1078763"/>
                </a:moveTo>
                <a:cubicBezTo>
                  <a:pt x="40640" y="1075376"/>
                  <a:pt x="88390" y="1091816"/>
                  <a:pt x="121920" y="1068603"/>
                </a:cubicBezTo>
                <a:cubicBezTo>
                  <a:pt x="183242" y="1026149"/>
                  <a:pt x="213990" y="951070"/>
                  <a:pt x="264160" y="895883"/>
                </a:cubicBezTo>
                <a:cubicBezTo>
                  <a:pt x="281953" y="876311"/>
                  <a:pt x="307072" y="864420"/>
                  <a:pt x="325120" y="845083"/>
                </a:cubicBezTo>
                <a:cubicBezTo>
                  <a:pt x="354712" y="813377"/>
                  <a:pt x="381829" y="779222"/>
                  <a:pt x="406400" y="743483"/>
                </a:cubicBezTo>
                <a:cubicBezTo>
                  <a:pt x="419271" y="724762"/>
                  <a:pt x="425847" y="702382"/>
                  <a:pt x="436880" y="682523"/>
                </a:cubicBezTo>
                <a:cubicBezTo>
                  <a:pt x="442810" y="671849"/>
                  <a:pt x="450427" y="662203"/>
                  <a:pt x="457200" y="652043"/>
                </a:cubicBezTo>
                <a:cubicBezTo>
                  <a:pt x="463973" y="621563"/>
                  <a:pt x="473872" y="591613"/>
                  <a:pt x="477520" y="560603"/>
                </a:cubicBezTo>
                <a:cubicBezTo>
                  <a:pt x="484321" y="502796"/>
                  <a:pt x="474820" y="332322"/>
                  <a:pt x="518160" y="245643"/>
                </a:cubicBezTo>
                <a:cubicBezTo>
                  <a:pt x="524933" y="232096"/>
                  <a:pt x="527770" y="215713"/>
                  <a:pt x="538480" y="205003"/>
                </a:cubicBezTo>
                <a:cubicBezTo>
                  <a:pt x="552444" y="191039"/>
                  <a:pt x="572347" y="184683"/>
                  <a:pt x="589280" y="174523"/>
                </a:cubicBezTo>
                <a:cubicBezTo>
                  <a:pt x="596053" y="164363"/>
                  <a:pt x="604790" y="155266"/>
                  <a:pt x="609600" y="144043"/>
                </a:cubicBezTo>
                <a:cubicBezTo>
                  <a:pt x="615101" y="131208"/>
                  <a:pt x="611644" y="114766"/>
                  <a:pt x="619760" y="103403"/>
                </a:cubicBezTo>
                <a:cubicBezTo>
                  <a:pt x="629602" y="89624"/>
                  <a:pt x="646853" y="83083"/>
                  <a:pt x="660400" y="72923"/>
                </a:cubicBezTo>
                <a:cubicBezTo>
                  <a:pt x="663787" y="62763"/>
                  <a:pt x="667618" y="52741"/>
                  <a:pt x="670560" y="42443"/>
                </a:cubicBezTo>
                <a:cubicBezTo>
                  <a:pt x="681541" y="4008"/>
                  <a:pt x="680720" y="-13492"/>
                  <a:pt x="680720" y="11963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892290" y="3874204"/>
            <a:ext cx="1249680" cy="680720"/>
          </a:xfrm>
          <a:custGeom>
            <a:avLst/>
            <a:gdLst>
              <a:gd name="connsiteX0" fmla="*/ 0 w 1330960"/>
              <a:gd name="connsiteY0" fmla="*/ 731520 h 731520"/>
              <a:gd name="connsiteX1" fmla="*/ 111760 w 1330960"/>
              <a:gd name="connsiteY1" fmla="*/ 711200 h 731520"/>
              <a:gd name="connsiteX2" fmla="*/ 294640 w 1330960"/>
              <a:gd name="connsiteY2" fmla="*/ 599440 h 731520"/>
              <a:gd name="connsiteX3" fmla="*/ 436880 w 1330960"/>
              <a:gd name="connsiteY3" fmla="*/ 518160 h 731520"/>
              <a:gd name="connsiteX4" fmla="*/ 568960 w 1330960"/>
              <a:gd name="connsiteY4" fmla="*/ 416560 h 731520"/>
              <a:gd name="connsiteX5" fmla="*/ 640080 w 1330960"/>
              <a:gd name="connsiteY5" fmla="*/ 325120 h 731520"/>
              <a:gd name="connsiteX6" fmla="*/ 843280 w 1330960"/>
              <a:gd name="connsiteY6" fmla="*/ 142240 h 731520"/>
              <a:gd name="connsiteX7" fmla="*/ 873760 w 1330960"/>
              <a:gd name="connsiteY7" fmla="*/ 121920 h 731520"/>
              <a:gd name="connsiteX8" fmla="*/ 914400 w 1330960"/>
              <a:gd name="connsiteY8" fmla="*/ 91440 h 731520"/>
              <a:gd name="connsiteX9" fmla="*/ 955040 w 1330960"/>
              <a:gd name="connsiteY9" fmla="*/ 71120 h 731520"/>
              <a:gd name="connsiteX10" fmla="*/ 1219200 w 1330960"/>
              <a:gd name="connsiteY10" fmla="*/ 50800 h 731520"/>
              <a:gd name="connsiteX11" fmla="*/ 1249680 w 1330960"/>
              <a:gd name="connsiteY11" fmla="*/ 30480 h 731520"/>
              <a:gd name="connsiteX12" fmla="*/ 1310640 w 1330960"/>
              <a:gd name="connsiteY12" fmla="*/ 10160 h 731520"/>
              <a:gd name="connsiteX13" fmla="*/ 1330960 w 1330960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0960" h="731520">
                <a:moveTo>
                  <a:pt x="0" y="731520"/>
                </a:moveTo>
                <a:cubicBezTo>
                  <a:pt x="37253" y="724747"/>
                  <a:pt x="77209" y="726689"/>
                  <a:pt x="111760" y="711200"/>
                </a:cubicBezTo>
                <a:cubicBezTo>
                  <a:pt x="176951" y="681976"/>
                  <a:pt x="230741" y="631390"/>
                  <a:pt x="294640" y="599440"/>
                </a:cubicBezTo>
                <a:cubicBezTo>
                  <a:pt x="366097" y="563711"/>
                  <a:pt x="376246" y="562838"/>
                  <a:pt x="436880" y="518160"/>
                </a:cubicBezTo>
                <a:cubicBezTo>
                  <a:pt x="481597" y="485210"/>
                  <a:pt x="534858" y="460405"/>
                  <a:pt x="568960" y="416560"/>
                </a:cubicBezTo>
                <a:cubicBezTo>
                  <a:pt x="592667" y="386080"/>
                  <a:pt x="614653" y="354180"/>
                  <a:pt x="640080" y="325120"/>
                </a:cubicBezTo>
                <a:cubicBezTo>
                  <a:pt x="683862" y="275083"/>
                  <a:pt x="802786" y="169236"/>
                  <a:pt x="843280" y="142240"/>
                </a:cubicBezTo>
                <a:cubicBezTo>
                  <a:pt x="853440" y="135467"/>
                  <a:pt x="863824" y="129017"/>
                  <a:pt x="873760" y="121920"/>
                </a:cubicBezTo>
                <a:cubicBezTo>
                  <a:pt x="887539" y="112078"/>
                  <a:pt x="900041" y="100415"/>
                  <a:pt x="914400" y="91440"/>
                </a:cubicBezTo>
                <a:cubicBezTo>
                  <a:pt x="927243" y="83413"/>
                  <a:pt x="940282" y="74526"/>
                  <a:pt x="955040" y="71120"/>
                </a:cubicBezTo>
                <a:cubicBezTo>
                  <a:pt x="1000277" y="60681"/>
                  <a:pt x="1210549" y="51309"/>
                  <a:pt x="1219200" y="50800"/>
                </a:cubicBezTo>
                <a:cubicBezTo>
                  <a:pt x="1229360" y="44027"/>
                  <a:pt x="1238522" y="35439"/>
                  <a:pt x="1249680" y="30480"/>
                </a:cubicBezTo>
                <a:cubicBezTo>
                  <a:pt x="1269253" y="21781"/>
                  <a:pt x="1291482" y="19739"/>
                  <a:pt x="1310640" y="10160"/>
                </a:cubicBezTo>
                <a:lnTo>
                  <a:pt x="1330960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485890" y="4930844"/>
            <a:ext cx="680720" cy="1137920"/>
          </a:xfrm>
          <a:custGeom>
            <a:avLst/>
            <a:gdLst>
              <a:gd name="connsiteX0" fmla="*/ 0 w 680720"/>
              <a:gd name="connsiteY0" fmla="*/ 0 h 1137920"/>
              <a:gd name="connsiteX1" fmla="*/ 30480 w 680720"/>
              <a:gd name="connsiteY1" fmla="*/ 101600 h 1137920"/>
              <a:gd name="connsiteX2" fmla="*/ 71120 w 680720"/>
              <a:gd name="connsiteY2" fmla="*/ 162560 h 1137920"/>
              <a:gd name="connsiteX3" fmla="*/ 132080 w 680720"/>
              <a:gd name="connsiteY3" fmla="*/ 243840 h 1137920"/>
              <a:gd name="connsiteX4" fmla="*/ 254000 w 680720"/>
              <a:gd name="connsiteY4" fmla="*/ 355600 h 1137920"/>
              <a:gd name="connsiteX5" fmla="*/ 304800 w 680720"/>
              <a:gd name="connsiteY5" fmla="*/ 406400 h 1137920"/>
              <a:gd name="connsiteX6" fmla="*/ 335280 w 680720"/>
              <a:gd name="connsiteY6" fmla="*/ 426720 h 1137920"/>
              <a:gd name="connsiteX7" fmla="*/ 406400 w 680720"/>
              <a:gd name="connsiteY7" fmla="*/ 497840 h 1137920"/>
              <a:gd name="connsiteX8" fmla="*/ 416560 w 680720"/>
              <a:gd name="connsiteY8" fmla="*/ 528320 h 1137920"/>
              <a:gd name="connsiteX9" fmla="*/ 447040 w 680720"/>
              <a:gd name="connsiteY9" fmla="*/ 589280 h 1137920"/>
              <a:gd name="connsiteX10" fmla="*/ 457200 w 680720"/>
              <a:gd name="connsiteY10" fmla="*/ 640080 h 1137920"/>
              <a:gd name="connsiteX11" fmla="*/ 467360 w 680720"/>
              <a:gd name="connsiteY11" fmla="*/ 680720 h 1137920"/>
              <a:gd name="connsiteX12" fmla="*/ 477520 w 680720"/>
              <a:gd name="connsiteY12" fmla="*/ 731520 h 1137920"/>
              <a:gd name="connsiteX13" fmla="*/ 497840 w 680720"/>
              <a:gd name="connsiteY13" fmla="*/ 792480 h 1137920"/>
              <a:gd name="connsiteX14" fmla="*/ 538480 w 680720"/>
              <a:gd name="connsiteY14" fmla="*/ 863600 h 1137920"/>
              <a:gd name="connsiteX15" fmla="*/ 558800 w 680720"/>
              <a:gd name="connsiteY15" fmla="*/ 894080 h 1137920"/>
              <a:gd name="connsiteX16" fmla="*/ 579120 w 680720"/>
              <a:gd name="connsiteY16" fmla="*/ 955040 h 1137920"/>
              <a:gd name="connsiteX17" fmla="*/ 629920 w 680720"/>
              <a:gd name="connsiteY17" fmla="*/ 1026160 h 1137920"/>
              <a:gd name="connsiteX18" fmla="*/ 650240 w 680720"/>
              <a:gd name="connsiteY18" fmla="*/ 1087120 h 1137920"/>
              <a:gd name="connsiteX19" fmla="*/ 660400 w 680720"/>
              <a:gd name="connsiteY19" fmla="*/ 1117600 h 1137920"/>
              <a:gd name="connsiteX20" fmla="*/ 680720 w 680720"/>
              <a:gd name="connsiteY20" fmla="*/ 1137920 h 11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0720" h="1137920">
                <a:moveTo>
                  <a:pt x="0" y="0"/>
                </a:moveTo>
                <a:cubicBezTo>
                  <a:pt x="10160" y="33867"/>
                  <a:pt x="16308" y="69207"/>
                  <a:pt x="30480" y="101600"/>
                </a:cubicBezTo>
                <a:cubicBezTo>
                  <a:pt x="40269" y="123974"/>
                  <a:pt x="56925" y="142687"/>
                  <a:pt x="71120" y="162560"/>
                </a:cubicBezTo>
                <a:cubicBezTo>
                  <a:pt x="90805" y="190118"/>
                  <a:pt x="110040" y="218127"/>
                  <a:pt x="132080" y="243840"/>
                </a:cubicBezTo>
                <a:cubicBezTo>
                  <a:pt x="186730" y="307598"/>
                  <a:pt x="193988" y="301043"/>
                  <a:pt x="254000" y="355600"/>
                </a:cubicBezTo>
                <a:cubicBezTo>
                  <a:pt x="271720" y="371709"/>
                  <a:pt x="286778" y="390631"/>
                  <a:pt x="304800" y="406400"/>
                </a:cubicBezTo>
                <a:cubicBezTo>
                  <a:pt x="313990" y="414441"/>
                  <a:pt x="326204" y="418551"/>
                  <a:pt x="335280" y="426720"/>
                </a:cubicBezTo>
                <a:cubicBezTo>
                  <a:pt x="360200" y="449148"/>
                  <a:pt x="406400" y="497840"/>
                  <a:pt x="406400" y="497840"/>
                </a:cubicBezTo>
                <a:cubicBezTo>
                  <a:pt x="409787" y="508000"/>
                  <a:pt x="412210" y="518533"/>
                  <a:pt x="416560" y="528320"/>
                </a:cubicBezTo>
                <a:cubicBezTo>
                  <a:pt x="425787" y="549080"/>
                  <a:pt x="439276" y="567929"/>
                  <a:pt x="447040" y="589280"/>
                </a:cubicBezTo>
                <a:cubicBezTo>
                  <a:pt x="452941" y="605509"/>
                  <a:pt x="453454" y="623223"/>
                  <a:pt x="457200" y="640080"/>
                </a:cubicBezTo>
                <a:cubicBezTo>
                  <a:pt x="460229" y="653711"/>
                  <a:pt x="464331" y="667089"/>
                  <a:pt x="467360" y="680720"/>
                </a:cubicBezTo>
                <a:cubicBezTo>
                  <a:pt x="471106" y="697577"/>
                  <a:pt x="472976" y="714860"/>
                  <a:pt x="477520" y="731520"/>
                </a:cubicBezTo>
                <a:cubicBezTo>
                  <a:pt x="483156" y="752184"/>
                  <a:pt x="485959" y="774658"/>
                  <a:pt x="497840" y="792480"/>
                </a:cubicBezTo>
                <a:cubicBezTo>
                  <a:pt x="547346" y="866740"/>
                  <a:pt x="486918" y="773367"/>
                  <a:pt x="538480" y="863600"/>
                </a:cubicBezTo>
                <a:cubicBezTo>
                  <a:pt x="544538" y="874202"/>
                  <a:pt x="553841" y="882922"/>
                  <a:pt x="558800" y="894080"/>
                </a:cubicBezTo>
                <a:cubicBezTo>
                  <a:pt x="567499" y="913653"/>
                  <a:pt x="569541" y="935882"/>
                  <a:pt x="579120" y="955040"/>
                </a:cubicBezTo>
                <a:cubicBezTo>
                  <a:pt x="594131" y="985061"/>
                  <a:pt x="616645" y="996292"/>
                  <a:pt x="629920" y="1026160"/>
                </a:cubicBezTo>
                <a:cubicBezTo>
                  <a:pt x="638619" y="1045733"/>
                  <a:pt x="643467" y="1066800"/>
                  <a:pt x="650240" y="1087120"/>
                </a:cubicBezTo>
                <a:cubicBezTo>
                  <a:pt x="653627" y="1097280"/>
                  <a:pt x="652827" y="1110027"/>
                  <a:pt x="660400" y="1117600"/>
                </a:cubicBezTo>
                <a:lnTo>
                  <a:pt x="680720" y="113792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33010" y="3721804"/>
            <a:ext cx="1066800" cy="905828"/>
          </a:xfrm>
          <a:custGeom>
            <a:avLst/>
            <a:gdLst>
              <a:gd name="connsiteX0" fmla="*/ 1066800 w 1066800"/>
              <a:gd name="connsiteY0" fmla="*/ 894080 h 905828"/>
              <a:gd name="connsiteX1" fmla="*/ 863600 w 1066800"/>
              <a:gd name="connsiteY1" fmla="*/ 894080 h 905828"/>
              <a:gd name="connsiteX2" fmla="*/ 538480 w 1066800"/>
              <a:gd name="connsiteY2" fmla="*/ 721360 h 905828"/>
              <a:gd name="connsiteX3" fmla="*/ 375920 w 1066800"/>
              <a:gd name="connsiteY3" fmla="*/ 609600 h 905828"/>
              <a:gd name="connsiteX4" fmla="*/ 325120 w 1066800"/>
              <a:gd name="connsiteY4" fmla="*/ 568960 h 905828"/>
              <a:gd name="connsiteX5" fmla="*/ 264160 w 1066800"/>
              <a:gd name="connsiteY5" fmla="*/ 528320 h 905828"/>
              <a:gd name="connsiteX6" fmla="*/ 243840 w 1066800"/>
              <a:gd name="connsiteY6" fmla="*/ 457200 h 905828"/>
              <a:gd name="connsiteX7" fmla="*/ 223520 w 1066800"/>
              <a:gd name="connsiteY7" fmla="*/ 254000 h 905828"/>
              <a:gd name="connsiteX8" fmla="*/ 213360 w 1066800"/>
              <a:gd name="connsiteY8" fmla="*/ 203200 h 905828"/>
              <a:gd name="connsiteX9" fmla="*/ 203200 w 1066800"/>
              <a:gd name="connsiteY9" fmla="*/ 132080 h 905828"/>
              <a:gd name="connsiteX10" fmla="*/ 142240 w 1066800"/>
              <a:gd name="connsiteY10" fmla="*/ 91440 h 905828"/>
              <a:gd name="connsiteX11" fmla="*/ 81280 w 1066800"/>
              <a:gd name="connsiteY11" fmla="*/ 50800 h 905828"/>
              <a:gd name="connsiteX12" fmla="*/ 20320 w 1066800"/>
              <a:gd name="connsiteY12" fmla="*/ 10160 h 905828"/>
              <a:gd name="connsiteX13" fmla="*/ 0 w 1066800"/>
              <a:gd name="connsiteY13" fmla="*/ 0 h 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6800" h="905828">
                <a:moveTo>
                  <a:pt x="1066800" y="894080"/>
                </a:moveTo>
                <a:cubicBezTo>
                  <a:pt x="989431" y="903751"/>
                  <a:pt x="946450" y="914792"/>
                  <a:pt x="863600" y="894080"/>
                </a:cubicBezTo>
                <a:cubicBezTo>
                  <a:pt x="776643" y="872341"/>
                  <a:pt x="585886" y="759285"/>
                  <a:pt x="538480" y="721360"/>
                </a:cubicBezTo>
                <a:cubicBezTo>
                  <a:pt x="260448" y="498934"/>
                  <a:pt x="558798" y="725977"/>
                  <a:pt x="375920" y="609600"/>
                </a:cubicBezTo>
                <a:cubicBezTo>
                  <a:pt x="357625" y="597958"/>
                  <a:pt x="342658" y="581715"/>
                  <a:pt x="325120" y="568960"/>
                </a:cubicBezTo>
                <a:cubicBezTo>
                  <a:pt x="305369" y="554596"/>
                  <a:pt x="264160" y="528320"/>
                  <a:pt x="264160" y="528320"/>
                </a:cubicBezTo>
                <a:cubicBezTo>
                  <a:pt x="257412" y="508076"/>
                  <a:pt x="246391" y="477612"/>
                  <a:pt x="243840" y="457200"/>
                </a:cubicBezTo>
                <a:cubicBezTo>
                  <a:pt x="235397" y="389654"/>
                  <a:pt x="236870" y="320749"/>
                  <a:pt x="223520" y="254000"/>
                </a:cubicBezTo>
                <a:cubicBezTo>
                  <a:pt x="220133" y="237067"/>
                  <a:pt x="216199" y="220234"/>
                  <a:pt x="213360" y="203200"/>
                </a:cubicBezTo>
                <a:cubicBezTo>
                  <a:pt x="209423" y="179578"/>
                  <a:pt x="216057" y="152283"/>
                  <a:pt x="203200" y="132080"/>
                </a:cubicBezTo>
                <a:cubicBezTo>
                  <a:pt x="190089" y="111476"/>
                  <a:pt x="159509" y="108709"/>
                  <a:pt x="142240" y="91440"/>
                </a:cubicBezTo>
                <a:cubicBezTo>
                  <a:pt x="74597" y="23797"/>
                  <a:pt x="147447" y="87559"/>
                  <a:pt x="81280" y="50800"/>
                </a:cubicBezTo>
                <a:cubicBezTo>
                  <a:pt x="59932" y="38940"/>
                  <a:pt x="42163" y="21082"/>
                  <a:pt x="20320" y="1016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00850" y="4280604"/>
            <a:ext cx="1452880" cy="406400"/>
          </a:xfrm>
          <a:custGeom>
            <a:avLst/>
            <a:gdLst>
              <a:gd name="connsiteX0" fmla="*/ 1452880 w 1452880"/>
              <a:gd name="connsiteY0" fmla="*/ 406400 h 406400"/>
              <a:gd name="connsiteX1" fmla="*/ 1412240 w 1452880"/>
              <a:gd name="connsiteY1" fmla="*/ 396240 h 406400"/>
              <a:gd name="connsiteX2" fmla="*/ 1290320 w 1452880"/>
              <a:gd name="connsiteY2" fmla="*/ 325120 h 406400"/>
              <a:gd name="connsiteX3" fmla="*/ 1229360 w 1452880"/>
              <a:gd name="connsiteY3" fmla="*/ 304800 h 406400"/>
              <a:gd name="connsiteX4" fmla="*/ 1127760 w 1452880"/>
              <a:gd name="connsiteY4" fmla="*/ 254000 h 406400"/>
              <a:gd name="connsiteX5" fmla="*/ 1087120 w 1452880"/>
              <a:gd name="connsiteY5" fmla="*/ 233680 h 406400"/>
              <a:gd name="connsiteX6" fmla="*/ 1016000 w 1452880"/>
              <a:gd name="connsiteY6" fmla="*/ 213360 h 406400"/>
              <a:gd name="connsiteX7" fmla="*/ 985520 w 1452880"/>
              <a:gd name="connsiteY7" fmla="*/ 193040 h 406400"/>
              <a:gd name="connsiteX8" fmla="*/ 904240 w 1452880"/>
              <a:gd name="connsiteY8" fmla="*/ 172720 h 406400"/>
              <a:gd name="connsiteX9" fmla="*/ 873760 w 1452880"/>
              <a:gd name="connsiteY9" fmla="*/ 162560 h 406400"/>
              <a:gd name="connsiteX10" fmla="*/ 843280 w 1452880"/>
              <a:gd name="connsiteY10" fmla="*/ 142240 h 406400"/>
              <a:gd name="connsiteX11" fmla="*/ 802640 w 1452880"/>
              <a:gd name="connsiteY11" fmla="*/ 132080 h 406400"/>
              <a:gd name="connsiteX12" fmla="*/ 731520 w 1452880"/>
              <a:gd name="connsiteY12" fmla="*/ 111760 h 406400"/>
              <a:gd name="connsiteX13" fmla="*/ 670560 w 1452880"/>
              <a:gd name="connsiteY13" fmla="*/ 91440 h 406400"/>
              <a:gd name="connsiteX14" fmla="*/ 568960 w 1452880"/>
              <a:gd name="connsiteY14" fmla="*/ 71120 h 406400"/>
              <a:gd name="connsiteX15" fmla="*/ 426720 w 1452880"/>
              <a:gd name="connsiteY15" fmla="*/ 60960 h 406400"/>
              <a:gd name="connsiteX16" fmla="*/ 396240 w 1452880"/>
              <a:gd name="connsiteY16" fmla="*/ 50800 h 406400"/>
              <a:gd name="connsiteX17" fmla="*/ 355600 w 1452880"/>
              <a:gd name="connsiteY17" fmla="*/ 40640 h 406400"/>
              <a:gd name="connsiteX18" fmla="*/ 264160 w 1452880"/>
              <a:gd name="connsiteY18" fmla="*/ 0 h 406400"/>
              <a:gd name="connsiteX19" fmla="*/ 81280 w 1452880"/>
              <a:gd name="connsiteY19" fmla="*/ 10160 h 406400"/>
              <a:gd name="connsiteX20" fmla="*/ 50800 w 1452880"/>
              <a:gd name="connsiteY20" fmla="*/ 20320 h 406400"/>
              <a:gd name="connsiteX21" fmla="*/ 0 w 1452880"/>
              <a:gd name="connsiteY21" fmla="*/ 2032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2880" h="406400">
                <a:moveTo>
                  <a:pt x="1452880" y="406400"/>
                </a:moveTo>
                <a:cubicBezTo>
                  <a:pt x="1439333" y="403013"/>
                  <a:pt x="1424729" y="402485"/>
                  <a:pt x="1412240" y="396240"/>
                </a:cubicBezTo>
                <a:cubicBezTo>
                  <a:pt x="1370158" y="375199"/>
                  <a:pt x="1334955" y="339998"/>
                  <a:pt x="1290320" y="325120"/>
                </a:cubicBezTo>
                <a:lnTo>
                  <a:pt x="1229360" y="304800"/>
                </a:lnTo>
                <a:cubicBezTo>
                  <a:pt x="1159986" y="252769"/>
                  <a:pt x="1219456" y="290678"/>
                  <a:pt x="1127760" y="254000"/>
                </a:cubicBezTo>
                <a:cubicBezTo>
                  <a:pt x="1113698" y="248375"/>
                  <a:pt x="1101301" y="238998"/>
                  <a:pt x="1087120" y="233680"/>
                </a:cubicBezTo>
                <a:cubicBezTo>
                  <a:pt x="1061078" y="223914"/>
                  <a:pt x="1040562" y="225641"/>
                  <a:pt x="1016000" y="213360"/>
                </a:cubicBezTo>
                <a:cubicBezTo>
                  <a:pt x="1005078" y="207899"/>
                  <a:pt x="996996" y="197213"/>
                  <a:pt x="985520" y="193040"/>
                </a:cubicBezTo>
                <a:cubicBezTo>
                  <a:pt x="959274" y="183496"/>
                  <a:pt x="930734" y="181551"/>
                  <a:pt x="904240" y="172720"/>
                </a:cubicBezTo>
                <a:cubicBezTo>
                  <a:pt x="894080" y="169333"/>
                  <a:pt x="883339" y="167349"/>
                  <a:pt x="873760" y="162560"/>
                </a:cubicBezTo>
                <a:cubicBezTo>
                  <a:pt x="862838" y="157099"/>
                  <a:pt x="854503" y="147050"/>
                  <a:pt x="843280" y="142240"/>
                </a:cubicBezTo>
                <a:cubicBezTo>
                  <a:pt x="830445" y="136739"/>
                  <a:pt x="816112" y="135754"/>
                  <a:pt x="802640" y="132080"/>
                </a:cubicBezTo>
                <a:cubicBezTo>
                  <a:pt x="778853" y="125593"/>
                  <a:pt x="755085" y="119011"/>
                  <a:pt x="731520" y="111760"/>
                </a:cubicBezTo>
                <a:cubicBezTo>
                  <a:pt x="711048" y="105461"/>
                  <a:pt x="691340" y="96635"/>
                  <a:pt x="670560" y="91440"/>
                </a:cubicBezTo>
                <a:cubicBezTo>
                  <a:pt x="632449" y="81912"/>
                  <a:pt x="610479" y="75272"/>
                  <a:pt x="568960" y="71120"/>
                </a:cubicBezTo>
                <a:cubicBezTo>
                  <a:pt x="521662" y="66390"/>
                  <a:pt x="474133" y="64347"/>
                  <a:pt x="426720" y="60960"/>
                </a:cubicBezTo>
                <a:cubicBezTo>
                  <a:pt x="416560" y="57573"/>
                  <a:pt x="406538" y="53742"/>
                  <a:pt x="396240" y="50800"/>
                </a:cubicBezTo>
                <a:cubicBezTo>
                  <a:pt x="382814" y="46964"/>
                  <a:pt x="368360" y="46311"/>
                  <a:pt x="355600" y="40640"/>
                </a:cubicBezTo>
                <a:cubicBezTo>
                  <a:pt x="242607" y="-9579"/>
                  <a:pt x="359468" y="23827"/>
                  <a:pt x="264160" y="0"/>
                </a:cubicBezTo>
                <a:cubicBezTo>
                  <a:pt x="203200" y="3387"/>
                  <a:pt x="142059" y="4372"/>
                  <a:pt x="81280" y="10160"/>
                </a:cubicBezTo>
                <a:cubicBezTo>
                  <a:pt x="70619" y="11175"/>
                  <a:pt x="61427" y="18992"/>
                  <a:pt x="50800" y="20320"/>
                </a:cubicBezTo>
                <a:cubicBezTo>
                  <a:pt x="33997" y="22420"/>
                  <a:pt x="16933" y="20320"/>
                  <a:pt x="0" y="2032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332191" y="2969964"/>
            <a:ext cx="234979" cy="1188720"/>
          </a:xfrm>
          <a:custGeom>
            <a:avLst/>
            <a:gdLst>
              <a:gd name="connsiteX0" fmla="*/ 174019 w 234979"/>
              <a:gd name="connsiteY0" fmla="*/ 0 h 1188720"/>
              <a:gd name="connsiteX1" fmla="*/ 194339 w 234979"/>
              <a:gd name="connsiteY1" fmla="*/ 60960 h 1188720"/>
              <a:gd name="connsiteX2" fmla="*/ 214659 w 234979"/>
              <a:gd name="connsiteY2" fmla="*/ 91440 h 1188720"/>
              <a:gd name="connsiteX3" fmla="*/ 234979 w 234979"/>
              <a:gd name="connsiteY3" fmla="*/ 142240 h 1188720"/>
              <a:gd name="connsiteX4" fmla="*/ 224819 w 234979"/>
              <a:gd name="connsiteY4" fmla="*/ 325120 h 1188720"/>
              <a:gd name="connsiteX5" fmla="*/ 184179 w 234979"/>
              <a:gd name="connsiteY5" fmla="*/ 386080 h 1188720"/>
              <a:gd name="connsiteX6" fmla="*/ 113059 w 234979"/>
              <a:gd name="connsiteY6" fmla="*/ 508000 h 1188720"/>
              <a:gd name="connsiteX7" fmla="*/ 102899 w 234979"/>
              <a:gd name="connsiteY7" fmla="*/ 538480 h 1188720"/>
              <a:gd name="connsiteX8" fmla="*/ 62259 w 234979"/>
              <a:gd name="connsiteY8" fmla="*/ 599440 h 1188720"/>
              <a:gd name="connsiteX9" fmla="*/ 31779 w 234979"/>
              <a:gd name="connsiteY9" fmla="*/ 650240 h 1188720"/>
              <a:gd name="connsiteX10" fmla="*/ 21619 w 234979"/>
              <a:gd name="connsiteY10" fmla="*/ 701040 h 1188720"/>
              <a:gd name="connsiteX11" fmla="*/ 1299 w 234979"/>
              <a:gd name="connsiteY11" fmla="*/ 802640 h 1188720"/>
              <a:gd name="connsiteX12" fmla="*/ 1299 w 234979"/>
              <a:gd name="connsiteY12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979" h="1188720">
                <a:moveTo>
                  <a:pt x="174019" y="0"/>
                </a:moveTo>
                <a:cubicBezTo>
                  <a:pt x="180792" y="20320"/>
                  <a:pt x="185640" y="41387"/>
                  <a:pt x="194339" y="60960"/>
                </a:cubicBezTo>
                <a:cubicBezTo>
                  <a:pt x="199298" y="72118"/>
                  <a:pt x="209198" y="80518"/>
                  <a:pt x="214659" y="91440"/>
                </a:cubicBezTo>
                <a:cubicBezTo>
                  <a:pt x="222815" y="107752"/>
                  <a:pt x="228206" y="125307"/>
                  <a:pt x="234979" y="142240"/>
                </a:cubicBezTo>
                <a:cubicBezTo>
                  <a:pt x="231592" y="203200"/>
                  <a:pt x="237271" y="265349"/>
                  <a:pt x="224819" y="325120"/>
                </a:cubicBezTo>
                <a:cubicBezTo>
                  <a:pt x="219838" y="349028"/>
                  <a:pt x="195101" y="364237"/>
                  <a:pt x="184179" y="386080"/>
                </a:cubicBezTo>
                <a:cubicBezTo>
                  <a:pt x="135966" y="482506"/>
                  <a:pt x="161714" y="443127"/>
                  <a:pt x="113059" y="508000"/>
                </a:cubicBezTo>
                <a:cubicBezTo>
                  <a:pt x="109672" y="518160"/>
                  <a:pt x="108100" y="529118"/>
                  <a:pt x="102899" y="538480"/>
                </a:cubicBezTo>
                <a:cubicBezTo>
                  <a:pt x="91039" y="559828"/>
                  <a:pt x="74824" y="578499"/>
                  <a:pt x="62259" y="599440"/>
                </a:cubicBezTo>
                <a:lnTo>
                  <a:pt x="31779" y="650240"/>
                </a:lnTo>
                <a:cubicBezTo>
                  <a:pt x="28392" y="667173"/>
                  <a:pt x="25365" y="684183"/>
                  <a:pt x="21619" y="701040"/>
                </a:cubicBezTo>
                <a:cubicBezTo>
                  <a:pt x="14393" y="733557"/>
                  <a:pt x="2055" y="769375"/>
                  <a:pt x="1299" y="802640"/>
                </a:cubicBezTo>
                <a:cubicBezTo>
                  <a:pt x="-1625" y="931300"/>
                  <a:pt x="1299" y="1060027"/>
                  <a:pt x="1299" y="118872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718050" y="4239964"/>
            <a:ext cx="1473200" cy="416560"/>
          </a:xfrm>
          <a:custGeom>
            <a:avLst/>
            <a:gdLst>
              <a:gd name="connsiteX0" fmla="*/ 0 w 1473200"/>
              <a:gd name="connsiteY0" fmla="*/ 0 h 416560"/>
              <a:gd name="connsiteX1" fmla="*/ 50800 w 1473200"/>
              <a:gd name="connsiteY1" fmla="*/ 40640 h 416560"/>
              <a:gd name="connsiteX2" fmla="*/ 152400 w 1473200"/>
              <a:gd name="connsiteY2" fmla="*/ 101600 h 416560"/>
              <a:gd name="connsiteX3" fmla="*/ 264160 w 1473200"/>
              <a:gd name="connsiteY3" fmla="*/ 193040 h 416560"/>
              <a:gd name="connsiteX4" fmla="*/ 325120 w 1473200"/>
              <a:gd name="connsiteY4" fmla="*/ 223520 h 416560"/>
              <a:gd name="connsiteX5" fmla="*/ 355600 w 1473200"/>
              <a:gd name="connsiteY5" fmla="*/ 243840 h 416560"/>
              <a:gd name="connsiteX6" fmla="*/ 426720 w 1473200"/>
              <a:gd name="connsiteY6" fmla="*/ 264160 h 416560"/>
              <a:gd name="connsiteX7" fmla="*/ 508000 w 1473200"/>
              <a:gd name="connsiteY7" fmla="*/ 284480 h 416560"/>
              <a:gd name="connsiteX8" fmla="*/ 1046480 w 1473200"/>
              <a:gd name="connsiteY8" fmla="*/ 416560 h 416560"/>
              <a:gd name="connsiteX9" fmla="*/ 1209040 w 1473200"/>
              <a:gd name="connsiteY9" fmla="*/ 264160 h 416560"/>
              <a:gd name="connsiteX10" fmla="*/ 1310640 w 1473200"/>
              <a:gd name="connsiteY10" fmla="*/ 203200 h 416560"/>
              <a:gd name="connsiteX11" fmla="*/ 1341120 w 1473200"/>
              <a:gd name="connsiteY11" fmla="*/ 162560 h 416560"/>
              <a:gd name="connsiteX12" fmla="*/ 1412240 w 1473200"/>
              <a:gd name="connsiteY12" fmla="*/ 60960 h 416560"/>
              <a:gd name="connsiteX13" fmla="*/ 1442720 w 1473200"/>
              <a:gd name="connsiteY13" fmla="*/ 40640 h 416560"/>
              <a:gd name="connsiteX14" fmla="*/ 1473200 w 1473200"/>
              <a:gd name="connsiteY14" fmla="*/ 0 h 41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3200" h="416560">
                <a:moveTo>
                  <a:pt x="0" y="0"/>
                </a:moveTo>
                <a:cubicBezTo>
                  <a:pt x="16933" y="13547"/>
                  <a:pt x="32757" y="28611"/>
                  <a:pt x="50800" y="40640"/>
                </a:cubicBezTo>
                <a:cubicBezTo>
                  <a:pt x="98904" y="72709"/>
                  <a:pt x="102024" y="51224"/>
                  <a:pt x="152400" y="101600"/>
                </a:cubicBezTo>
                <a:cubicBezTo>
                  <a:pt x="187147" y="136347"/>
                  <a:pt x="217773" y="169846"/>
                  <a:pt x="264160" y="193040"/>
                </a:cubicBezTo>
                <a:cubicBezTo>
                  <a:pt x="284480" y="203200"/>
                  <a:pt x="305261" y="212487"/>
                  <a:pt x="325120" y="223520"/>
                </a:cubicBezTo>
                <a:cubicBezTo>
                  <a:pt x="335794" y="229450"/>
                  <a:pt x="344678" y="238379"/>
                  <a:pt x="355600" y="243840"/>
                </a:cubicBezTo>
                <a:cubicBezTo>
                  <a:pt x="371840" y="251960"/>
                  <a:pt x="411529" y="259820"/>
                  <a:pt x="426720" y="264160"/>
                </a:cubicBezTo>
                <a:cubicBezTo>
                  <a:pt x="559399" y="302068"/>
                  <a:pt x="308323" y="236282"/>
                  <a:pt x="508000" y="284480"/>
                </a:cubicBezTo>
                <a:lnTo>
                  <a:pt x="1046480" y="416560"/>
                </a:lnTo>
                <a:cubicBezTo>
                  <a:pt x="1106813" y="336117"/>
                  <a:pt x="1110738" y="313311"/>
                  <a:pt x="1209040" y="264160"/>
                </a:cubicBezTo>
                <a:cubicBezTo>
                  <a:pt x="1235026" y="251167"/>
                  <a:pt x="1295928" y="222817"/>
                  <a:pt x="1310640" y="203200"/>
                </a:cubicBezTo>
                <a:cubicBezTo>
                  <a:pt x="1320800" y="189653"/>
                  <a:pt x="1331727" y="176649"/>
                  <a:pt x="1341120" y="162560"/>
                </a:cubicBezTo>
                <a:cubicBezTo>
                  <a:pt x="1372515" y="115468"/>
                  <a:pt x="1370511" y="102689"/>
                  <a:pt x="1412240" y="60960"/>
                </a:cubicBezTo>
                <a:cubicBezTo>
                  <a:pt x="1420874" y="52326"/>
                  <a:pt x="1432560" y="47413"/>
                  <a:pt x="1442720" y="40640"/>
                </a:cubicBezTo>
                <a:cubicBezTo>
                  <a:pt x="1465697" y="6175"/>
                  <a:pt x="1454406" y="18794"/>
                  <a:pt x="1473200" y="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282616" y="4849564"/>
            <a:ext cx="1331034" cy="1077771"/>
          </a:xfrm>
          <a:custGeom>
            <a:avLst/>
            <a:gdLst>
              <a:gd name="connsiteX0" fmla="*/ 1331034 w 1331034"/>
              <a:gd name="connsiteY0" fmla="*/ 1066800 h 1077771"/>
              <a:gd name="connsiteX1" fmla="*/ 1270074 w 1331034"/>
              <a:gd name="connsiteY1" fmla="*/ 1076960 h 1077771"/>
              <a:gd name="connsiteX2" fmla="*/ 1168474 w 1331034"/>
              <a:gd name="connsiteY2" fmla="*/ 1036320 h 1077771"/>
              <a:gd name="connsiteX3" fmla="*/ 1046554 w 1331034"/>
              <a:gd name="connsiteY3" fmla="*/ 965200 h 1077771"/>
              <a:gd name="connsiteX4" fmla="*/ 995754 w 1331034"/>
              <a:gd name="connsiteY4" fmla="*/ 955040 h 1077771"/>
              <a:gd name="connsiteX5" fmla="*/ 944954 w 1331034"/>
              <a:gd name="connsiteY5" fmla="*/ 934720 h 1077771"/>
              <a:gd name="connsiteX6" fmla="*/ 823034 w 1331034"/>
              <a:gd name="connsiteY6" fmla="*/ 914400 h 1077771"/>
              <a:gd name="connsiteX7" fmla="*/ 599514 w 1331034"/>
              <a:gd name="connsiteY7" fmla="*/ 883920 h 1077771"/>
              <a:gd name="connsiteX8" fmla="*/ 569034 w 1331034"/>
              <a:gd name="connsiteY8" fmla="*/ 873760 h 1077771"/>
              <a:gd name="connsiteX9" fmla="*/ 528394 w 1331034"/>
              <a:gd name="connsiteY9" fmla="*/ 863600 h 1077771"/>
              <a:gd name="connsiteX10" fmla="*/ 477594 w 1331034"/>
              <a:gd name="connsiteY10" fmla="*/ 843280 h 1077771"/>
              <a:gd name="connsiteX11" fmla="*/ 386154 w 1331034"/>
              <a:gd name="connsiteY11" fmla="*/ 822960 h 1077771"/>
              <a:gd name="connsiteX12" fmla="*/ 345514 w 1331034"/>
              <a:gd name="connsiteY12" fmla="*/ 802640 h 1077771"/>
              <a:gd name="connsiteX13" fmla="*/ 284554 w 1331034"/>
              <a:gd name="connsiteY13" fmla="*/ 762000 h 1077771"/>
              <a:gd name="connsiteX14" fmla="*/ 264234 w 1331034"/>
              <a:gd name="connsiteY14" fmla="*/ 731520 h 1077771"/>
              <a:gd name="connsiteX15" fmla="*/ 223594 w 1331034"/>
              <a:gd name="connsiteY15" fmla="*/ 690880 h 1077771"/>
              <a:gd name="connsiteX16" fmla="*/ 74 w 1331034"/>
              <a:gd name="connsiteY16" fmla="*/ 0 h 10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1034" h="1077771">
                <a:moveTo>
                  <a:pt x="1331034" y="1066800"/>
                </a:moveTo>
                <a:cubicBezTo>
                  <a:pt x="1310714" y="1070187"/>
                  <a:pt x="1290321" y="1080756"/>
                  <a:pt x="1270074" y="1076960"/>
                </a:cubicBezTo>
                <a:cubicBezTo>
                  <a:pt x="1234223" y="1070238"/>
                  <a:pt x="1198823" y="1056553"/>
                  <a:pt x="1168474" y="1036320"/>
                </a:cubicBezTo>
                <a:cubicBezTo>
                  <a:pt x="1128666" y="1009781"/>
                  <a:pt x="1092096" y="981761"/>
                  <a:pt x="1046554" y="965200"/>
                </a:cubicBezTo>
                <a:cubicBezTo>
                  <a:pt x="1030325" y="959299"/>
                  <a:pt x="1012294" y="960002"/>
                  <a:pt x="995754" y="955040"/>
                </a:cubicBezTo>
                <a:cubicBezTo>
                  <a:pt x="978285" y="949799"/>
                  <a:pt x="962707" y="938897"/>
                  <a:pt x="944954" y="934720"/>
                </a:cubicBezTo>
                <a:cubicBezTo>
                  <a:pt x="904849" y="925283"/>
                  <a:pt x="863755" y="920665"/>
                  <a:pt x="823034" y="914400"/>
                </a:cubicBezTo>
                <a:cubicBezTo>
                  <a:pt x="718248" y="898279"/>
                  <a:pt x="691557" y="895425"/>
                  <a:pt x="599514" y="883920"/>
                </a:cubicBezTo>
                <a:cubicBezTo>
                  <a:pt x="589354" y="880533"/>
                  <a:pt x="579332" y="876702"/>
                  <a:pt x="569034" y="873760"/>
                </a:cubicBezTo>
                <a:cubicBezTo>
                  <a:pt x="555608" y="869924"/>
                  <a:pt x="541641" y="868016"/>
                  <a:pt x="528394" y="863600"/>
                </a:cubicBezTo>
                <a:cubicBezTo>
                  <a:pt x="511092" y="857833"/>
                  <a:pt x="494896" y="849047"/>
                  <a:pt x="477594" y="843280"/>
                </a:cubicBezTo>
                <a:cubicBezTo>
                  <a:pt x="456072" y="836106"/>
                  <a:pt x="406285" y="826986"/>
                  <a:pt x="386154" y="822960"/>
                </a:cubicBezTo>
                <a:cubicBezTo>
                  <a:pt x="372607" y="816187"/>
                  <a:pt x="358501" y="810432"/>
                  <a:pt x="345514" y="802640"/>
                </a:cubicBezTo>
                <a:cubicBezTo>
                  <a:pt x="324573" y="790075"/>
                  <a:pt x="284554" y="762000"/>
                  <a:pt x="284554" y="762000"/>
                </a:cubicBezTo>
                <a:cubicBezTo>
                  <a:pt x="277781" y="751840"/>
                  <a:pt x="272181" y="740791"/>
                  <a:pt x="264234" y="731520"/>
                </a:cubicBezTo>
                <a:cubicBezTo>
                  <a:pt x="251766" y="716974"/>
                  <a:pt x="230902" y="708589"/>
                  <a:pt x="223594" y="690880"/>
                </a:cubicBezTo>
                <a:cubicBezTo>
                  <a:pt x="-10575" y="123470"/>
                  <a:pt x="74" y="296032"/>
                  <a:pt x="74" y="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9920" y="1818649"/>
            <a:ext cx="661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dirty="0">
                <a:solidFill>
                  <a:srgbClr val="00B050"/>
                </a:solidFill>
              </a:rPr>
              <a:t>[</a:t>
            </a:r>
            <a:r>
              <a:rPr lang="en-US" sz="2400" dirty="0" smtClean="0">
                <a:solidFill>
                  <a:srgbClr val="00B050"/>
                </a:solidFill>
              </a:rPr>
              <a:t>C-Ene-Pilipczuk’14] </a:t>
            </a:r>
            <a:r>
              <a:rPr lang="en-US" sz="2400" dirty="0" smtClean="0"/>
              <a:t>If 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/>
              <a:t> is </a:t>
            </a:r>
            <a:r>
              <a:rPr lang="en-US" sz="2400" b="1" dirty="0"/>
              <a:t>planar</a:t>
            </a:r>
            <a:r>
              <a:rPr lang="en-US" sz="2400" dirty="0"/>
              <a:t> and has directed </a:t>
            </a:r>
            <a:r>
              <a:rPr lang="en-US" sz="2400" dirty="0" err="1"/>
              <a:t>treewidth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 then there is a “weak” cylinder of size </a:t>
            </a:r>
            <a:r>
              <a:rPr lang="en-US" sz="2400" dirty="0">
                <a:solidFill>
                  <a:srgbClr val="FF0000"/>
                </a:solidFill>
              </a:rPr>
              <a:t>k/</a:t>
            </a:r>
            <a:r>
              <a:rPr lang="en-US" sz="2400" dirty="0" err="1">
                <a:solidFill>
                  <a:srgbClr val="FF0000"/>
                </a:solidFill>
              </a:rPr>
              <a:t>polylog</a:t>
            </a:r>
            <a:r>
              <a:rPr lang="en-US" sz="2400" dirty="0">
                <a:solidFill>
                  <a:srgbClr val="FF0000"/>
                </a:solidFill>
              </a:rPr>
              <a:t>(k)</a:t>
            </a:r>
          </a:p>
        </p:txBody>
      </p:sp>
    </p:spTree>
    <p:extLst>
      <p:ext uri="{BB962C8B-B14F-4D97-AF65-F5344CB8AC3E}">
        <p14:creationId xmlns:p14="http://schemas.microsoft.com/office/powerpoint/2010/main" val="150039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Follow the scheme from </a:t>
            </a:r>
            <a:r>
              <a:rPr lang="en-US" dirty="0" smtClean="0">
                <a:solidFill>
                  <a:srgbClr val="00B050"/>
                </a:solidFill>
              </a:rPr>
              <a:t>[JRST’01]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some tools to improve bounds and obtain poly-time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1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Multicommodity</a:t>
            </a:r>
            <a:r>
              <a:rPr lang="en-US" altLang="en-US" dirty="0" smtClean="0"/>
              <a:t> Flows/Cuts</a:t>
            </a:r>
            <a:endParaRPr lang="en-US" altLang="en-US" dirty="0"/>
          </a:p>
        </p:txBody>
      </p:sp>
      <p:sp>
        <p:nvSpPr>
          <p:cNvPr id="261123" name="AutoShape 3"/>
          <p:cNvSpPr>
            <a:spLocks noChangeArrowheads="1"/>
          </p:cNvSpPr>
          <p:nvPr/>
        </p:nvSpPr>
        <p:spPr bwMode="auto">
          <a:xfrm>
            <a:off x="354013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AutoShape 4"/>
          <p:cNvSpPr>
            <a:spLocks noChangeArrowheads="1"/>
          </p:cNvSpPr>
          <p:nvPr/>
        </p:nvSpPr>
        <p:spPr bwMode="auto">
          <a:xfrm>
            <a:off x="3317875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5" name="AutoShape 5"/>
          <p:cNvSpPr>
            <a:spLocks noChangeArrowheads="1"/>
          </p:cNvSpPr>
          <p:nvPr/>
        </p:nvSpPr>
        <p:spPr bwMode="auto">
          <a:xfrm>
            <a:off x="6296025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525463" y="3506788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max </a:t>
            </a:r>
            <a:r>
              <a:rPr lang="en-US" altLang="en-US" i="1"/>
              <a:t>integer</a:t>
            </a:r>
            <a:r>
              <a:rPr lang="en-US" altLang="en-US"/>
              <a:t> flow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3581400" y="3506788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max </a:t>
            </a:r>
            <a:r>
              <a:rPr lang="en-US" altLang="en-US" i="1" dirty="0" err="1"/>
              <a:t>frac</a:t>
            </a:r>
            <a:r>
              <a:rPr lang="en-US" altLang="en-US" dirty="0"/>
              <a:t> flow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6494145" y="3508376"/>
            <a:ext cx="2030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min </a:t>
            </a:r>
            <a:r>
              <a:rPr lang="en-US" altLang="en-US" i="1" dirty="0" err="1"/>
              <a:t>multicut</a:t>
            </a:r>
            <a:endParaRPr lang="en-US" altLang="en-US" dirty="0"/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5670550" y="35067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cmsy10" charset="0"/>
              </a:rPr>
              <a:t> ·</a:t>
            </a:r>
            <a:endParaRPr lang="en-US" altLang="en-US" b="1">
              <a:solidFill>
                <a:schemeClr val="hlink"/>
              </a:solidFill>
            </a:endParaRP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2706688" y="35067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cmsy10" charset="0"/>
              </a:rPr>
              <a:t> ·</a:t>
            </a:r>
            <a:endParaRPr lang="en-US" altLang="en-US" b="1">
              <a:solidFill>
                <a:schemeClr val="hlink"/>
              </a:solidFill>
            </a:endParaRPr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746125" y="2495550"/>
            <a:ext cx="154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NP-hard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6699250" y="2495550"/>
            <a:ext cx="154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NP-hard</a:t>
            </a: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3392488" y="2524125"/>
            <a:ext cx="2341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2060"/>
                </a:solidFill>
              </a:rPr>
              <a:t>Polytime</a:t>
            </a:r>
            <a:r>
              <a:rPr lang="en-US" altLang="en-US" dirty="0">
                <a:solidFill>
                  <a:srgbClr val="002060"/>
                </a:solidFill>
              </a:rPr>
              <a:t> via LP</a:t>
            </a:r>
          </a:p>
        </p:txBody>
      </p:sp>
      <p:sp>
        <p:nvSpPr>
          <p:cNvPr id="261143" name="Text Box 23"/>
          <p:cNvSpPr txBox="1">
            <a:spLocks noChangeArrowheads="1"/>
          </p:cNvSpPr>
          <p:nvPr/>
        </p:nvSpPr>
        <p:spPr bwMode="auto">
          <a:xfrm>
            <a:off x="744537" y="1776413"/>
            <a:ext cx="5449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</a:t>
            </a:r>
            <a:r>
              <a:rPr lang="en-US" altLang="en-US" dirty="0" smtClean="0"/>
              <a:t>everal pairs </a:t>
            </a:r>
            <a:r>
              <a:rPr lang="en-US" altLang="en-US" dirty="0" smtClean="0">
                <a:solidFill>
                  <a:srgbClr val="FF0000"/>
                </a:solidFill>
              </a:rPr>
              <a:t>(s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,t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),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,t</a:t>
            </a:r>
            <a:r>
              <a:rPr lang="en-US" altLang="en-US" baseline="-25000" dirty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),</a:t>
            </a:r>
            <a:r>
              <a:rPr lang="is-IS" altLang="en-US" dirty="0" smtClean="0">
                <a:solidFill>
                  <a:srgbClr val="FF0000"/>
                </a:solidFill>
              </a:rPr>
              <a:t>…,</a:t>
            </a:r>
            <a:r>
              <a:rPr lang="en-US" altLang="en-US" dirty="0">
                <a:solidFill>
                  <a:srgbClr val="FF0000"/>
                </a:solidFill>
              </a:rPr>
              <a:t> (</a:t>
            </a:r>
            <a:r>
              <a:rPr lang="en-US" altLang="en-US" dirty="0" err="1" smtClean="0">
                <a:solidFill>
                  <a:srgbClr val="FF0000"/>
                </a:solidFill>
              </a:rPr>
              <a:t>s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en-US" dirty="0" err="1" smtClean="0">
                <a:solidFill>
                  <a:srgbClr val="FF0000"/>
                </a:solidFill>
              </a:rPr>
              <a:t>,t</a:t>
            </a:r>
            <a:r>
              <a:rPr lang="en-US" altLang="en-US" baseline="-25000" dirty="0" err="1">
                <a:solidFill>
                  <a:srgbClr val="FF0000"/>
                </a:solidFill>
              </a:rPr>
              <a:t>k</a:t>
            </a:r>
            <a:r>
              <a:rPr lang="en-US" altLang="en-US" dirty="0" smtClean="0">
                <a:solidFill>
                  <a:srgbClr val="FF0000"/>
                </a:solidFill>
              </a:rPr>
              <a:t>), k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part of input 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Reduce to Eulerian graph with small degree</a:t>
            </a:r>
          </a:p>
          <a:p>
            <a:r>
              <a:rPr lang="en-US" dirty="0" smtClean="0"/>
              <a:t>Use undirected grid-minor theorem</a:t>
            </a:r>
          </a:p>
          <a:p>
            <a:r>
              <a:rPr lang="en-US" dirty="0" smtClean="0"/>
              <a:t>Show existence of many disjoint concentric directed cycles</a:t>
            </a:r>
          </a:p>
          <a:p>
            <a:r>
              <a:rPr lang="en-US" dirty="0" smtClean="0"/>
              <a:t>Connect inner cycle to outer cycle with many directed paths</a:t>
            </a:r>
          </a:p>
          <a:p>
            <a:r>
              <a:rPr lang="en-US" dirty="0" smtClean="0"/>
              <a:t>Connect outer cycle to inner cycle with many directed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2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Eulerian and Low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Given </a:t>
            </a:r>
            <a:r>
              <a:rPr lang="en-US" dirty="0" smtClean="0">
                <a:solidFill>
                  <a:srgbClr val="FF0000"/>
                </a:solidFill>
              </a:rPr>
              <a:t>G=(V,E)</a:t>
            </a:r>
            <a:r>
              <a:rPr lang="en-US" dirty="0" smtClean="0"/>
              <a:t> with </a:t>
            </a:r>
            <a:r>
              <a:rPr lang="en-US" dirty="0" err="1" smtClean="0"/>
              <a:t>treewidth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Output a </a:t>
            </a:r>
            <a:r>
              <a:rPr lang="en-US" b="1" dirty="0" smtClean="0"/>
              <a:t>multi-graph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H=(V,E’) </a:t>
            </a:r>
            <a:r>
              <a:rPr lang="en-US" dirty="0" smtClean="0"/>
              <a:t>such that</a:t>
            </a:r>
          </a:p>
          <a:p>
            <a:pPr lvl="1">
              <a:spcBef>
                <a:spcPts val="0"/>
              </a:spcBef>
              <a:buClrTx/>
            </a:pP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is </a:t>
            </a:r>
            <a:r>
              <a:rPr lang="en-US" i="1" dirty="0" smtClean="0"/>
              <a:t>Eulerian</a:t>
            </a:r>
          </a:p>
          <a:p>
            <a:pPr lvl="1">
              <a:spcBef>
                <a:spcPts val="0"/>
              </a:spcBef>
              <a:buClrTx/>
            </a:pPr>
            <a:r>
              <a:rPr lang="en-US" i="1" dirty="0" smtClean="0"/>
              <a:t>Support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E’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</a:p>
          <a:p>
            <a:pPr lvl="1">
              <a:spcBef>
                <a:spcPts val="0"/>
              </a:spcBef>
              <a:buClrTx/>
            </a:pP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n-US" dirty="0" smtClean="0"/>
              <a:t>has </a:t>
            </a:r>
            <a:r>
              <a:rPr lang="en-US" i="1" dirty="0" smtClean="0"/>
              <a:t>large </a:t>
            </a:r>
            <a:r>
              <a:rPr lang="en-US" i="1" dirty="0" err="1" smtClean="0"/>
              <a:t>treewidth</a:t>
            </a:r>
            <a:endParaRPr lang="en-US" i="1" dirty="0" smtClean="0"/>
          </a:p>
          <a:p>
            <a:pPr lvl="1">
              <a:spcBef>
                <a:spcPts val="0"/>
              </a:spcBef>
              <a:buClrTx/>
            </a:pPr>
            <a:r>
              <a:rPr lang="en-US" dirty="0" smtClean="0"/>
              <a:t>Max degree in </a:t>
            </a: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n-US" dirty="0" smtClean="0"/>
              <a:t>is </a:t>
            </a:r>
            <a:r>
              <a:rPr lang="en-US" i="1" dirty="0" smtClean="0"/>
              <a:t>small</a:t>
            </a:r>
          </a:p>
          <a:p>
            <a:pPr>
              <a:spcBef>
                <a:spcPts val="0"/>
              </a:spcBef>
              <a:buClrTx/>
            </a:pPr>
            <a:endParaRPr lang="en-US" dirty="0" smtClean="0"/>
          </a:p>
          <a:p>
            <a:pPr>
              <a:spcBef>
                <a:spcPts val="0"/>
              </a:spcBef>
              <a:buClrTx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B050"/>
                </a:solidFill>
              </a:rPr>
              <a:t>[JRST’01] </a:t>
            </a:r>
            <a:r>
              <a:rPr lang="en-US" dirty="0" smtClean="0"/>
              <a:t>achieve above with </a:t>
            </a:r>
            <a:r>
              <a:rPr lang="en-US" b="1" dirty="0" smtClean="0"/>
              <a:t>constant degree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but </a:t>
            </a:r>
            <a:r>
              <a:rPr lang="en-US" b="1" dirty="0" smtClean="0"/>
              <a:t>lose a lot </a:t>
            </a:r>
            <a:r>
              <a:rPr lang="en-US" dirty="0" smtClean="0"/>
              <a:t>in </a:t>
            </a:r>
            <a:r>
              <a:rPr lang="en-US" dirty="0" err="1" smtClean="0"/>
              <a:t>treewidth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75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Eulerian and Low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Given </a:t>
            </a:r>
            <a:r>
              <a:rPr lang="en-US" dirty="0" smtClean="0">
                <a:solidFill>
                  <a:srgbClr val="FF0000"/>
                </a:solidFill>
              </a:rPr>
              <a:t>G=(V,E)</a:t>
            </a:r>
            <a:r>
              <a:rPr lang="en-US" dirty="0" smtClean="0"/>
              <a:t> with </a:t>
            </a:r>
            <a:r>
              <a:rPr lang="en-US" dirty="0" err="1" smtClean="0"/>
              <a:t>treewidth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Output a </a:t>
            </a:r>
            <a:r>
              <a:rPr lang="en-US" b="1" dirty="0" smtClean="0"/>
              <a:t>multi-graph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H=(V,E’) </a:t>
            </a:r>
            <a:r>
              <a:rPr lang="en-US" dirty="0" smtClean="0"/>
              <a:t>such that</a:t>
            </a:r>
          </a:p>
          <a:p>
            <a:pPr lvl="1">
              <a:spcBef>
                <a:spcPts val="0"/>
              </a:spcBef>
              <a:buClrTx/>
            </a:pP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is </a:t>
            </a:r>
            <a:r>
              <a:rPr lang="en-US" i="1" dirty="0" smtClean="0"/>
              <a:t>Eulerian</a:t>
            </a:r>
          </a:p>
          <a:p>
            <a:pPr lvl="1">
              <a:spcBef>
                <a:spcPts val="0"/>
              </a:spcBef>
              <a:buClrTx/>
            </a:pPr>
            <a:r>
              <a:rPr lang="en-US" i="1" dirty="0" smtClean="0"/>
              <a:t>Support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E’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</a:p>
          <a:p>
            <a:pPr lvl="1">
              <a:spcBef>
                <a:spcPts val="0"/>
              </a:spcBef>
              <a:buClrTx/>
            </a:pP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n-US" dirty="0" smtClean="0"/>
              <a:t>has </a:t>
            </a:r>
            <a:r>
              <a:rPr lang="en-US" dirty="0" err="1" smtClean="0"/>
              <a:t>treewidth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k/</a:t>
            </a:r>
            <a:r>
              <a:rPr lang="en-US" dirty="0" err="1" smtClean="0">
                <a:solidFill>
                  <a:srgbClr val="FF0000"/>
                </a:solidFill>
              </a:rPr>
              <a:t>polylok</a:t>
            </a:r>
            <a:r>
              <a:rPr lang="en-US" dirty="0" smtClean="0">
                <a:solidFill>
                  <a:srgbClr val="FF0000"/>
                </a:solidFill>
              </a:rPr>
              <a:t>(k)</a:t>
            </a:r>
          </a:p>
          <a:p>
            <a:pPr lvl="1">
              <a:spcBef>
                <a:spcPts val="0"/>
              </a:spcBef>
              <a:buClrTx/>
            </a:pPr>
            <a:r>
              <a:rPr lang="en-US" dirty="0" smtClean="0"/>
              <a:t>Max degree in </a:t>
            </a: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O(log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k)</a:t>
            </a:r>
            <a:endParaRPr lang="en-US" dirty="0">
              <a:solidFill>
                <a:srgbClr val="FF0000"/>
              </a:solidFill>
            </a:endParaRPr>
          </a:p>
          <a:p>
            <a:pPr marL="350838" lvl="1" indent="0">
              <a:spcBef>
                <a:spcPts val="0"/>
              </a:spcBef>
              <a:buClr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14300" indent="0">
              <a:spcBef>
                <a:spcPts val="0"/>
              </a:spcBef>
              <a:buClrTx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Tool: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 cut-matching game of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n-US" dirty="0" err="1" smtClean="0">
                <a:solidFill>
                  <a:srgbClr val="00B050"/>
                </a:solidFill>
              </a:rPr>
              <a:t>Khandekar</a:t>
            </a:r>
            <a:r>
              <a:rPr lang="en-US" dirty="0" smtClean="0">
                <a:solidFill>
                  <a:srgbClr val="00B050"/>
                </a:solidFill>
              </a:rPr>
              <a:t>-Rao-</a:t>
            </a:r>
            <a:r>
              <a:rPr lang="en-US" dirty="0" err="1" smtClean="0">
                <a:solidFill>
                  <a:srgbClr val="00B050"/>
                </a:solidFill>
              </a:rPr>
              <a:t>Vazirani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extended by </a:t>
            </a:r>
            <a:r>
              <a:rPr lang="en-US" dirty="0" smtClean="0">
                <a:solidFill>
                  <a:srgbClr val="00B050"/>
                </a:solidFill>
              </a:rPr>
              <a:t>[Louis]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 directed graphs to embed an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expander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875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Undirected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38961"/>
            <a:ext cx="7345363" cy="393192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directed Eulerian graph with small degree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H’ </a:t>
            </a:r>
            <a:r>
              <a:rPr lang="en-US" dirty="0" smtClean="0"/>
              <a:t>undirected version of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tw</a:t>
            </a:r>
            <a:r>
              <a:rPr lang="en-US" dirty="0" smtClean="0">
                <a:solidFill>
                  <a:srgbClr val="FF0000"/>
                </a:solidFill>
              </a:rPr>
              <a:t>(H’) </a:t>
            </a:r>
            <a:r>
              <a:rPr lang="en-US" dirty="0" smtClean="0"/>
              <a:t>is roughly </a:t>
            </a:r>
            <a:r>
              <a:rPr lang="en-US" dirty="0" err="1" smtClean="0">
                <a:solidFill>
                  <a:srgbClr val="FF0000"/>
                </a:solidFill>
              </a:rPr>
              <a:t>dtw</a:t>
            </a:r>
            <a:r>
              <a:rPr lang="en-US" dirty="0" smtClean="0">
                <a:solidFill>
                  <a:srgbClr val="FF0000"/>
                </a:solidFill>
              </a:rPr>
              <a:t>(H)</a:t>
            </a:r>
            <a:r>
              <a:rPr lang="en-US" dirty="0" smtClean="0"/>
              <a:t> implies </a:t>
            </a:r>
            <a:r>
              <a:rPr lang="en-US" dirty="0" smtClean="0">
                <a:solidFill>
                  <a:srgbClr val="FF0000"/>
                </a:solidFill>
              </a:rPr>
              <a:t>H’</a:t>
            </a:r>
            <a:r>
              <a:rPr lang="en-US" dirty="0" smtClean="0"/>
              <a:t> has a large wall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0" y="3046414"/>
            <a:ext cx="6337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5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Concentric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38961"/>
            <a:ext cx="7345363" cy="393192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H’</a:t>
            </a:r>
            <a:r>
              <a:rPr lang="en-US" dirty="0" smtClean="0"/>
              <a:t> has a large wall. Large flow from “middle” to “outer face” implies also large directed flow in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(Eulerian and small degree)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0" y="3046414"/>
            <a:ext cx="6337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4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Concentric Cycles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5402" y="2038401"/>
            <a:ext cx="3576580" cy="3721576"/>
          </a:xfrm>
        </p:spPr>
      </p:pic>
    </p:spTree>
    <p:extLst>
      <p:ext uri="{BB962C8B-B14F-4D97-AF65-F5344CB8AC3E}">
        <p14:creationId xmlns:p14="http://schemas.microsoft.com/office/powerpoint/2010/main" val="1489332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Paths </a:t>
            </a:r>
            <a:r>
              <a:rPr lang="en-US" dirty="0" smtClean="0"/>
              <a:t>from inner cycle to outer </a:t>
            </a:r>
            <a:r>
              <a:rPr lang="en-US" smtClean="0"/>
              <a:t>and vice-versa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5402" y="2038401"/>
            <a:ext cx="3576580" cy="3721576"/>
          </a:xfrm>
        </p:spPr>
      </p:pic>
      <p:sp>
        <p:nvSpPr>
          <p:cNvPr id="3" name="Freeform 2"/>
          <p:cNvSpPr/>
          <p:nvPr/>
        </p:nvSpPr>
        <p:spPr>
          <a:xfrm>
            <a:off x="4785360" y="2426437"/>
            <a:ext cx="680733" cy="1081281"/>
          </a:xfrm>
          <a:custGeom>
            <a:avLst/>
            <a:gdLst>
              <a:gd name="connsiteX0" fmla="*/ 0 w 680733"/>
              <a:gd name="connsiteY0" fmla="*/ 1078763 h 1081281"/>
              <a:gd name="connsiteX1" fmla="*/ 121920 w 680733"/>
              <a:gd name="connsiteY1" fmla="*/ 1068603 h 1081281"/>
              <a:gd name="connsiteX2" fmla="*/ 264160 w 680733"/>
              <a:gd name="connsiteY2" fmla="*/ 895883 h 1081281"/>
              <a:gd name="connsiteX3" fmla="*/ 325120 w 680733"/>
              <a:gd name="connsiteY3" fmla="*/ 845083 h 1081281"/>
              <a:gd name="connsiteX4" fmla="*/ 406400 w 680733"/>
              <a:gd name="connsiteY4" fmla="*/ 743483 h 1081281"/>
              <a:gd name="connsiteX5" fmla="*/ 436880 w 680733"/>
              <a:gd name="connsiteY5" fmla="*/ 682523 h 1081281"/>
              <a:gd name="connsiteX6" fmla="*/ 457200 w 680733"/>
              <a:gd name="connsiteY6" fmla="*/ 652043 h 1081281"/>
              <a:gd name="connsiteX7" fmla="*/ 477520 w 680733"/>
              <a:gd name="connsiteY7" fmla="*/ 560603 h 1081281"/>
              <a:gd name="connsiteX8" fmla="*/ 518160 w 680733"/>
              <a:gd name="connsiteY8" fmla="*/ 245643 h 1081281"/>
              <a:gd name="connsiteX9" fmla="*/ 538480 w 680733"/>
              <a:gd name="connsiteY9" fmla="*/ 205003 h 1081281"/>
              <a:gd name="connsiteX10" fmla="*/ 589280 w 680733"/>
              <a:gd name="connsiteY10" fmla="*/ 174523 h 1081281"/>
              <a:gd name="connsiteX11" fmla="*/ 609600 w 680733"/>
              <a:gd name="connsiteY11" fmla="*/ 144043 h 1081281"/>
              <a:gd name="connsiteX12" fmla="*/ 619760 w 680733"/>
              <a:gd name="connsiteY12" fmla="*/ 103403 h 1081281"/>
              <a:gd name="connsiteX13" fmla="*/ 660400 w 680733"/>
              <a:gd name="connsiteY13" fmla="*/ 72923 h 1081281"/>
              <a:gd name="connsiteX14" fmla="*/ 670560 w 680733"/>
              <a:gd name="connsiteY14" fmla="*/ 42443 h 1081281"/>
              <a:gd name="connsiteX15" fmla="*/ 680720 w 680733"/>
              <a:gd name="connsiteY15" fmla="*/ 11963 h 108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0733" h="1081281">
                <a:moveTo>
                  <a:pt x="0" y="1078763"/>
                </a:moveTo>
                <a:cubicBezTo>
                  <a:pt x="40640" y="1075376"/>
                  <a:pt x="88390" y="1091816"/>
                  <a:pt x="121920" y="1068603"/>
                </a:cubicBezTo>
                <a:cubicBezTo>
                  <a:pt x="183242" y="1026149"/>
                  <a:pt x="213990" y="951070"/>
                  <a:pt x="264160" y="895883"/>
                </a:cubicBezTo>
                <a:cubicBezTo>
                  <a:pt x="281953" y="876311"/>
                  <a:pt x="307072" y="864420"/>
                  <a:pt x="325120" y="845083"/>
                </a:cubicBezTo>
                <a:cubicBezTo>
                  <a:pt x="354712" y="813377"/>
                  <a:pt x="381829" y="779222"/>
                  <a:pt x="406400" y="743483"/>
                </a:cubicBezTo>
                <a:cubicBezTo>
                  <a:pt x="419271" y="724762"/>
                  <a:pt x="425847" y="702382"/>
                  <a:pt x="436880" y="682523"/>
                </a:cubicBezTo>
                <a:cubicBezTo>
                  <a:pt x="442810" y="671849"/>
                  <a:pt x="450427" y="662203"/>
                  <a:pt x="457200" y="652043"/>
                </a:cubicBezTo>
                <a:cubicBezTo>
                  <a:pt x="463973" y="621563"/>
                  <a:pt x="473872" y="591613"/>
                  <a:pt x="477520" y="560603"/>
                </a:cubicBezTo>
                <a:cubicBezTo>
                  <a:pt x="484321" y="502796"/>
                  <a:pt x="474820" y="332322"/>
                  <a:pt x="518160" y="245643"/>
                </a:cubicBezTo>
                <a:cubicBezTo>
                  <a:pt x="524933" y="232096"/>
                  <a:pt x="527770" y="215713"/>
                  <a:pt x="538480" y="205003"/>
                </a:cubicBezTo>
                <a:cubicBezTo>
                  <a:pt x="552444" y="191039"/>
                  <a:pt x="572347" y="184683"/>
                  <a:pt x="589280" y="174523"/>
                </a:cubicBezTo>
                <a:cubicBezTo>
                  <a:pt x="596053" y="164363"/>
                  <a:pt x="604790" y="155266"/>
                  <a:pt x="609600" y="144043"/>
                </a:cubicBezTo>
                <a:cubicBezTo>
                  <a:pt x="615101" y="131208"/>
                  <a:pt x="611644" y="114766"/>
                  <a:pt x="619760" y="103403"/>
                </a:cubicBezTo>
                <a:cubicBezTo>
                  <a:pt x="629602" y="89624"/>
                  <a:pt x="646853" y="83083"/>
                  <a:pt x="660400" y="72923"/>
                </a:cubicBezTo>
                <a:cubicBezTo>
                  <a:pt x="663787" y="62763"/>
                  <a:pt x="667618" y="52741"/>
                  <a:pt x="670560" y="42443"/>
                </a:cubicBezTo>
                <a:cubicBezTo>
                  <a:pt x="681541" y="4008"/>
                  <a:pt x="680720" y="-13492"/>
                  <a:pt x="680720" y="11963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51120" y="3220720"/>
            <a:ext cx="1249680" cy="680720"/>
          </a:xfrm>
          <a:custGeom>
            <a:avLst/>
            <a:gdLst>
              <a:gd name="connsiteX0" fmla="*/ 0 w 1330960"/>
              <a:gd name="connsiteY0" fmla="*/ 731520 h 731520"/>
              <a:gd name="connsiteX1" fmla="*/ 111760 w 1330960"/>
              <a:gd name="connsiteY1" fmla="*/ 711200 h 731520"/>
              <a:gd name="connsiteX2" fmla="*/ 294640 w 1330960"/>
              <a:gd name="connsiteY2" fmla="*/ 599440 h 731520"/>
              <a:gd name="connsiteX3" fmla="*/ 436880 w 1330960"/>
              <a:gd name="connsiteY3" fmla="*/ 518160 h 731520"/>
              <a:gd name="connsiteX4" fmla="*/ 568960 w 1330960"/>
              <a:gd name="connsiteY4" fmla="*/ 416560 h 731520"/>
              <a:gd name="connsiteX5" fmla="*/ 640080 w 1330960"/>
              <a:gd name="connsiteY5" fmla="*/ 325120 h 731520"/>
              <a:gd name="connsiteX6" fmla="*/ 843280 w 1330960"/>
              <a:gd name="connsiteY6" fmla="*/ 142240 h 731520"/>
              <a:gd name="connsiteX7" fmla="*/ 873760 w 1330960"/>
              <a:gd name="connsiteY7" fmla="*/ 121920 h 731520"/>
              <a:gd name="connsiteX8" fmla="*/ 914400 w 1330960"/>
              <a:gd name="connsiteY8" fmla="*/ 91440 h 731520"/>
              <a:gd name="connsiteX9" fmla="*/ 955040 w 1330960"/>
              <a:gd name="connsiteY9" fmla="*/ 71120 h 731520"/>
              <a:gd name="connsiteX10" fmla="*/ 1219200 w 1330960"/>
              <a:gd name="connsiteY10" fmla="*/ 50800 h 731520"/>
              <a:gd name="connsiteX11" fmla="*/ 1249680 w 1330960"/>
              <a:gd name="connsiteY11" fmla="*/ 30480 h 731520"/>
              <a:gd name="connsiteX12" fmla="*/ 1310640 w 1330960"/>
              <a:gd name="connsiteY12" fmla="*/ 10160 h 731520"/>
              <a:gd name="connsiteX13" fmla="*/ 1330960 w 1330960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0960" h="731520">
                <a:moveTo>
                  <a:pt x="0" y="731520"/>
                </a:moveTo>
                <a:cubicBezTo>
                  <a:pt x="37253" y="724747"/>
                  <a:pt x="77209" y="726689"/>
                  <a:pt x="111760" y="711200"/>
                </a:cubicBezTo>
                <a:cubicBezTo>
                  <a:pt x="176951" y="681976"/>
                  <a:pt x="230741" y="631390"/>
                  <a:pt x="294640" y="599440"/>
                </a:cubicBezTo>
                <a:cubicBezTo>
                  <a:pt x="366097" y="563711"/>
                  <a:pt x="376246" y="562838"/>
                  <a:pt x="436880" y="518160"/>
                </a:cubicBezTo>
                <a:cubicBezTo>
                  <a:pt x="481597" y="485210"/>
                  <a:pt x="534858" y="460405"/>
                  <a:pt x="568960" y="416560"/>
                </a:cubicBezTo>
                <a:cubicBezTo>
                  <a:pt x="592667" y="386080"/>
                  <a:pt x="614653" y="354180"/>
                  <a:pt x="640080" y="325120"/>
                </a:cubicBezTo>
                <a:cubicBezTo>
                  <a:pt x="683862" y="275083"/>
                  <a:pt x="802786" y="169236"/>
                  <a:pt x="843280" y="142240"/>
                </a:cubicBezTo>
                <a:cubicBezTo>
                  <a:pt x="853440" y="135467"/>
                  <a:pt x="863824" y="129017"/>
                  <a:pt x="873760" y="121920"/>
                </a:cubicBezTo>
                <a:cubicBezTo>
                  <a:pt x="887539" y="112078"/>
                  <a:pt x="900041" y="100415"/>
                  <a:pt x="914400" y="91440"/>
                </a:cubicBezTo>
                <a:cubicBezTo>
                  <a:pt x="927243" y="83413"/>
                  <a:pt x="940282" y="74526"/>
                  <a:pt x="955040" y="71120"/>
                </a:cubicBezTo>
                <a:cubicBezTo>
                  <a:pt x="1000277" y="60681"/>
                  <a:pt x="1210549" y="51309"/>
                  <a:pt x="1219200" y="50800"/>
                </a:cubicBezTo>
                <a:cubicBezTo>
                  <a:pt x="1229360" y="44027"/>
                  <a:pt x="1238522" y="35439"/>
                  <a:pt x="1249680" y="30480"/>
                </a:cubicBezTo>
                <a:cubicBezTo>
                  <a:pt x="1269253" y="21781"/>
                  <a:pt x="1291482" y="19739"/>
                  <a:pt x="1310640" y="10160"/>
                </a:cubicBezTo>
                <a:lnTo>
                  <a:pt x="1330960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44720" y="4277360"/>
            <a:ext cx="680720" cy="1137920"/>
          </a:xfrm>
          <a:custGeom>
            <a:avLst/>
            <a:gdLst>
              <a:gd name="connsiteX0" fmla="*/ 0 w 680720"/>
              <a:gd name="connsiteY0" fmla="*/ 0 h 1137920"/>
              <a:gd name="connsiteX1" fmla="*/ 30480 w 680720"/>
              <a:gd name="connsiteY1" fmla="*/ 101600 h 1137920"/>
              <a:gd name="connsiteX2" fmla="*/ 71120 w 680720"/>
              <a:gd name="connsiteY2" fmla="*/ 162560 h 1137920"/>
              <a:gd name="connsiteX3" fmla="*/ 132080 w 680720"/>
              <a:gd name="connsiteY3" fmla="*/ 243840 h 1137920"/>
              <a:gd name="connsiteX4" fmla="*/ 254000 w 680720"/>
              <a:gd name="connsiteY4" fmla="*/ 355600 h 1137920"/>
              <a:gd name="connsiteX5" fmla="*/ 304800 w 680720"/>
              <a:gd name="connsiteY5" fmla="*/ 406400 h 1137920"/>
              <a:gd name="connsiteX6" fmla="*/ 335280 w 680720"/>
              <a:gd name="connsiteY6" fmla="*/ 426720 h 1137920"/>
              <a:gd name="connsiteX7" fmla="*/ 406400 w 680720"/>
              <a:gd name="connsiteY7" fmla="*/ 497840 h 1137920"/>
              <a:gd name="connsiteX8" fmla="*/ 416560 w 680720"/>
              <a:gd name="connsiteY8" fmla="*/ 528320 h 1137920"/>
              <a:gd name="connsiteX9" fmla="*/ 447040 w 680720"/>
              <a:gd name="connsiteY9" fmla="*/ 589280 h 1137920"/>
              <a:gd name="connsiteX10" fmla="*/ 457200 w 680720"/>
              <a:gd name="connsiteY10" fmla="*/ 640080 h 1137920"/>
              <a:gd name="connsiteX11" fmla="*/ 467360 w 680720"/>
              <a:gd name="connsiteY11" fmla="*/ 680720 h 1137920"/>
              <a:gd name="connsiteX12" fmla="*/ 477520 w 680720"/>
              <a:gd name="connsiteY12" fmla="*/ 731520 h 1137920"/>
              <a:gd name="connsiteX13" fmla="*/ 497840 w 680720"/>
              <a:gd name="connsiteY13" fmla="*/ 792480 h 1137920"/>
              <a:gd name="connsiteX14" fmla="*/ 538480 w 680720"/>
              <a:gd name="connsiteY14" fmla="*/ 863600 h 1137920"/>
              <a:gd name="connsiteX15" fmla="*/ 558800 w 680720"/>
              <a:gd name="connsiteY15" fmla="*/ 894080 h 1137920"/>
              <a:gd name="connsiteX16" fmla="*/ 579120 w 680720"/>
              <a:gd name="connsiteY16" fmla="*/ 955040 h 1137920"/>
              <a:gd name="connsiteX17" fmla="*/ 629920 w 680720"/>
              <a:gd name="connsiteY17" fmla="*/ 1026160 h 1137920"/>
              <a:gd name="connsiteX18" fmla="*/ 650240 w 680720"/>
              <a:gd name="connsiteY18" fmla="*/ 1087120 h 1137920"/>
              <a:gd name="connsiteX19" fmla="*/ 660400 w 680720"/>
              <a:gd name="connsiteY19" fmla="*/ 1117600 h 1137920"/>
              <a:gd name="connsiteX20" fmla="*/ 680720 w 680720"/>
              <a:gd name="connsiteY20" fmla="*/ 1137920 h 11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0720" h="1137920">
                <a:moveTo>
                  <a:pt x="0" y="0"/>
                </a:moveTo>
                <a:cubicBezTo>
                  <a:pt x="10160" y="33867"/>
                  <a:pt x="16308" y="69207"/>
                  <a:pt x="30480" y="101600"/>
                </a:cubicBezTo>
                <a:cubicBezTo>
                  <a:pt x="40269" y="123974"/>
                  <a:pt x="56925" y="142687"/>
                  <a:pt x="71120" y="162560"/>
                </a:cubicBezTo>
                <a:cubicBezTo>
                  <a:pt x="90805" y="190118"/>
                  <a:pt x="110040" y="218127"/>
                  <a:pt x="132080" y="243840"/>
                </a:cubicBezTo>
                <a:cubicBezTo>
                  <a:pt x="186730" y="307598"/>
                  <a:pt x="193988" y="301043"/>
                  <a:pt x="254000" y="355600"/>
                </a:cubicBezTo>
                <a:cubicBezTo>
                  <a:pt x="271720" y="371709"/>
                  <a:pt x="286778" y="390631"/>
                  <a:pt x="304800" y="406400"/>
                </a:cubicBezTo>
                <a:cubicBezTo>
                  <a:pt x="313990" y="414441"/>
                  <a:pt x="326204" y="418551"/>
                  <a:pt x="335280" y="426720"/>
                </a:cubicBezTo>
                <a:cubicBezTo>
                  <a:pt x="360200" y="449148"/>
                  <a:pt x="406400" y="497840"/>
                  <a:pt x="406400" y="497840"/>
                </a:cubicBezTo>
                <a:cubicBezTo>
                  <a:pt x="409787" y="508000"/>
                  <a:pt x="412210" y="518533"/>
                  <a:pt x="416560" y="528320"/>
                </a:cubicBezTo>
                <a:cubicBezTo>
                  <a:pt x="425787" y="549080"/>
                  <a:pt x="439276" y="567929"/>
                  <a:pt x="447040" y="589280"/>
                </a:cubicBezTo>
                <a:cubicBezTo>
                  <a:pt x="452941" y="605509"/>
                  <a:pt x="453454" y="623223"/>
                  <a:pt x="457200" y="640080"/>
                </a:cubicBezTo>
                <a:cubicBezTo>
                  <a:pt x="460229" y="653711"/>
                  <a:pt x="464331" y="667089"/>
                  <a:pt x="467360" y="680720"/>
                </a:cubicBezTo>
                <a:cubicBezTo>
                  <a:pt x="471106" y="697577"/>
                  <a:pt x="472976" y="714860"/>
                  <a:pt x="477520" y="731520"/>
                </a:cubicBezTo>
                <a:cubicBezTo>
                  <a:pt x="483156" y="752184"/>
                  <a:pt x="485959" y="774658"/>
                  <a:pt x="497840" y="792480"/>
                </a:cubicBezTo>
                <a:cubicBezTo>
                  <a:pt x="547346" y="866740"/>
                  <a:pt x="486918" y="773367"/>
                  <a:pt x="538480" y="863600"/>
                </a:cubicBezTo>
                <a:cubicBezTo>
                  <a:pt x="544538" y="874202"/>
                  <a:pt x="553841" y="882922"/>
                  <a:pt x="558800" y="894080"/>
                </a:cubicBezTo>
                <a:cubicBezTo>
                  <a:pt x="567499" y="913653"/>
                  <a:pt x="569541" y="935882"/>
                  <a:pt x="579120" y="955040"/>
                </a:cubicBezTo>
                <a:cubicBezTo>
                  <a:pt x="594131" y="985061"/>
                  <a:pt x="616645" y="996292"/>
                  <a:pt x="629920" y="1026160"/>
                </a:cubicBezTo>
                <a:cubicBezTo>
                  <a:pt x="638619" y="1045733"/>
                  <a:pt x="643467" y="1066800"/>
                  <a:pt x="650240" y="1087120"/>
                </a:cubicBezTo>
                <a:cubicBezTo>
                  <a:pt x="653627" y="1097280"/>
                  <a:pt x="652827" y="1110027"/>
                  <a:pt x="660400" y="1117600"/>
                </a:cubicBezTo>
                <a:lnTo>
                  <a:pt x="680720" y="113792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91840" y="3068320"/>
            <a:ext cx="1066800" cy="905828"/>
          </a:xfrm>
          <a:custGeom>
            <a:avLst/>
            <a:gdLst>
              <a:gd name="connsiteX0" fmla="*/ 1066800 w 1066800"/>
              <a:gd name="connsiteY0" fmla="*/ 894080 h 905828"/>
              <a:gd name="connsiteX1" fmla="*/ 863600 w 1066800"/>
              <a:gd name="connsiteY1" fmla="*/ 894080 h 905828"/>
              <a:gd name="connsiteX2" fmla="*/ 538480 w 1066800"/>
              <a:gd name="connsiteY2" fmla="*/ 721360 h 905828"/>
              <a:gd name="connsiteX3" fmla="*/ 375920 w 1066800"/>
              <a:gd name="connsiteY3" fmla="*/ 609600 h 905828"/>
              <a:gd name="connsiteX4" fmla="*/ 325120 w 1066800"/>
              <a:gd name="connsiteY4" fmla="*/ 568960 h 905828"/>
              <a:gd name="connsiteX5" fmla="*/ 264160 w 1066800"/>
              <a:gd name="connsiteY5" fmla="*/ 528320 h 905828"/>
              <a:gd name="connsiteX6" fmla="*/ 243840 w 1066800"/>
              <a:gd name="connsiteY6" fmla="*/ 457200 h 905828"/>
              <a:gd name="connsiteX7" fmla="*/ 223520 w 1066800"/>
              <a:gd name="connsiteY7" fmla="*/ 254000 h 905828"/>
              <a:gd name="connsiteX8" fmla="*/ 213360 w 1066800"/>
              <a:gd name="connsiteY8" fmla="*/ 203200 h 905828"/>
              <a:gd name="connsiteX9" fmla="*/ 203200 w 1066800"/>
              <a:gd name="connsiteY9" fmla="*/ 132080 h 905828"/>
              <a:gd name="connsiteX10" fmla="*/ 142240 w 1066800"/>
              <a:gd name="connsiteY10" fmla="*/ 91440 h 905828"/>
              <a:gd name="connsiteX11" fmla="*/ 81280 w 1066800"/>
              <a:gd name="connsiteY11" fmla="*/ 50800 h 905828"/>
              <a:gd name="connsiteX12" fmla="*/ 20320 w 1066800"/>
              <a:gd name="connsiteY12" fmla="*/ 10160 h 905828"/>
              <a:gd name="connsiteX13" fmla="*/ 0 w 1066800"/>
              <a:gd name="connsiteY13" fmla="*/ 0 h 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6800" h="905828">
                <a:moveTo>
                  <a:pt x="1066800" y="894080"/>
                </a:moveTo>
                <a:cubicBezTo>
                  <a:pt x="989431" y="903751"/>
                  <a:pt x="946450" y="914792"/>
                  <a:pt x="863600" y="894080"/>
                </a:cubicBezTo>
                <a:cubicBezTo>
                  <a:pt x="776643" y="872341"/>
                  <a:pt x="585886" y="759285"/>
                  <a:pt x="538480" y="721360"/>
                </a:cubicBezTo>
                <a:cubicBezTo>
                  <a:pt x="260448" y="498934"/>
                  <a:pt x="558798" y="725977"/>
                  <a:pt x="375920" y="609600"/>
                </a:cubicBezTo>
                <a:cubicBezTo>
                  <a:pt x="357625" y="597958"/>
                  <a:pt x="342658" y="581715"/>
                  <a:pt x="325120" y="568960"/>
                </a:cubicBezTo>
                <a:cubicBezTo>
                  <a:pt x="305369" y="554596"/>
                  <a:pt x="264160" y="528320"/>
                  <a:pt x="264160" y="528320"/>
                </a:cubicBezTo>
                <a:cubicBezTo>
                  <a:pt x="257412" y="508076"/>
                  <a:pt x="246391" y="477612"/>
                  <a:pt x="243840" y="457200"/>
                </a:cubicBezTo>
                <a:cubicBezTo>
                  <a:pt x="235397" y="389654"/>
                  <a:pt x="236870" y="320749"/>
                  <a:pt x="223520" y="254000"/>
                </a:cubicBezTo>
                <a:cubicBezTo>
                  <a:pt x="220133" y="237067"/>
                  <a:pt x="216199" y="220234"/>
                  <a:pt x="213360" y="203200"/>
                </a:cubicBezTo>
                <a:cubicBezTo>
                  <a:pt x="209423" y="179578"/>
                  <a:pt x="216057" y="152283"/>
                  <a:pt x="203200" y="132080"/>
                </a:cubicBezTo>
                <a:cubicBezTo>
                  <a:pt x="190089" y="111476"/>
                  <a:pt x="159509" y="108709"/>
                  <a:pt x="142240" y="91440"/>
                </a:cubicBezTo>
                <a:cubicBezTo>
                  <a:pt x="74597" y="23797"/>
                  <a:pt x="147447" y="87559"/>
                  <a:pt x="81280" y="50800"/>
                </a:cubicBezTo>
                <a:cubicBezTo>
                  <a:pt x="59932" y="38940"/>
                  <a:pt x="42163" y="21082"/>
                  <a:pt x="20320" y="1016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59680" y="3627120"/>
            <a:ext cx="1452880" cy="406400"/>
          </a:xfrm>
          <a:custGeom>
            <a:avLst/>
            <a:gdLst>
              <a:gd name="connsiteX0" fmla="*/ 1452880 w 1452880"/>
              <a:gd name="connsiteY0" fmla="*/ 406400 h 406400"/>
              <a:gd name="connsiteX1" fmla="*/ 1412240 w 1452880"/>
              <a:gd name="connsiteY1" fmla="*/ 396240 h 406400"/>
              <a:gd name="connsiteX2" fmla="*/ 1290320 w 1452880"/>
              <a:gd name="connsiteY2" fmla="*/ 325120 h 406400"/>
              <a:gd name="connsiteX3" fmla="*/ 1229360 w 1452880"/>
              <a:gd name="connsiteY3" fmla="*/ 304800 h 406400"/>
              <a:gd name="connsiteX4" fmla="*/ 1127760 w 1452880"/>
              <a:gd name="connsiteY4" fmla="*/ 254000 h 406400"/>
              <a:gd name="connsiteX5" fmla="*/ 1087120 w 1452880"/>
              <a:gd name="connsiteY5" fmla="*/ 233680 h 406400"/>
              <a:gd name="connsiteX6" fmla="*/ 1016000 w 1452880"/>
              <a:gd name="connsiteY6" fmla="*/ 213360 h 406400"/>
              <a:gd name="connsiteX7" fmla="*/ 985520 w 1452880"/>
              <a:gd name="connsiteY7" fmla="*/ 193040 h 406400"/>
              <a:gd name="connsiteX8" fmla="*/ 904240 w 1452880"/>
              <a:gd name="connsiteY8" fmla="*/ 172720 h 406400"/>
              <a:gd name="connsiteX9" fmla="*/ 873760 w 1452880"/>
              <a:gd name="connsiteY9" fmla="*/ 162560 h 406400"/>
              <a:gd name="connsiteX10" fmla="*/ 843280 w 1452880"/>
              <a:gd name="connsiteY10" fmla="*/ 142240 h 406400"/>
              <a:gd name="connsiteX11" fmla="*/ 802640 w 1452880"/>
              <a:gd name="connsiteY11" fmla="*/ 132080 h 406400"/>
              <a:gd name="connsiteX12" fmla="*/ 731520 w 1452880"/>
              <a:gd name="connsiteY12" fmla="*/ 111760 h 406400"/>
              <a:gd name="connsiteX13" fmla="*/ 670560 w 1452880"/>
              <a:gd name="connsiteY13" fmla="*/ 91440 h 406400"/>
              <a:gd name="connsiteX14" fmla="*/ 568960 w 1452880"/>
              <a:gd name="connsiteY14" fmla="*/ 71120 h 406400"/>
              <a:gd name="connsiteX15" fmla="*/ 426720 w 1452880"/>
              <a:gd name="connsiteY15" fmla="*/ 60960 h 406400"/>
              <a:gd name="connsiteX16" fmla="*/ 396240 w 1452880"/>
              <a:gd name="connsiteY16" fmla="*/ 50800 h 406400"/>
              <a:gd name="connsiteX17" fmla="*/ 355600 w 1452880"/>
              <a:gd name="connsiteY17" fmla="*/ 40640 h 406400"/>
              <a:gd name="connsiteX18" fmla="*/ 264160 w 1452880"/>
              <a:gd name="connsiteY18" fmla="*/ 0 h 406400"/>
              <a:gd name="connsiteX19" fmla="*/ 81280 w 1452880"/>
              <a:gd name="connsiteY19" fmla="*/ 10160 h 406400"/>
              <a:gd name="connsiteX20" fmla="*/ 50800 w 1452880"/>
              <a:gd name="connsiteY20" fmla="*/ 20320 h 406400"/>
              <a:gd name="connsiteX21" fmla="*/ 0 w 1452880"/>
              <a:gd name="connsiteY21" fmla="*/ 2032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2880" h="406400">
                <a:moveTo>
                  <a:pt x="1452880" y="406400"/>
                </a:moveTo>
                <a:cubicBezTo>
                  <a:pt x="1439333" y="403013"/>
                  <a:pt x="1424729" y="402485"/>
                  <a:pt x="1412240" y="396240"/>
                </a:cubicBezTo>
                <a:cubicBezTo>
                  <a:pt x="1370158" y="375199"/>
                  <a:pt x="1334955" y="339998"/>
                  <a:pt x="1290320" y="325120"/>
                </a:cubicBezTo>
                <a:lnTo>
                  <a:pt x="1229360" y="304800"/>
                </a:lnTo>
                <a:cubicBezTo>
                  <a:pt x="1159986" y="252769"/>
                  <a:pt x="1219456" y="290678"/>
                  <a:pt x="1127760" y="254000"/>
                </a:cubicBezTo>
                <a:cubicBezTo>
                  <a:pt x="1113698" y="248375"/>
                  <a:pt x="1101301" y="238998"/>
                  <a:pt x="1087120" y="233680"/>
                </a:cubicBezTo>
                <a:cubicBezTo>
                  <a:pt x="1061078" y="223914"/>
                  <a:pt x="1040562" y="225641"/>
                  <a:pt x="1016000" y="213360"/>
                </a:cubicBezTo>
                <a:cubicBezTo>
                  <a:pt x="1005078" y="207899"/>
                  <a:pt x="996996" y="197213"/>
                  <a:pt x="985520" y="193040"/>
                </a:cubicBezTo>
                <a:cubicBezTo>
                  <a:pt x="959274" y="183496"/>
                  <a:pt x="930734" y="181551"/>
                  <a:pt x="904240" y="172720"/>
                </a:cubicBezTo>
                <a:cubicBezTo>
                  <a:pt x="894080" y="169333"/>
                  <a:pt x="883339" y="167349"/>
                  <a:pt x="873760" y="162560"/>
                </a:cubicBezTo>
                <a:cubicBezTo>
                  <a:pt x="862838" y="157099"/>
                  <a:pt x="854503" y="147050"/>
                  <a:pt x="843280" y="142240"/>
                </a:cubicBezTo>
                <a:cubicBezTo>
                  <a:pt x="830445" y="136739"/>
                  <a:pt x="816112" y="135754"/>
                  <a:pt x="802640" y="132080"/>
                </a:cubicBezTo>
                <a:cubicBezTo>
                  <a:pt x="778853" y="125593"/>
                  <a:pt x="755085" y="119011"/>
                  <a:pt x="731520" y="111760"/>
                </a:cubicBezTo>
                <a:cubicBezTo>
                  <a:pt x="711048" y="105461"/>
                  <a:pt x="691340" y="96635"/>
                  <a:pt x="670560" y="91440"/>
                </a:cubicBezTo>
                <a:cubicBezTo>
                  <a:pt x="632449" y="81912"/>
                  <a:pt x="610479" y="75272"/>
                  <a:pt x="568960" y="71120"/>
                </a:cubicBezTo>
                <a:cubicBezTo>
                  <a:pt x="521662" y="66390"/>
                  <a:pt x="474133" y="64347"/>
                  <a:pt x="426720" y="60960"/>
                </a:cubicBezTo>
                <a:cubicBezTo>
                  <a:pt x="416560" y="57573"/>
                  <a:pt x="406538" y="53742"/>
                  <a:pt x="396240" y="50800"/>
                </a:cubicBezTo>
                <a:cubicBezTo>
                  <a:pt x="382814" y="46964"/>
                  <a:pt x="368360" y="46311"/>
                  <a:pt x="355600" y="40640"/>
                </a:cubicBezTo>
                <a:cubicBezTo>
                  <a:pt x="242607" y="-9579"/>
                  <a:pt x="359468" y="23827"/>
                  <a:pt x="264160" y="0"/>
                </a:cubicBezTo>
                <a:cubicBezTo>
                  <a:pt x="203200" y="3387"/>
                  <a:pt x="142059" y="4372"/>
                  <a:pt x="81280" y="10160"/>
                </a:cubicBezTo>
                <a:cubicBezTo>
                  <a:pt x="70619" y="11175"/>
                  <a:pt x="61427" y="18992"/>
                  <a:pt x="50800" y="20320"/>
                </a:cubicBezTo>
                <a:cubicBezTo>
                  <a:pt x="33997" y="22420"/>
                  <a:pt x="16933" y="20320"/>
                  <a:pt x="0" y="2032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91021" y="2316480"/>
            <a:ext cx="234979" cy="1188720"/>
          </a:xfrm>
          <a:custGeom>
            <a:avLst/>
            <a:gdLst>
              <a:gd name="connsiteX0" fmla="*/ 174019 w 234979"/>
              <a:gd name="connsiteY0" fmla="*/ 0 h 1188720"/>
              <a:gd name="connsiteX1" fmla="*/ 194339 w 234979"/>
              <a:gd name="connsiteY1" fmla="*/ 60960 h 1188720"/>
              <a:gd name="connsiteX2" fmla="*/ 214659 w 234979"/>
              <a:gd name="connsiteY2" fmla="*/ 91440 h 1188720"/>
              <a:gd name="connsiteX3" fmla="*/ 234979 w 234979"/>
              <a:gd name="connsiteY3" fmla="*/ 142240 h 1188720"/>
              <a:gd name="connsiteX4" fmla="*/ 224819 w 234979"/>
              <a:gd name="connsiteY4" fmla="*/ 325120 h 1188720"/>
              <a:gd name="connsiteX5" fmla="*/ 184179 w 234979"/>
              <a:gd name="connsiteY5" fmla="*/ 386080 h 1188720"/>
              <a:gd name="connsiteX6" fmla="*/ 113059 w 234979"/>
              <a:gd name="connsiteY6" fmla="*/ 508000 h 1188720"/>
              <a:gd name="connsiteX7" fmla="*/ 102899 w 234979"/>
              <a:gd name="connsiteY7" fmla="*/ 538480 h 1188720"/>
              <a:gd name="connsiteX8" fmla="*/ 62259 w 234979"/>
              <a:gd name="connsiteY8" fmla="*/ 599440 h 1188720"/>
              <a:gd name="connsiteX9" fmla="*/ 31779 w 234979"/>
              <a:gd name="connsiteY9" fmla="*/ 650240 h 1188720"/>
              <a:gd name="connsiteX10" fmla="*/ 21619 w 234979"/>
              <a:gd name="connsiteY10" fmla="*/ 701040 h 1188720"/>
              <a:gd name="connsiteX11" fmla="*/ 1299 w 234979"/>
              <a:gd name="connsiteY11" fmla="*/ 802640 h 1188720"/>
              <a:gd name="connsiteX12" fmla="*/ 1299 w 234979"/>
              <a:gd name="connsiteY12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979" h="1188720">
                <a:moveTo>
                  <a:pt x="174019" y="0"/>
                </a:moveTo>
                <a:cubicBezTo>
                  <a:pt x="180792" y="20320"/>
                  <a:pt x="185640" y="41387"/>
                  <a:pt x="194339" y="60960"/>
                </a:cubicBezTo>
                <a:cubicBezTo>
                  <a:pt x="199298" y="72118"/>
                  <a:pt x="209198" y="80518"/>
                  <a:pt x="214659" y="91440"/>
                </a:cubicBezTo>
                <a:cubicBezTo>
                  <a:pt x="222815" y="107752"/>
                  <a:pt x="228206" y="125307"/>
                  <a:pt x="234979" y="142240"/>
                </a:cubicBezTo>
                <a:cubicBezTo>
                  <a:pt x="231592" y="203200"/>
                  <a:pt x="237271" y="265349"/>
                  <a:pt x="224819" y="325120"/>
                </a:cubicBezTo>
                <a:cubicBezTo>
                  <a:pt x="219838" y="349028"/>
                  <a:pt x="195101" y="364237"/>
                  <a:pt x="184179" y="386080"/>
                </a:cubicBezTo>
                <a:cubicBezTo>
                  <a:pt x="135966" y="482506"/>
                  <a:pt x="161714" y="443127"/>
                  <a:pt x="113059" y="508000"/>
                </a:cubicBezTo>
                <a:cubicBezTo>
                  <a:pt x="109672" y="518160"/>
                  <a:pt x="108100" y="529118"/>
                  <a:pt x="102899" y="538480"/>
                </a:cubicBezTo>
                <a:cubicBezTo>
                  <a:pt x="91039" y="559828"/>
                  <a:pt x="74824" y="578499"/>
                  <a:pt x="62259" y="599440"/>
                </a:cubicBezTo>
                <a:lnTo>
                  <a:pt x="31779" y="650240"/>
                </a:lnTo>
                <a:cubicBezTo>
                  <a:pt x="28392" y="667173"/>
                  <a:pt x="25365" y="684183"/>
                  <a:pt x="21619" y="701040"/>
                </a:cubicBezTo>
                <a:cubicBezTo>
                  <a:pt x="14393" y="733557"/>
                  <a:pt x="2055" y="769375"/>
                  <a:pt x="1299" y="802640"/>
                </a:cubicBezTo>
                <a:cubicBezTo>
                  <a:pt x="-1625" y="931300"/>
                  <a:pt x="1299" y="1060027"/>
                  <a:pt x="1299" y="118872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976880" y="3586480"/>
            <a:ext cx="1473200" cy="416560"/>
          </a:xfrm>
          <a:custGeom>
            <a:avLst/>
            <a:gdLst>
              <a:gd name="connsiteX0" fmla="*/ 0 w 1473200"/>
              <a:gd name="connsiteY0" fmla="*/ 0 h 416560"/>
              <a:gd name="connsiteX1" fmla="*/ 50800 w 1473200"/>
              <a:gd name="connsiteY1" fmla="*/ 40640 h 416560"/>
              <a:gd name="connsiteX2" fmla="*/ 152400 w 1473200"/>
              <a:gd name="connsiteY2" fmla="*/ 101600 h 416560"/>
              <a:gd name="connsiteX3" fmla="*/ 264160 w 1473200"/>
              <a:gd name="connsiteY3" fmla="*/ 193040 h 416560"/>
              <a:gd name="connsiteX4" fmla="*/ 325120 w 1473200"/>
              <a:gd name="connsiteY4" fmla="*/ 223520 h 416560"/>
              <a:gd name="connsiteX5" fmla="*/ 355600 w 1473200"/>
              <a:gd name="connsiteY5" fmla="*/ 243840 h 416560"/>
              <a:gd name="connsiteX6" fmla="*/ 426720 w 1473200"/>
              <a:gd name="connsiteY6" fmla="*/ 264160 h 416560"/>
              <a:gd name="connsiteX7" fmla="*/ 508000 w 1473200"/>
              <a:gd name="connsiteY7" fmla="*/ 284480 h 416560"/>
              <a:gd name="connsiteX8" fmla="*/ 1046480 w 1473200"/>
              <a:gd name="connsiteY8" fmla="*/ 416560 h 416560"/>
              <a:gd name="connsiteX9" fmla="*/ 1209040 w 1473200"/>
              <a:gd name="connsiteY9" fmla="*/ 264160 h 416560"/>
              <a:gd name="connsiteX10" fmla="*/ 1310640 w 1473200"/>
              <a:gd name="connsiteY10" fmla="*/ 203200 h 416560"/>
              <a:gd name="connsiteX11" fmla="*/ 1341120 w 1473200"/>
              <a:gd name="connsiteY11" fmla="*/ 162560 h 416560"/>
              <a:gd name="connsiteX12" fmla="*/ 1412240 w 1473200"/>
              <a:gd name="connsiteY12" fmla="*/ 60960 h 416560"/>
              <a:gd name="connsiteX13" fmla="*/ 1442720 w 1473200"/>
              <a:gd name="connsiteY13" fmla="*/ 40640 h 416560"/>
              <a:gd name="connsiteX14" fmla="*/ 1473200 w 1473200"/>
              <a:gd name="connsiteY14" fmla="*/ 0 h 41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3200" h="416560">
                <a:moveTo>
                  <a:pt x="0" y="0"/>
                </a:moveTo>
                <a:cubicBezTo>
                  <a:pt x="16933" y="13547"/>
                  <a:pt x="32757" y="28611"/>
                  <a:pt x="50800" y="40640"/>
                </a:cubicBezTo>
                <a:cubicBezTo>
                  <a:pt x="98904" y="72709"/>
                  <a:pt x="102024" y="51224"/>
                  <a:pt x="152400" y="101600"/>
                </a:cubicBezTo>
                <a:cubicBezTo>
                  <a:pt x="187147" y="136347"/>
                  <a:pt x="217773" y="169846"/>
                  <a:pt x="264160" y="193040"/>
                </a:cubicBezTo>
                <a:cubicBezTo>
                  <a:pt x="284480" y="203200"/>
                  <a:pt x="305261" y="212487"/>
                  <a:pt x="325120" y="223520"/>
                </a:cubicBezTo>
                <a:cubicBezTo>
                  <a:pt x="335794" y="229450"/>
                  <a:pt x="344678" y="238379"/>
                  <a:pt x="355600" y="243840"/>
                </a:cubicBezTo>
                <a:cubicBezTo>
                  <a:pt x="371840" y="251960"/>
                  <a:pt x="411529" y="259820"/>
                  <a:pt x="426720" y="264160"/>
                </a:cubicBezTo>
                <a:cubicBezTo>
                  <a:pt x="559399" y="302068"/>
                  <a:pt x="308323" y="236282"/>
                  <a:pt x="508000" y="284480"/>
                </a:cubicBezTo>
                <a:lnTo>
                  <a:pt x="1046480" y="416560"/>
                </a:lnTo>
                <a:cubicBezTo>
                  <a:pt x="1106813" y="336117"/>
                  <a:pt x="1110738" y="313311"/>
                  <a:pt x="1209040" y="264160"/>
                </a:cubicBezTo>
                <a:cubicBezTo>
                  <a:pt x="1235026" y="251167"/>
                  <a:pt x="1295928" y="222817"/>
                  <a:pt x="1310640" y="203200"/>
                </a:cubicBezTo>
                <a:cubicBezTo>
                  <a:pt x="1320800" y="189653"/>
                  <a:pt x="1331727" y="176649"/>
                  <a:pt x="1341120" y="162560"/>
                </a:cubicBezTo>
                <a:cubicBezTo>
                  <a:pt x="1372515" y="115468"/>
                  <a:pt x="1370511" y="102689"/>
                  <a:pt x="1412240" y="60960"/>
                </a:cubicBezTo>
                <a:cubicBezTo>
                  <a:pt x="1420874" y="52326"/>
                  <a:pt x="1432560" y="47413"/>
                  <a:pt x="1442720" y="40640"/>
                </a:cubicBezTo>
                <a:cubicBezTo>
                  <a:pt x="1465697" y="6175"/>
                  <a:pt x="1454406" y="18794"/>
                  <a:pt x="1473200" y="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41446" y="4196080"/>
            <a:ext cx="1331034" cy="1077771"/>
          </a:xfrm>
          <a:custGeom>
            <a:avLst/>
            <a:gdLst>
              <a:gd name="connsiteX0" fmla="*/ 1331034 w 1331034"/>
              <a:gd name="connsiteY0" fmla="*/ 1066800 h 1077771"/>
              <a:gd name="connsiteX1" fmla="*/ 1270074 w 1331034"/>
              <a:gd name="connsiteY1" fmla="*/ 1076960 h 1077771"/>
              <a:gd name="connsiteX2" fmla="*/ 1168474 w 1331034"/>
              <a:gd name="connsiteY2" fmla="*/ 1036320 h 1077771"/>
              <a:gd name="connsiteX3" fmla="*/ 1046554 w 1331034"/>
              <a:gd name="connsiteY3" fmla="*/ 965200 h 1077771"/>
              <a:gd name="connsiteX4" fmla="*/ 995754 w 1331034"/>
              <a:gd name="connsiteY4" fmla="*/ 955040 h 1077771"/>
              <a:gd name="connsiteX5" fmla="*/ 944954 w 1331034"/>
              <a:gd name="connsiteY5" fmla="*/ 934720 h 1077771"/>
              <a:gd name="connsiteX6" fmla="*/ 823034 w 1331034"/>
              <a:gd name="connsiteY6" fmla="*/ 914400 h 1077771"/>
              <a:gd name="connsiteX7" fmla="*/ 599514 w 1331034"/>
              <a:gd name="connsiteY7" fmla="*/ 883920 h 1077771"/>
              <a:gd name="connsiteX8" fmla="*/ 569034 w 1331034"/>
              <a:gd name="connsiteY8" fmla="*/ 873760 h 1077771"/>
              <a:gd name="connsiteX9" fmla="*/ 528394 w 1331034"/>
              <a:gd name="connsiteY9" fmla="*/ 863600 h 1077771"/>
              <a:gd name="connsiteX10" fmla="*/ 477594 w 1331034"/>
              <a:gd name="connsiteY10" fmla="*/ 843280 h 1077771"/>
              <a:gd name="connsiteX11" fmla="*/ 386154 w 1331034"/>
              <a:gd name="connsiteY11" fmla="*/ 822960 h 1077771"/>
              <a:gd name="connsiteX12" fmla="*/ 345514 w 1331034"/>
              <a:gd name="connsiteY12" fmla="*/ 802640 h 1077771"/>
              <a:gd name="connsiteX13" fmla="*/ 284554 w 1331034"/>
              <a:gd name="connsiteY13" fmla="*/ 762000 h 1077771"/>
              <a:gd name="connsiteX14" fmla="*/ 264234 w 1331034"/>
              <a:gd name="connsiteY14" fmla="*/ 731520 h 1077771"/>
              <a:gd name="connsiteX15" fmla="*/ 223594 w 1331034"/>
              <a:gd name="connsiteY15" fmla="*/ 690880 h 1077771"/>
              <a:gd name="connsiteX16" fmla="*/ 74 w 1331034"/>
              <a:gd name="connsiteY16" fmla="*/ 0 h 10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1034" h="1077771">
                <a:moveTo>
                  <a:pt x="1331034" y="1066800"/>
                </a:moveTo>
                <a:cubicBezTo>
                  <a:pt x="1310714" y="1070187"/>
                  <a:pt x="1290321" y="1080756"/>
                  <a:pt x="1270074" y="1076960"/>
                </a:cubicBezTo>
                <a:cubicBezTo>
                  <a:pt x="1234223" y="1070238"/>
                  <a:pt x="1198823" y="1056553"/>
                  <a:pt x="1168474" y="1036320"/>
                </a:cubicBezTo>
                <a:cubicBezTo>
                  <a:pt x="1128666" y="1009781"/>
                  <a:pt x="1092096" y="981761"/>
                  <a:pt x="1046554" y="965200"/>
                </a:cubicBezTo>
                <a:cubicBezTo>
                  <a:pt x="1030325" y="959299"/>
                  <a:pt x="1012294" y="960002"/>
                  <a:pt x="995754" y="955040"/>
                </a:cubicBezTo>
                <a:cubicBezTo>
                  <a:pt x="978285" y="949799"/>
                  <a:pt x="962707" y="938897"/>
                  <a:pt x="944954" y="934720"/>
                </a:cubicBezTo>
                <a:cubicBezTo>
                  <a:pt x="904849" y="925283"/>
                  <a:pt x="863755" y="920665"/>
                  <a:pt x="823034" y="914400"/>
                </a:cubicBezTo>
                <a:cubicBezTo>
                  <a:pt x="718248" y="898279"/>
                  <a:pt x="691557" y="895425"/>
                  <a:pt x="599514" y="883920"/>
                </a:cubicBezTo>
                <a:cubicBezTo>
                  <a:pt x="589354" y="880533"/>
                  <a:pt x="579332" y="876702"/>
                  <a:pt x="569034" y="873760"/>
                </a:cubicBezTo>
                <a:cubicBezTo>
                  <a:pt x="555608" y="869924"/>
                  <a:pt x="541641" y="868016"/>
                  <a:pt x="528394" y="863600"/>
                </a:cubicBezTo>
                <a:cubicBezTo>
                  <a:pt x="511092" y="857833"/>
                  <a:pt x="494896" y="849047"/>
                  <a:pt x="477594" y="843280"/>
                </a:cubicBezTo>
                <a:cubicBezTo>
                  <a:pt x="456072" y="836106"/>
                  <a:pt x="406285" y="826986"/>
                  <a:pt x="386154" y="822960"/>
                </a:cubicBezTo>
                <a:cubicBezTo>
                  <a:pt x="372607" y="816187"/>
                  <a:pt x="358501" y="810432"/>
                  <a:pt x="345514" y="802640"/>
                </a:cubicBezTo>
                <a:cubicBezTo>
                  <a:pt x="324573" y="790075"/>
                  <a:pt x="284554" y="762000"/>
                  <a:pt x="284554" y="762000"/>
                </a:cubicBezTo>
                <a:cubicBezTo>
                  <a:pt x="277781" y="751840"/>
                  <a:pt x="272181" y="740791"/>
                  <a:pt x="264234" y="731520"/>
                </a:cubicBezTo>
                <a:cubicBezTo>
                  <a:pt x="251766" y="716974"/>
                  <a:pt x="230902" y="708589"/>
                  <a:pt x="223594" y="690880"/>
                </a:cubicBezTo>
                <a:cubicBezTo>
                  <a:pt x="-10575" y="123470"/>
                  <a:pt x="74" y="296032"/>
                  <a:pt x="74" y="0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16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Generalize to graphs embeddable in bounded genus surfaces </a:t>
            </a:r>
          </a:p>
          <a:p>
            <a:r>
              <a:rPr lang="en-US" dirty="0" smtClean="0"/>
              <a:t>General graphs?</a:t>
            </a:r>
          </a:p>
          <a:p>
            <a:r>
              <a:rPr lang="en-US" dirty="0" err="1" smtClean="0"/>
              <a:t>Treewidth</a:t>
            </a:r>
            <a:r>
              <a:rPr lang="en-US" dirty="0" smtClean="0"/>
              <a:t> decomposition is a simpler step which is already challenging. Improve </a:t>
            </a:r>
            <a:r>
              <a:rPr lang="en-US" dirty="0" err="1" smtClean="0"/>
              <a:t>Erdos-Posa</a:t>
            </a:r>
            <a:r>
              <a:rPr lang="en-US" dirty="0" smtClean="0"/>
              <a:t> bounds from </a:t>
            </a:r>
            <a:r>
              <a:rPr lang="en-US" dirty="0" smtClean="0">
                <a:solidFill>
                  <a:srgbClr val="00B050"/>
                </a:solidFill>
              </a:rPr>
              <a:t>[Reed-Robertson-Seymour-Thomas]</a:t>
            </a:r>
          </a:p>
          <a:p>
            <a:r>
              <a:rPr lang="en-US" dirty="0" smtClean="0"/>
              <a:t>For planar graphs can we get </a:t>
            </a:r>
            <a:r>
              <a:rPr lang="en-US" b="1" dirty="0" smtClean="0"/>
              <a:t>O(1) degree </a:t>
            </a:r>
            <a:r>
              <a:rPr lang="en-US" dirty="0" smtClean="0"/>
              <a:t>Eulerian graph that preserves </a:t>
            </a:r>
            <a:r>
              <a:rPr lang="en-US" dirty="0" err="1" smtClean="0"/>
              <a:t>treewidth</a:t>
            </a:r>
            <a:r>
              <a:rPr lang="en-US" dirty="0" smtClean="0"/>
              <a:t> to constant factor? Has applications to flow-cut gap and will improve weak cylinder size</a:t>
            </a:r>
          </a:p>
        </p:txBody>
      </p:sp>
    </p:spTree>
    <p:extLst>
      <p:ext uri="{BB962C8B-B14F-4D97-AF65-F5344CB8AC3E}">
        <p14:creationId xmlns:p14="http://schemas.microsoft.com/office/powerpoint/2010/main" val="45294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Multicommodity</a:t>
            </a:r>
            <a:r>
              <a:rPr lang="en-US" altLang="en-US" dirty="0" smtClean="0"/>
              <a:t> Flows/Cuts</a:t>
            </a:r>
            <a:endParaRPr lang="en-US" altLang="en-US" dirty="0"/>
          </a:p>
        </p:txBody>
      </p:sp>
      <p:sp>
        <p:nvSpPr>
          <p:cNvPr id="261123" name="AutoShape 3"/>
          <p:cNvSpPr>
            <a:spLocks noChangeArrowheads="1"/>
          </p:cNvSpPr>
          <p:nvPr/>
        </p:nvSpPr>
        <p:spPr bwMode="auto">
          <a:xfrm>
            <a:off x="354013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AutoShape 4"/>
          <p:cNvSpPr>
            <a:spLocks noChangeArrowheads="1"/>
          </p:cNvSpPr>
          <p:nvPr/>
        </p:nvSpPr>
        <p:spPr bwMode="auto">
          <a:xfrm>
            <a:off x="3317875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5" name="AutoShape 5"/>
          <p:cNvSpPr>
            <a:spLocks noChangeArrowheads="1"/>
          </p:cNvSpPr>
          <p:nvPr/>
        </p:nvSpPr>
        <p:spPr bwMode="auto">
          <a:xfrm>
            <a:off x="6296025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525463" y="3506788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max </a:t>
            </a:r>
            <a:r>
              <a:rPr lang="en-US" altLang="en-US" i="1"/>
              <a:t>integer</a:t>
            </a:r>
            <a:r>
              <a:rPr lang="en-US" altLang="en-US"/>
              <a:t> flow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3581400" y="3506788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max </a:t>
            </a:r>
            <a:r>
              <a:rPr lang="en-US" altLang="en-US" i="1" dirty="0" err="1"/>
              <a:t>frac</a:t>
            </a:r>
            <a:r>
              <a:rPr lang="en-US" altLang="en-US" dirty="0"/>
              <a:t> flow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6494145" y="3508376"/>
            <a:ext cx="2030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min </a:t>
            </a:r>
            <a:r>
              <a:rPr lang="en-US" altLang="en-US" i="1" dirty="0" err="1"/>
              <a:t>multicut</a:t>
            </a:r>
            <a:endParaRPr lang="en-US" altLang="en-US" dirty="0"/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5670550" y="35067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cmsy10" charset="0"/>
              </a:rPr>
              <a:t> ·</a:t>
            </a:r>
            <a:endParaRPr lang="en-US" altLang="en-US" b="1">
              <a:solidFill>
                <a:schemeClr val="hlink"/>
              </a:solidFill>
            </a:endParaRP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2706688" y="35067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cmsy10" charset="0"/>
              </a:rPr>
              <a:t> ·</a:t>
            </a:r>
            <a:endParaRPr lang="en-US" altLang="en-US" b="1">
              <a:solidFill>
                <a:schemeClr val="hlink"/>
              </a:solidFill>
            </a:endParaRPr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746125" y="2495550"/>
            <a:ext cx="154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NP-hard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6699250" y="2495550"/>
            <a:ext cx="154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NP-hard</a:t>
            </a: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3392488" y="2524125"/>
            <a:ext cx="2341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2060"/>
                </a:solidFill>
              </a:rPr>
              <a:t>Polytime</a:t>
            </a:r>
            <a:r>
              <a:rPr lang="en-US" altLang="en-US" dirty="0">
                <a:solidFill>
                  <a:srgbClr val="002060"/>
                </a:solidFill>
              </a:rPr>
              <a:t> via LP</a:t>
            </a:r>
          </a:p>
        </p:txBody>
      </p:sp>
      <p:sp>
        <p:nvSpPr>
          <p:cNvPr id="261143" name="Text Box 23"/>
          <p:cNvSpPr txBox="1">
            <a:spLocks noChangeArrowheads="1"/>
          </p:cNvSpPr>
          <p:nvPr/>
        </p:nvSpPr>
        <p:spPr bwMode="auto">
          <a:xfrm>
            <a:off x="744537" y="1776413"/>
            <a:ext cx="5449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</a:t>
            </a:r>
            <a:r>
              <a:rPr lang="en-US" altLang="en-US" dirty="0" smtClean="0"/>
              <a:t>everal pairs </a:t>
            </a:r>
            <a:r>
              <a:rPr lang="en-US" altLang="en-US" dirty="0" smtClean="0">
                <a:solidFill>
                  <a:srgbClr val="FF0000"/>
                </a:solidFill>
              </a:rPr>
              <a:t>(s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,t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),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,t</a:t>
            </a:r>
            <a:r>
              <a:rPr lang="en-US" altLang="en-US" baseline="-25000" dirty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),</a:t>
            </a:r>
            <a:r>
              <a:rPr lang="is-IS" altLang="en-US" dirty="0" smtClean="0">
                <a:solidFill>
                  <a:srgbClr val="FF0000"/>
                </a:solidFill>
              </a:rPr>
              <a:t>…,</a:t>
            </a:r>
            <a:r>
              <a:rPr lang="en-US" altLang="en-US" dirty="0">
                <a:solidFill>
                  <a:srgbClr val="FF0000"/>
                </a:solidFill>
              </a:rPr>
              <a:t> (</a:t>
            </a:r>
            <a:r>
              <a:rPr lang="en-US" altLang="en-US" dirty="0" err="1" smtClean="0">
                <a:solidFill>
                  <a:srgbClr val="FF0000"/>
                </a:solidFill>
              </a:rPr>
              <a:t>s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en-US" dirty="0" err="1" smtClean="0">
                <a:solidFill>
                  <a:srgbClr val="FF0000"/>
                </a:solidFill>
              </a:rPr>
              <a:t>,t</a:t>
            </a:r>
            <a:r>
              <a:rPr lang="en-US" altLang="en-US" baseline="-25000" dirty="0" err="1">
                <a:solidFill>
                  <a:srgbClr val="FF0000"/>
                </a:solidFill>
              </a:rPr>
              <a:t>k</a:t>
            </a:r>
            <a:r>
              <a:rPr lang="en-US" altLang="en-US" dirty="0" smtClean="0">
                <a:solidFill>
                  <a:srgbClr val="FF0000"/>
                </a:solidFill>
              </a:rPr>
              <a:t>)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611688" y="4324352"/>
            <a:ext cx="4452937" cy="1844676"/>
            <a:chOff x="2905" y="2724"/>
            <a:chExt cx="2805" cy="1162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905" y="2724"/>
              <a:ext cx="1777" cy="653"/>
            </a:xfrm>
            <a:custGeom>
              <a:avLst/>
              <a:gdLst>
                <a:gd name="T0" fmla="*/ 1777 w 1777"/>
                <a:gd name="T1" fmla="*/ 0 h 653"/>
                <a:gd name="T2" fmla="*/ 962 w 1777"/>
                <a:gd name="T3" fmla="*/ 650 h 653"/>
                <a:gd name="T4" fmla="*/ 0 w 1777"/>
                <a:gd name="T5" fmla="*/ 1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7" h="653">
                  <a:moveTo>
                    <a:pt x="1777" y="0"/>
                  </a:moveTo>
                  <a:cubicBezTo>
                    <a:pt x="1517" y="323"/>
                    <a:pt x="1258" y="647"/>
                    <a:pt x="962" y="650"/>
                  </a:cubicBezTo>
                  <a:cubicBezTo>
                    <a:pt x="666" y="653"/>
                    <a:pt x="159" y="123"/>
                    <a:pt x="0" y="1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058" y="3304"/>
              <a:ext cx="165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mtClean="0">
                  <a:solidFill>
                    <a:schemeClr val="accent1">
                      <a:lumMod val="75000"/>
                    </a:schemeClr>
                  </a:solidFill>
                </a:rPr>
                <a:t>Flow-cut gap theorems </a:t>
              </a:r>
              <a:r>
                <a:rPr lang="en-US" altLang="en-US" smtClean="0">
                  <a:solidFill>
                    <a:srgbClr val="009900"/>
                  </a:solidFill>
                </a:rPr>
                <a:t>[LR88, GVY93, LLR95 ...]</a:t>
              </a:r>
              <a:endParaRPr lang="en-US" altLang="en-US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293813" y="4284663"/>
            <a:ext cx="3265487" cy="1647825"/>
            <a:chOff x="815" y="2699"/>
            <a:chExt cx="2057" cy="1038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15" y="2699"/>
              <a:ext cx="2057" cy="719"/>
            </a:xfrm>
            <a:custGeom>
              <a:avLst/>
              <a:gdLst>
                <a:gd name="T0" fmla="*/ 0 w 2057"/>
                <a:gd name="T1" fmla="*/ 0 h 719"/>
                <a:gd name="T2" fmla="*/ 510 w 2057"/>
                <a:gd name="T3" fmla="*/ 716 h 719"/>
                <a:gd name="T4" fmla="*/ 2057 w 2057"/>
                <a:gd name="T5" fmla="*/ 16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7" h="719">
                  <a:moveTo>
                    <a:pt x="0" y="0"/>
                  </a:moveTo>
                  <a:cubicBezTo>
                    <a:pt x="83" y="356"/>
                    <a:pt x="167" y="713"/>
                    <a:pt x="510" y="716"/>
                  </a:cubicBezTo>
                  <a:cubicBezTo>
                    <a:pt x="853" y="719"/>
                    <a:pt x="1798" y="133"/>
                    <a:pt x="2057" y="1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135" y="3449"/>
              <a:ext cx="1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hlink"/>
                  </a:solidFill>
                </a:rPr>
                <a:t>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4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Multicommodity</a:t>
            </a:r>
            <a:r>
              <a:rPr lang="en-US" altLang="en-US" dirty="0" smtClean="0"/>
              <a:t> Flows/Cuts</a:t>
            </a:r>
            <a:endParaRPr lang="en-US" altLang="en-US" dirty="0"/>
          </a:p>
        </p:txBody>
      </p:sp>
      <p:sp>
        <p:nvSpPr>
          <p:cNvPr id="261123" name="AutoShape 3"/>
          <p:cNvSpPr>
            <a:spLocks noChangeArrowheads="1"/>
          </p:cNvSpPr>
          <p:nvPr/>
        </p:nvSpPr>
        <p:spPr bwMode="auto">
          <a:xfrm>
            <a:off x="354013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AutoShape 4"/>
          <p:cNvSpPr>
            <a:spLocks noChangeArrowheads="1"/>
          </p:cNvSpPr>
          <p:nvPr/>
        </p:nvSpPr>
        <p:spPr bwMode="auto">
          <a:xfrm>
            <a:off x="3317875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5" name="AutoShape 5"/>
          <p:cNvSpPr>
            <a:spLocks noChangeArrowheads="1"/>
          </p:cNvSpPr>
          <p:nvPr/>
        </p:nvSpPr>
        <p:spPr bwMode="auto">
          <a:xfrm>
            <a:off x="6296025" y="3121025"/>
            <a:ext cx="2352675" cy="11493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525463" y="3506788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max </a:t>
            </a:r>
            <a:r>
              <a:rPr lang="en-US" altLang="en-US" i="1"/>
              <a:t>integer</a:t>
            </a:r>
            <a:r>
              <a:rPr lang="en-US" altLang="en-US"/>
              <a:t> flow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3581400" y="3506788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max </a:t>
            </a:r>
            <a:r>
              <a:rPr lang="en-US" altLang="en-US" i="1" dirty="0" err="1"/>
              <a:t>frac</a:t>
            </a:r>
            <a:r>
              <a:rPr lang="en-US" altLang="en-US" dirty="0"/>
              <a:t> flow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6494145" y="3508376"/>
            <a:ext cx="2030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min </a:t>
            </a:r>
            <a:r>
              <a:rPr lang="en-US" altLang="en-US" i="1" dirty="0" err="1"/>
              <a:t>multicut</a:t>
            </a:r>
            <a:endParaRPr lang="en-US" altLang="en-US" dirty="0"/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5670550" y="35067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cmsy10" charset="0"/>
              </a:rPr>
              <a:t> ·</a:t>
            </a:r>
            <a:endParaRPr lang="en-US" altLang="en-US" b="1">
              <a:solidFill>
                <a:schemeClr val="hlink"/>
              </a:solidFill>
            </a:endParaRP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2706688" y="35067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cmsy10" charset="0"/>
              </a:rPr>
              <a:t> ·</a:t>
            </a:r>
            <a:endParaRPr lang="en-US" altLang="en-US" b="1">
              <a:solidFill>
                <a:schemeClr val="hlink"/>
              </a:solidFill>
            </a:endParaRPr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746125" y="2495550"/>
            <a:ext cx="154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NP-hard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6699250" y="2495550"/>
            <a:ext cx="154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NP-hard</a:t>
            </a: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3392488" y="2524125"/>
            <a:ext cx="2341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2060"/>
                </a:solidFill>
              </a:rPr>
              <a:t>Polytime</a:t>
            </a:r>
            <a:r>
              <a:rPr lang="en-US" altLang="en-US" dirty="0">
                <a:solidFill>
                  <a:srgbClr val="002060"/>
                </a:solidFill>
              </a:rPr>
              <a:t> via LP</a:t>
            </a:r>
          </a:p>
        </p:txBody>
      </p:sp>
      <p:sp>
        <p:nvSpPr>
          <p:cNvPr id="261143" name="Text Box 23"/>
          <p:cNvSpPr txBox="1">
            <a:spLocks noChangeArrowheads="1"/>
          </p:cNvSpPr>
          <p:nvPr/>
        </p:nvSpPr>
        <p:spPr bwMode="auto">
          <a:xfrm>
            <a:off x="744537" y="1776413"/>
            <a:ext cx="5449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</a:t>
            </a:r>
            <a:r>
              <a:rPr lang="en-US" altLang="en-US" dirty="0" smtClean="0"/>
              <a:t>everal pairs </a:t>
            </a:r>
            <a:r>
              <a:rPr lang="en-US" altLang="en-US" dirty="0" smtClean="0">
                <a:solidFill>
                  <a:srgbClr val="FF0000"/>
                </a:solidFill>
              </a:rPr>
              <a:t>(s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,t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),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,t</a:t>
            </a:r>
            <a:r>
              <a:rPr lang="en-US" altLang="en-US" baseline="-25000" dirty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),</a:t>
            </a:r>
            <a:r>
              <a:rPr lang="is-IS" altLang="en-US" dirty="0" smtClean="0">
                <a:solidFill>
                  <a:srgbClr val="FF0000"/>
                </a:solidFill>
              </a:rPr>
              <a:t>…,</a:t>
            </a:r>
            <a:r>
              <a:rPr lang="en-US" altLang="en-US" dirty="0">
                <a:solidFill>
                  <a:srgbClr val="FF0000"/>
                </a:solidFill>
              </a:rPr>
              <a:t> (</a:t>
            </a:r>
            <a:r>
              <a:rPr lang="en-US" altLang="en-US" dirty="0" err="1" smtClean="0">
                <a:solidFill>
                  <a:srgbClr val="FF0000"/>
                </a:solidFill>
              </a:rPr>
              <a:t>s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en-US" dirty="0" err="1" smtClean="0">
                <a:solidFill>
                  <a:srgbClr val="FF0000"/>
                </a:solidFill>
              </a:rPr>
              <a:t>,t</a:t>
            </a:r>
            <a:r>
              <a:rPr lang="en-US" altLang="en-US" baseline="-25000" dirty="0" err="1">
                <a:solidFill>
                  <a:srgbClr val="FF0000"/>
                </a:solidFill>
              </a:rPr>
              <a:t>k</a:t>
            </a:r>
            <a:r>
              <a:rPr lang="en-US" altLang="en-US" dirty="0" smtClean="0">
                <a:solidFill>
                  <a:srgbClr val="FF0000"/>
                </a:solidFill>
              </a:rPr>
              <a:t>)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611688" y="4324352"/>
            <a:ext cx="2820987" cy="1036638"/>
          </a:xfrm>
          <a:custGeom>
            <a:avLst/>
            <a:gdLst>
              <a:gd name="T0" fmla="*/ 1777 w 1777"/>
              <a:gd name="T1" fmla="*/ 0 h 653"/>
              <a:gd name="T2" fmla="*/ 962 w 1777"/>
              <a:gd name="T3" fmla="*/ 650 h 653"/>
              <a:gd name="T4" fmla="*/ 0 w 1777"/>
              <a:gd name="T5" fmla="*/ 16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77" h="653">
                <a:moveTo>
                  <a:pt x="1777" y="0"/>
                </a:moveTo>
                <a:cubicBezTo>
                  <a:pt x="1517" y="323"/>
                  <a:pt x="1258" y="647"/>
                  <a:pt x="962" y="650"/>
                </a:cubicBezTo>
                <a:cubicBezTo>
                  <a:pt x="666" y="653"/>
                  <a:pt x="159" y="123"/>
                  <a:pt x="0" y="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293813" y="4284663"/>
            <a:ext cx="3265487" cy="1647825"/>
            <a:chOff x="815" y="2699"/>
            <a:chExt cx="2057" cy="1038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15" y="2699"/>
              <a:ext cx="2057" cy="719"/>
            </a:xfrm>
            <a:custGeom>
              <a:avLst/>
              <a:gdLst>
                <a:gd name="T0" fmla="*/ 0 w 2057"/>
                <a:gd name="T1" fmla="*/ 0 h 719"/>
                <a:gd name="T2" fmla="*/ 510 w 2057"/>
                <a:gd name="T3" fmla="*/ 716 h 719"/>
                <a:gd name="T4" fmla="*/ 2057 w 2057"/>
                <a:gd name="T5" fmla="*/ 16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7" h="719">
                  <a:moveTo>
                    <a:pt x="0" y="0"/>
                  </a:moveTo>
                  <a:cubicBezTo>
                    <a:pt x="83" y="356"/>
                    <a:pt x="167" y="713"/>
                    <a:pt x="510" y="716"/>
                  </a:cubicBezTo>
                  <a:cubicBezTo>
                    <a:pt x="853" y="719"/>
                    <a:pt x="1798" y="133"/>
                    <a:pt x="2057" y="1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135" y="3449"/>
              <a:ext cx="1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hlink"/>
                  </a:solidFill>
                </a:rPr>
                <a:t>??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952750" y="5146677"/>
            <a:ext cx="2989263" cy="1036638"/>
            <a:chOff x="1860" y="3242"/>
            <a:chExt cx="1883" cy="653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860" y="3242"/>
              <a:ext cx="1785" cy="349"/>
            </a:xfrm>
            <a:custGeom>
              <a:avLst/>
              <a:gdLst>
                <a:gd name="T0" fmla="*/ 0 w 1785"/>
                <a:gd name="T1" fmla="*/ 0 h 349"/>
                <a:gd name="T2" fmla="*/ 757 w 1785"/>
                <a:gd name="T3" fmla="*/ 337 h 349"/>
                <a:gd name="T4" fmla="*/ 1785 w 1785"/>
                <a:gd name="T5" fmla="*/ 7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5" h="349">
                  <a:moveTo>
                    <a:pt x="0" y="0"/>
                  </a:moveTo>
                  <a:cubicBezTo>
                    <a:pt x="230" y="162"/>
                    <a:pt x="460" y="325"/>
                    <a:pt x="757" y="337"/>
                  </a:cubicBezTo>
                  <a:cubicBezTo>
                    <a:pt x="1054" y="349"/>
                    <a:pt x="1419" y="211"/>
                    <a:pt x="1785" y="74"/>
                  </a:cubicBezTo>
                </a:path>
              </a:pathLst>
            </a:custGeom>
            <a:noFill/>
            <a:ln w="38100" cap="flat" cmpd="sng">
              <a:solidFill>
                <a:srgbClr val="FF66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073" y="3662"/>
              <a:ext cx="16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</a:rPr>
                <a:t>graph theory</a:t>
              </a:r>
            </a:p>
          </p:txBody>
        </p:sp>
      </p:grp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442075" y="5245102"/>
            <a:ext cx="2622550" cy="9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accent1">
                    <a:lumMod val="75000"/>
                  </a:schemeClr>
                </a:solidFill>
              </a:rPr>
              <a:t>Flow-cut gap theorems </a:t>
            </a:r>
            <a:r>
              <a:rPr lang="en-US" altLang="en-US" smtClean="0">
                <a:solidFill>
                  <a:srgbClr val="009900"/>
                </a:solidFill>
              </a:rPr>
              <a:t>[LR88, GVY93, LLR95 ...]</a:t>
            </a:r>
            <a:endParaRPr lang="en-US" alt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Throughput 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Undir</a:t>
            </a:r>
            <a:r>
              <a:rPr lang="en-US" dirty="0" smtClean="0"/>
              <a:t> graph </a:t>
            </a:r>
            <a:r>
              <a:rPr lang="en-US" dirty="0" smtClean="0">
                <a:solidFill>
                  <a:srgbClr val="FF0000"/>
                </a:solidFill>
              </a:rPr>
              <a:t>G=(V,E)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node-pairs </a:t>
            </a:r>
            <a:r>
              <a:rPr lang="en-US" dirty="0" smtClean="0">
                <a:solidFill>
                  <a:srgbClr val="FF0000"/>
                </a:solidFill>
                <a:latin typeface="Calisto MT"/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  <a:latin typeface="Calisto MT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alisto MT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Calisto MT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  <a:latin typeface="Calisto MT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alisto MT"/>
              </a:rPr>
              <a:t>k</a:t>
            </a:r>
            <a:r>
              <a:rPr lang="en-US" dirty="0" err="1" smtClean="0">
                <a:solidFill>
                  <a:srgbClr val="FF0000"/>
                </a:solidFill>
                <a:latin typeface="Calisto MT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alisto MT"/>
              </a:rPr>
              <a:t>k</a:t>
            </a:r>
            <a:endParaRPr lang="en-US" baseline="-25000" dirty="0" smtClean="0">
              <a:solidFill>
                <a:srgbClr val="FF0000"/>
              </a:solidFill>
              <a:latin typeface="Calisto MT"/>
            </a:endParaRPr>
          </a:p>
          <a:p>
            <a:pPr marL="0" indent="0">
              <a:buNone/>
            </a:pPr>
            <a:r>
              <a:rPr lang="en-US" b="1" dirty="0" smtClean="0"/>
              <a:t>MEDP: </a:t>
            </a:r>
            <a:r>
              <a:rPr lang="en-US" dirty="0" smtClean="0"/>
              <a:t>maximize # of input pairs that can be connected by edge-disjoint paths</a:t>
            </a:r>
          </a:p>
          <a:p>
            <a:pPr marL="0" indent="0">
              <a:buNone/>
            </a:pPr>
            <a:r>
              <a:rPr lang="en-US" b="1" dirty="0" smtClean="0"/>
              <a:t>MNDP: </a:t>
            </a:r>
            <a:r>
              <a:rPr lang="en-US" dirty="0"/>
              <a:t>maximize # of input pairs that can be connected by </a:t>
            </a:r>
            <a:r>
              <a:rPr lang="en-US" dirty="0" smtClean="0"/>
              <a:t>node-disjoint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MNDP/MEDP: </a:t>
            </a:r>
            <a:r>
              <a:rPr lang="en-US" dirty="0" smtClean="0"/>
              <a:t>NP-Complete if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is part of input       </a:t>
            </a:r>
            <a:r>
              <a:rPr lang="en-US" dirty="0" smtClean="0">
                <a:solidFill>
                  <a:srgbClr val="008000"/>
                </a:solidFill>
              </a:rPr>
              <a:t>[Knuth/Karp, Even-</a:t>
            </a:r>
            <a:r>
              <a:rPr lang="en-US" dirty="0" err="1" smtClean="0">
                <a:solidFill>
                  <a:srgbClr val="008000"/>
                </a:solidFill>
              </a:rPr>
              <a:t>Itai</a:t>
            </a:r>
            <a:r>
              <a:rPr lang="en-US" dirty="0" smtClean="0">
                <a:solidFill>
                  <a:srgbClr val="008000"/>
                </a:solidFill>
              </a:rPr>
              <a:t>-Shamir]</a:t>
            </a:r>
          </a:p>
          <a:p>
            <a:pPr marL="0" indent="0">
              <a:buNone/>
            </a:pPr>
            <a:r>
              <a:rPr lang="en-US" dirty="0" smtClean="0"/>
              <a:t>Poly-time solvable (in fact FPT) </a:t>
            </a:r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is fixed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smtClean="0">
                <a:solidFill>
                  <a:srgbClr val="008000"/>
                </a:solidFill>
              </a:rPr>
              <a:t>Robertson-Seymour]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Questions: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Can we approximate well?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 between fractional flow and integer flow?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Integrality Gap for MEDP/MNDP</a:t>
            </a:r>
            <a:endParaRPr lang="en-US" dirty="0"/>
          </a:p>
        </p:txBody>
      </p:sp>
      <p:grpSp>
        <p:nvGrpSpPr>
          <p:cNvPr id="141" name="Group 4"/>
          <p:cNvGrpSpPr>
            <a:grpSpLocks/>
          </p:cNvGrpSpPr>
          <p:nvPr/>
        </p:nvGrpSpPr>
        <p:grpSpPr bwMode="auto">
          <a:xfrm>
            <a:off x="2362200" y="4951413"/>
            <a:ext cx="3911600" cy="642937"/>
            <a:chOff x="891" y="1835"/>
            <a:chExt cx="2464" cy="405"/>
          </a:xfrm>
        </p:grpSpPr>
        <p:sp>
          <p:nvSpPr>
            <p:cNvPr id="142" name="Line 5"/>
            <p:cNvSpPr>
              <a:spLocks noChangeShapeType="1"/>
            </p:cNvSpPr>
            <p:nvPr/>
          </p:nvSpPr>
          <p:spPr bwMode="auto">
            <a:xfrm>
              <a:off x="891" y="1835"/>
              <a:ext cx="2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Line 6"/>
            <p:cNvSpPr>
              <a:spLocks noChangeShapeType="1"/>
            </p:cNvSpPr>
            <p:nvPr/>
          </p:nvSpPr>
          <p:spPr bwMode="auto">
            <a:xfrm>
              <a:off x="3355" y="183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4" name="Line 7"/>
          <p:cNvSpPr>
            <a:spLocks noChangeShapeType="1"/>
          </p:cNvSpPr>
          <p:nvPr/>
        </p:nvSpPr>
        <p:spPr bwMode="auto">
          <a:xfrm>
            <a:off x="2362200" y="4459288"/>
            <a:ext cx="3452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Line 8"/>
          <p:cNvSpPr>
            <a:spLocks noChangeShapeType="1"/>
          </p:cNvSpPr>
          <p:nvPr/>
        </p:nvSpPr>
        <p:spPr bwMode="auto">
          <a:xfrm>
            <a:off x="5815013" y="4459288"/>
            <a:ext cx="0" cy="1135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Line 9"/>
          <p:cNvSpPr>
            <a:spLocks noChangeShapeType="1"/>
          </p:cNvSpPr>
          <p:nvPr/>
        </p:nvSpPr>
        <p:spPr bwMode="auto">
          <a:xfrm>
            <a:off x="2362200" y="4017963"/>
            <a:ext cx="3021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Line 10"/>
          <p:cNvSpPr>
            <a:spLocks noChangeShapeType="1"/>
          </p:cNvSpPr>
          <p:nvPr/>
        </p:nvSpPr>
        <p:spPr bwMode="auto">
          <a:xfrm>
            <a:off x="5383213" y="4017963"/>
            <a:ext cx="0" cy="1576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Freeform 11"/>
          <p:cNvSpPr>
            <a:spLocks/>
          </p:cNvSpPr>
          <p:nvPr/>
        </p:nvSpPr>
        <p:spPr bwMode="auto">
          <a:xfrm>
            <a:off x="2733675" y="2173288"/>
            <a:ext cx="1588" cy="3422650"/>
          </a:xfrm>
          <a:custGeom>
            <a:avLst/>
            <a:gdLst>
              <a:gd name="T0" fmla="*/ 0 w 1"/>
              <a:gd name="T1" fmla="*/ 2156 h 2156"/>
              <a:gd name="T2" fmla="*/ 0 w 1"/>
              <a:gd name="T3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156">
                <a:moveTo>
                  <a:pt x="0" y="215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Line 12"/>
          <p:cNvSpPr>
            <a:spLocks noChangeShapeType="1"/>
          </p:cNvSpPr>
          <p:nvPr/>
        </p:nvSpPr>
        <p:spPr bwMode="auto">
          <a:xfrm flipV="1">
            <a:off x="3132138" y="2605088"/>
            <a:ext cx="0" cy="2989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Line 13"/>
          <p:cNvSpPr>
            <a:spLocks noChangeShapeType="1"/>
          </p:cNvSpPr>
          <p:nvPr/>
        </p:nvSpPr>
        <p:spPr bwMode="auto">
          <a:xfrm flipH="1">
            <a:off x="2362200" y="2605088"/>
            <a:ext cx="769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Rectangle 14"/>
          <p:cNvSpPr>
            <a:spLocks noChangeArrowheads="1"/>
          </p:cNvSpPr>
          <p:nvPr/>
        </p:nvSpPr>
        <p:spPr bwMode="auto">
          <a:xfrm>
            <a:off x="3051175" y="3946525"/>
            <a:ext cx="160338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Rectangle 15"/>
          <p:cNvSpPr>
            <a:spLocks noChangeArrowheads="1"/>
          </p:cNvSpPr>
          <p:nvPr/>
        </p:nvSpPr>
        <p:spPr bwMode="auto">
          <a:xfrm>
            <a:off x="5302250" y="4387850"/>
            <a:ext cx="160338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Rectangle 16"/>
          <p:cNvSpPr>
            <a:spLocks noChangeArrowheads="1"/>
          </p:cNvSpPr>
          <p:nvPr/>
        </p:nvSpPr>
        <p:spPr bwMode="auto">
          <a:xfrm>
            <a:off x="5734050" y="4879975"/>
            <a:ext cx="160338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Rectangle 17"/>
          <p:cNvSpPr>
            <a:spLocks noChangeArrowheads="1"/>
          </p:cNvSpPr>
          <p:nvPr/>
        </p:nvSpPr>
        <p:spPr bwMode="auto">
          <a:xfrm>
            <a:off x="5302250" y="4879975"/>
            <a:ext cx="160338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Rectangle 18"/>
          <p:cNvSpPr>
            <a:spLocks noChangeArrowheads="1"/>
          </p:cNvSpPr>
          <p:nvPr/>
        </p:nvSpPr>
        <p:spPr bwMode="auto">
          <a:xfrm>
            <a:off x="3051175" y="4879975"/>
            <a:ext cx="160338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Rectangle 19"/>
          <p:cNvSpPr>
            <a:spLocks noChangeArrowheads="1"/>
          </p:cNvSpPr>
          <p:nvPr/>
        </p:nvSpPr>
        <p:spPr bwMode="auto">
          <a:xfrm>
            <a:off x="2652713" y="3946525"/>
            <a:ext cx="160337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Rectangle 20"/>
          <p:cNvSpPr>
            <a:spLocks noChangeArrowheads="1"/>
          </p:cNvSpPr>
          <p:nvPr/>
        </p:nvSpPr>
        <p:spPr bwMode="auto">
          <a:xfrm>
            <a:off x="3051175" y="4387850"/>
            <a:ext cx="160338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Line 21"/>
          <p:cNvSpPr>
            <a:spLocks noChangeShapeType="1"/>
          </p:cNvSpPr>
          <p:nvPr/>
        </p:nvSpPr>
        <p:spPr bwMode="auto">
          <a:xfrm flipV="1">
            <a:off x="4308475" y="3357563"/>
            <a:ext cx="0" cy="2236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Line 22"/>
          <p:cNvSpPr>
            <a:spLocks noChangeShapeType="1"/>
          </p:cNvSpPr>
          <p:nvPr/>
        </p:nvSpPr>
        <p:spPr bwMode="auto">
          <a:xfrm flipH="1">
            <a:off x="2362200" y="3357563"/>
            <a:ext cx="1946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Rectangle 23"/>
          <p:cNvSpPr>
            <a:spLocks noChangeArrowheads="1"/>
          </p:cNvSpPr>
          <p:nvPr/>
        </p:nvSpPr>
        <p:spPr bwMode="auto">
          <a:xfrm>
            <a:off x="3051175" y="3286125"/>
            <a:ext cx="160338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" name="Rectangle 24"/>
          <p:cNvSpPr>
            <a:spLocks noChangeArrowheads="1"/>
          </p:cNvSpPr>
          <p:nvPr/>
        </p:nvSpPr>
        <p:spPr bwMode="auto">
          <a:xfrm>
            <a:off x="2652713" y="3286125"/>
            <a:ext cx="160337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Rectangle 25"/>
          <p:cNvSpPr>
            <a:spLocks noChangeArrowheads="1"/>
          </p:cNvSpPr>
          <p:nvPr/>
        </p:nvSpPr>
        <p:spPr bwMode="auto">
          <a:xfrm>
            <a:off x="4227513" y="4879975"/>
            <a:ext cx="160337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Rectangle 26"/>
          <p:cNvSpPr>
            <a:spLocks noChangeArrowheads="1"/>
          </p:cNvSpPr>
          <p:nvPr/>
        </p:nvSpPr>
        <p:spPr bwMode="auto">
          <a:xfrm>
            <a:off x="2652713" y="4387850"/>
            <a:ext cx="160337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Rectangle 27"/>
          <p:cNvSpPr>
            <a:spLocks noChangeArrowheads="1"/>
          </p:cNvSpPr>
          <p:nvPr/>
        </p:nvSpPr>
        <p:spPr bwMode="auto">
          <a:xfrm>
            <a:off x="2652713" y="4879975"/>
            <a:ext cx="160337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Rectangle 28"/>
          <p:cNvSpPr>
            <a:spLocks noChangeArrowheads="1"/>
          </p:cNvSpPr>
          <p:nvPr/>
        </p:nvSpPr>
        <p:spPr bwMode="auto">
          <a:xfrm>
            <a:off x="2652713" y="2533650"/>
            <a:ext cx="160337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Rectangle 29"/>
          <p:cNvSpPr>
            <a:spLocks noChangeArrowheads="1"/>
          </p:cNvSpPr>
          <p:nvPr/>
        </p:nvSpPr>
        <p:spPr bwMode="auto">
          <a:xfrm>
            <a:off x="4227513" y="4387850"/>
            <a:ext cx="160337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Line 30"/>
          <p:cNvSpPr>
            <a:spLocks noChangeShapeType="1"/>
          </p:cNvSpPr>
          <p:nvPr/>
        </p:nvSpPr>
        <p:spPr bwMode="auto">
          <a:xfrm>
            <a:off x="4613275" y="5322888"/>
            <a:ext cx="474663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3470275" y="5322888"/>
            <a:ext cx="474663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" name="Line 32"/>
          <p:cNvSpPr>
            <a:spLocks noChangeShapeType="1"/>
          </p:cNvSpPr>
          <p:nvPr/>
        </p:nvSpPr>
        <p:spPr bwMode="auto">
          <a:xfrm rot="5376832">
            <a:off x="3435351" y="2933700"/>
            <a:ext cx="474662" cy="1587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0" name="Line 33"/>
          <p:cNvSpPr>
            <a:spLocks noChangeShapeType="1"/>
          </p:cNvSpPr>
          <p:nvPr/>
        </p:nvSpPr>
        <p:spPr bwMode="auto">
          <a:xfrm rot="5376832">
            <a:off x="3436937" y="3665538"/>
            <a:ext cx="474663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" name="Line 34"/>
          <p:cNvSpPr>
            <a:spLocks noChangeShapeType="1"/>
          </p:cNvSpPr>
          <p:nvPr/>
        </p:nvSpPr>
        <p:spPr bwMode="auto">
          <a:xfrm>
            <a:off x="2362200" y="2173288"/>
            <a:ext cx="371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Rectangle 35"/>
          <p:cNvSpPr>
            <a:spLocks noChangeArrowheads="1"/>
          </p:cNvSpPr>
          <p:nvPr/>
        </p:nvSpPr>
        <p:spPr bwMode="auto">
          <a:xfrm>
            <a:off x="4227513" y="3946525"/>
            <a:ext cx="160337" cy="142875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Text Box 36"/>
          <p:cNvSpPr txBox="1">
            <a:spLocks noChangeArrowheads="1"/>
          </p:cNvSpPr>
          <p:nvPr/>
        </p:nvSpPr>
        <p:spPr bwMode="auto">
          <a:xfrm>
            <a:off x="6081713" y="5594350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s</a:t>
            </a:r>
            <a:r>
              <a:rPr lang="en-US" baseline="-25000">
                <a:latin typeface="Times New Roman" charset="0"/>
              </a:rPr>
              <a:t>1</a:t>
            </a:r>
          </a:p>
        </p:txBody>
      </p:sp>
      <p:sp>
        <p:nvSpPr>
          <p:cNvPr id="174" name="Text Box 37"/>
          <p:cNvSpPr txBox="1">
            <a:spLocks noChangeArrowheads="1"/>
          </p:cNvSpPr>
          <p:nvPr/>
        </p:nvSpPr>
        <p:spPr bwMode="auto">
          <a:xfrm>
            <a:off x="5584825" y="5594350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s</a:t>
            </a:r>
            <a:r>
              <a:rPr lang="en-US" baseline="-25000">
                <a:latin typeface="Times New Roman" charset="0"/>
              </a:rPr>
              <a:t>2</a:t>
            </a:r>
          </a:p>
        </p:txBody>
      </p:sp>
      <p:sp>
        <p:nvSpPr>
          <p:cNvPr id="175" name="Text Box 38"/>
          <p:cNvSpPr txBox="1">
            <a:spLocks noChangeArrowheads="1"/>
          </p:cNvSpPr>
          <p:nvPr/>
        </p:nvSpPr>
        <p:spPr bwMode="auto">
          <a:xfrm>
            <a:off x="4078288" y="5594350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s</a:t>
            </a:r>
            <a:r>
              <a:rPr lang="en-US" baseline="-25000">
                <a:latin typeface="Times New Roman" charset="0"/>
              </a:rPr>
              <a:t>i</a:t>
            </a:r>
          </a:p>
        </p:txBody>
      </p:sp>
      <p:sp>
        <p:nvSpPr>
          <p:cNvPr id="176" name="Text Box 39"/>
          <p:cNvSpPr txBox="1">
            <a:spLocks noChangeArrowheads="1"/>
          </p:cNvSpPr>
          <p:nvPr/>
        </p:nvSpPr>
        <p:spPr bwMode="auto">
          <a:xfrm>
            <a:off x="5073650" y="5594350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s</a:t>
            </a:r>
            <a:r>
              <a:rPr lang="en-US" baseline="-25000">
                <a:latin typeface="Times New Roman" charset="0"/>
              </a:rPr>
              <a:t>3</a:t>
            </a:r>
          </a:p>
        </p:txBody>
      </p:sp>
      <p:sp>
        <p:nvSpPr>
          <p:cNvPr id="177" name="Text Box 40"/>
          <p:cNvSpPr txBox="1">
            <a:spLocks noChangeArrowheads="1"/>
          </p:cNvSpPr>
          <p:nvPr/>
        </p:nvSpPr>
        <p:spPr bwMode="auto">
          <a:xfrm>
            <a:off x="2822575" y="5595938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s</a:t>
            </a:r>
            <a:r>
              <a:rPr lang="en-US" baseline="-25000">
                <a:latin typeface="Times New Roman" charset="0"/>
              </a:rPr>
              <a:t>k-1</a:t>
            </a:r>
          </a:p>
        </p:txBody>
      </p:sp>
      <p:sp>
        <p:nvSpPr>
          <p:cNvPr id="178" name="Text Box 41"/>
          <p:cNvSpPr txBox="1">
            <a:spLocks noChangeArrowheads="1"/>
          </p:cNvSpPr>
          <p:nvPr/>
        </p:nvSpPr>
        <p:spPr bwMode="auto">
          <a:xfrm>
            <a:off x="2432050" y="5594350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s</a:t>
            </a:r>
            <a:r>
              <a:rPr lang="en-US" baseline="-25000">
                <a:latin typeface="Times New Roman" charset="0"/>
              </a:rPr>
              <a:t>k</a:t>
            </a:r>
          </a:p>
        </p:txBody>
      </p:sp>
      <p:sp>
        <p:nvSpPr>
          <p:cNvPr id="179" name="Text Box 42"/>
          <p:cNvSpPr txBox="1">
            <a:spLocks noChangeArrowheads="1"/>
          </p:cNvSpPr>
          <p:nvPr/>
        </p:nvSpPr>
        <p:spPr bwMode="auto">
          <a:xfrm>
            <a:off x="1812925" y="4651375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1</a:t>
            </a:r>
          </a:p>
        </p:txBody>
      </p:sp>
      <p:sp>
        <p:nvSpPr>
          <p:cNvPr id="180" name="Text Box 43"/>
          <p:cNvSpPr txBox="1">
            <a:spLocks noChangeArrowheads="1"/>
          </p:cNvSpPr>
          <p:nvPr/>
        </p:nvSpPr>
        <p:spPr bwMode="auto">
          <a:xfrm>
            <a:off x="1812925" y="2376488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k-1    </a:t>
            </a:r>
          </a:p>
        </p:txBody>
      </p:sp>
      <p:sp>
        <p:nvSpPr>
          <p:cNvPr id="181" name="Text Box 44"/>
          <p:cNvSpPr txBox="1">
            <a:spLocks noChangeArrowheads="1"/>
          </p:cNvSpPr>
          <p:nvPr/>
        </p:nvSpPr>
        <p:spPr bwMode="auto">
          <a:xfrm>
            <a:off x="1808163" y="1944688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k</a:t>
            </a:r>
          </a:p>
        </p:txBody>
      </p:sp>
      <p:sp>
        <p:nvSpPr>
          <p:cNvPr id="182" name="Text Box 45"/>
          <p:cNvSpPr txBox="1">
            <a:spLocks noChangeArrowheads="1"/>
          </p:cNvSpPr>
          <p:nvPr/>
        </p:nvSpPr>
        <p:spPr bwMode="auto">
          <a:xfrm>
            <a:off x="1812925" y="3789363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3</a:t>
            </a:r>
          </a:p>
        </p:txBody>
      </p:sp>
      <p:sp>
        <p:nvSpPr>
          <p:cNvPr id="183" name="Text Box 46"/>
          <p:cNvSpPr txBox="1">
            <a:spLocks noChangeArrowheads="1"/>
          </p:cNvSpPr>
          <p:nvPr/>
        </p:nvSpPr>
        <p:spPr bwMode="auto">
          <a:xfrm>
            <a:off x="1812925" y="4194175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2</a:t>
            </a:r>
          </a:p>
        </p:txBody>
      </p:sp>
      <p:sp>
        <p:nvSpPr>
          <p:cNvPr id="184" name="Text Box 47"/>
          <p:cNvSpPr txBox="1">
            <a:spLocks noChangeArrowheads="1"/>
          </p:cNvSpPr>
          <p:nvPr/>
        </p:nvSpPr>
        <p:spPr bwMode="auto">
          <a:xfrm>
            <a:off x="1812925" y="3128963"/>
            <a:ext cx="61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i</a:t>
            </a:r>
          </a:p>
        </p:txBody>
      </p:sp>
      <p:sp>
        <p:nvSpPr>
          <p:cNvPr id="185" name="Oval 48"/>
          <p:cNvSpPr>
            <a:spLocks noChangeArrowheads="1"/>
          </p:cNvSpPr>
          <p:nvPr/>
        </p:nvSpPr>
        <p:spPr bwMode="auto">
          <a:xfrm>
            <a:off x="4078288" y="3789363"/>
            <a:ext cx="458787" cy="457200"/>
          </a:xfrm>
          <a:prstGeom prst="ellips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6" name="Oval 49"/>
          <p:cNvSpPr>
            <a:spLocks noChangeArrowheads="1"/>
          </p:cNvSpPr>
          <p:nvPr/>
        </p:nvSpPr>
        <p:spPr bwMode="auto">
          <a:xfrm>
            <a:off x="5894388" y="2087563"/>
            <a:ext cx="1346200" cy="1341437"/>
          </a:xfrm>
          <a:prstGeom prst="ellips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87" name="Line 50"/>
          <p:cNvSpPr>
            <a:spLocks noChangeShapeType="1"/>
          </p:cNvSpPr>
          <p:nvPr/>
        </p:nvSpPr>
        <p:spPr bwMode="auto">
          <a:xfrm flipV="1">
            <a:off x="4308475" y="3357563"/>
            <a:ext cx="2598738" cy="88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8" name="Line 51"/>
          <p:cNvSpPr>
            <a:spLocks noChangeShapeType="1"/>
          </p:cNvSpPr>
          <p:nvPr/>
        </p:nvSpPr>
        <p:spPr bwMode="auto">
          <a:xfrm flipV="1">
            <a:off x="4227513" y="2173288"/>
            <a:ext cx="1976437" cy="161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9" name="Rectangle 52"/>
          <p:cNvSpPr>
            <a:spLocks noChangeArrowheads="1"/>
          </p:cNvSpPr>
          <p:nvPr/>
        </p:nvSpPr>
        <p:spPr bwMode="auto">
          <a:xfrm>
            <a:off x="6321425" y="2489200"/>
            <a:ext cx="92075" cy="88900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0" name="Rectangle 53"/>
          <p:cNvSpPr>
            <a:spLocks noChangeArrowheads="1"/>
          </p:cNvSpPr>
          <p:nvPr/>
        </p:nvSpPr>
        <p:spPr bwMode="auto">
          <a:xfrm>
            <a:off x="6654800" y="2789238"/>
            <a:ext cx="92075" cy="88900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1" name="Freeform 54"/>
          <p:cNvSpPr>
            <a:spLocks/>
          </p:cNvSpPr>
          <p:nvPr/>
        </p:nvSpPr>
        <p:spPr bwMode="auto">
          <a:xfrm>
            <a:off x="6083300" y="2535238"/>
            <a:ext cx="223838" cy="1587"/>
          </a:xfrm>
          <a:custGeom>
            <a:avLst/>
            <a:gdLst>
              <a:gd name="T0" fmla="*/ 141 w 141"/>
              <a:gd name="T1" fmla="*/ 1 h 1"/>
              <a:gd name="T2" fmla="*/ 0 w 14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1" h="1">
                <a:moveTo>
                  <a:pt x="141" y="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Line 55"/>
          <p:cNvSpPr>
            <a:spLocks noChangeShapeType="1"/>
          </p:cNvSpPr>
          <p:nvPr/>
        </p:nvSpPr>
        <p:spPr bwMode="auto">
          <a:xfrm>
            <a:off x="6367463" y="2173288"/>
            <a:ext cx="0" cy="315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Line 56"/>
          <p:cNvSpPr>
            <a:spLocks noChangeShapeType="1"/>
          </p:cNvSpPr>
          <p:nvPr/>
        </p:nvSpPr>
        <p:spPr bwMode="auto">
          <a:xfrm>
            <a:off x="6700838" y="2878138"/>
            <a:ext cx="0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57"/>
          <p:cNvSpPr>
            <a:spLocks noChangeShapeType="1"/>
          </p:cNvSpPr>
          <p:nvPr/>
        </p:nvSpPr>
        <p:spPr bwMode="auto">
          <a:xfrm>
            <a:off x="6746875" y="2833688"/>
            <a:ext cx="279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58"/>
          <p:cNvSpPr>
            <a:spLocks noChangeShapeType="1"/>
          </p:cNvSpPr>
          <p:nvPr/>
        </p:nvSpPr>
        <p:spPr bwMode="auto">
          <a:xfrm>
            <a:off x="6413500" y="2578100"/>
            <a:ext cx="241300" cy="211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551988" y="4246563"/>
            <a:ext cx="1693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[GVY]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Symbol"/>
                <a:sym typeface="Symbol"/>
              </a:rPr>
              <a:t>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alisto MT"/>
              </a:rPr>
              <a:t>n</a:t>
            </a:r>
            <a:r>
              <a:rPr lang="en-US" sz="2400" baseline="30000" dirty="0" smtClean="0">
                <a:solidFill>
                  <a:srgbClr val="FF0000"/>
                </a:solidFill>
                <a:latin typeface="Calisto MT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/2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gap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Relaxations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MNDP/MEDP with Congestion: </a:t>
            </a:r>
            <a:r>
              <a:rPr lang="en-US" dirty="0" smtClean="0"/>
              <a:t>Allow paths to use an edge/node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times for some small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All-or-Nothing Flow (MANF): </a:t>
            </a:r>
            <a:r>
              <a:rPr lang="en-US" dirty="0" smtClean="0"/>
              <a:t>Allow pairs to route one unit of flow along any # of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7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EKURI@C02FM1C7DDRT3PP7" val="4154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32273</TotalTime>
  <Words>1352</Words>
  <Application>Microsoft Macintosh PowerPoint</Application>
  <PresentationFormat>On-screen Show (4:3)</PresentationFormat>
  <Paragraphs>210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Brush Script MT</vt:lpstr>
      <vt:lpstr>Calibri</vt:lpstr>
      <vt:lpstr>Calisto MT</vt:lpstr>
      <vt:lpstr>cmsy10</vt:lpstr>
      <vt:lpstr>Symbol</vt:lpstr>
      <vt:lpstr>Times</vt:lpstr>
      <vt:lpstr>Times New Roman</vt:lpstr>
      <vt:lpstr>Arial</vt:lpstr>
      <vt:lpstr>Capital</vt:lpstr>
      <vt:lpstr>Routing Symmetric Demands and Directed Treewidth</vt:lpstr>
      <vt:lpstr>s-t flow and cut</vt:lpstr>
      <vt:lpstr>Multicommodity Flows/Cuts</vt:lpstr>
      <vt:lpstr>Multicommodity Flows/Cuts</vt:lpstr>
      <vt:lpstr>Multicommodity Flows/Cuts</vt:lpstr>
      <vt:lpstr>Maximum Throughput Routing Problems</vt:lpstr>
      <vt:lpstr>Complexity</vt:lpstr>
      <vt:lpstr>Integrality Gap for MEDP/MNDP</vt:lpstr>
      <vt:lpstr>Two Relaxations</vt:lpstr>
      <vt:lpstr>Reduction to Graph Theory</vt:lpstr>
      <vt:lpstr>PowerPoint Presentation</vt:lpstr>
      <vt:lpstr>Reduction to Graph Theory</vt:lpstr>
      <vt:lpstr>Answers to the Question</vt:lpstr>
      <vt:lpstr>Directed Graphs</vt:lpstr>
      <vt:lpstr>Symmetric Demands</vt:lpstr>
      <vt:lpstr>Motivation</vt:lpstr>
      <vt:lpstr>(Directed) Treewidth and Well-linked Sets</vt:lpstr>
      <vt:lpstr>Well-linked Sets</vt:lpstr>
      <vt:lpstr>Well-linked Sets</vt:lpstr>
      <vt:lpstr>Well-linked Sets: Directed Graphs</vt:lpstr>
      <vt:lpstr>Well-linked Sets: Directed Graphs</vt:lpstr>
      <vt:lpstr>Treewidth &amp; Well-linked Sets</vt:lpstr>
      <vt:lpstr>Two Relaxations</vt:lpstr>
      <vt:lpstr>All-or-Nothing Flow</vt:lpstr>
      <vt:lpstr>Reduction to Graph Theory</vt:lpstr>
      <vt:lpstr>Conjecture of JRST</vt:lpstr>
      <vt:lpstr>Proofs of Conjecture</vt:lpstr>
      <vt:lpstr>Weaker Structure</vt:lpstr>
      <vt:lpstr>Proof Sketch</vt:lpstr>
      <vt:lpstr>Proof Outline</vt:lpstr>
      <vt:lpstr>Eulerian and Low Degree</vt:lpstr>
      <vt:lpstr>Eulerian and Low Degree</vt:lpstr>
      <vt:lpstr>Undirected Grid</vt:lpstr>
      <vt:lpstr>Concentric Cycles</vt:lpstr>
      <vt:lpstr>Concentric Cycles</vt:lpstr>
      <vt:lpstr>Paths from inner cycle to outer and vice-versa</vt:lpstr>
      <vt:lpstr>Open Problems</vt:lpstr>
      <vt:lpstr>Thank You!</vt:lpstr>
    </vt:vector>
  </TitlesOfParts>
  <Company>Univ. of Illinois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Constrained Submodular Set Function Maximization</dc:title>
  <dc:creator>Office 2004 Test Drive User</dc:creator>
  <cp:lastModifiedBy>Chekuri, Chandra Sekhar</cp:lastModifiedBy>
  <cp:revision>1360</cp:revision>
  <cp:lastPrinted>2011-05-27T03:52:31Z</cp:lastPrinted>
  <dcterms:created xsi:type="dcterms:W3CDTF">2010-05-06T15:29:55Z</dcterms:created>
  <dcterms:modified xsi:type="dcterms:W3CDTF">2016-09-29T20:49:12Z</dcterms:modified>
</cp:coreProperties>
</file>