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6" r:id="rId1"/>
  </p:sldMasterIdLst>
  <p:notesMasterIdLst>
    <p:notesMasterId r:id="rId33"/>
  </p:notesMasterIdLst>
  <p:sldIdLst>
    <p:sldId id="256" r:id="rId2"/>
    <p:sldId id="735" r:id="rId3"/>
    <p:sldId id="731" r:id="rId4"/>
    <p:sldId id="747" r:id="rId5"/>
    <p:sldId id="734" r:id="rId6"/>
    <p:sldId id="737" r:id="rId7"/>
    <p:sldId id="738" r:id="rId8"/>
    <p:sldId id="739" r:id="rId9"/>
    <p:sldId id="763" r:id="rId10"/>
    <p:sldId id="740" r:id="rId11"/>
    <p:sldId id="742" r:id="rId12"/>
    <p:sldId id="741" r:id="rId13"/>
    <p:sldId id="743" r:id="rId14"/>
    <p:sldId id="764" r:id="rId15"/>
    <p:sldId id="748" r:id="rId16"/>
    <p:sldId id="749" r:id="rId17"/>
    <p:sldId id="746" r:id="rId18"/>
    <p:sldId id="750" r:id="rId19"/>
    <p:sldId id="751" r:id="rId20"/>
    <p:sldId id="752" r:id="rId21"/>
    <p:sldId id="753" r:id="rId22"/>
    <p:sldId id="754" r:id="rId23"/>
    <p:sldId id="760" r:id="rId24"/>
    <p:sldId id="761" r:id="rId25"/>
    <p:sldId id="762" r:id="rId26"/>
    <p:sldId id="755" r:id="rId27"/>
    <p:sldId id="757" r:id="rId28"/>
    <p:sldId id="756" r:id="rId29"/>
    <p:sldId id="758" r:id="rId30"/>
    <p:sldId id="759" r:id="rId31"/>
    <p:sldId id="727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F3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4" autoAdjust="0"/>
    <p:restoredTop sz="95460" autoAdjust="0"/>
  </p:normalViewPr>
  <p:slideViewPr>
    <p:cSldViewPr snapToGrid="0" snapToObjects="1">
      <p:cViewPr>
        <p:scale>
          <a:sx n="126" d="100"/>
          <a:sy n="126" d="100"/>
        </p:scale>
        <p:origin x="2888" y="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tags" Target="tags/tag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C9F99-1677-1543-B826-4A7881D0A0D0}" type="datetimeFigureOut">
              <a:rPr lang="en-US" smtClean="0"/>
              <a:t>6/30/17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6231B-3141-CC4E-B058-1C8E426AF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7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3AEA19B3-BC6D-4E56-93BC-B9B0EF1523FC}" type="datetime1">
              <a:rPr lang="en-US" smtClean="0"/>
              <a:pPr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858486D9-467F-164E-8D39-7F8E831494B7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858486D9-467F-164E-8D39-7F8E831494B7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  <p:sldLayoutId id="2147484798" r:id="rId2"/>
    <p:sldLayoutId id="2147484799" r:id="rId3"/>
    <p:sldLayoutId id="2147484800" r:id="rId4"/>
    <p:sldLayoutId id="2147484801" r:id="rId5"/>
    <p:sldLayoutId id="2147484802" r:id="rId6"/>
    <p:sldLayoutId id="2147484803" r:id="rId7"/>
    <p:sldLayoutId id="2147484804" r:id="rId8"/>
    <p:sldLayoutId id="2147484805" r:id="rId9"/>
    <p:sldLayoutId id="2147484806" r:id="rId10"/>
    <p:sldLayoutId id="2147484807" r:id="rId11"/>
    <p:sldLayoutId id="2147484808" r:id="rId12"/>
    <p:sldLayoutId id="2147484809" r:id="rId13"/>
    <p:sldLayoutId id="214748481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4400" dirty="0" smtClean="0">
                <a:solidFill>
                  <a:srgbClr val="000090"/>
                </a:solidFill>
              </a:rPr>
              <a:t>Speeding Up MWU Based Approximation Schemes </a:t>
            </a:r>
            <a:r>
              <a:rPr lang="en-US" sz="4400" dirty="0" smtClean="0">
                <a:solidFill>
                  <a:srgbClr val="000090"/>
                </a:solidFill>
              </a:rPr>
              <a:t>and </a:t>
            </a:r>
            <a:r>
              <a:rPr lang="en-US" sz="4400" dirty="0" smtClean="0">
                <a:solidFill>
                  <a:srgbClr val="000090"/>
                </a:solidFill>
              </a:rPr>
              <a:t>Some Applications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260015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Chandra </a:t>
            </a:r>
            <a:r>
              <a:rPr lang="en-US" sz="2800" dirty="0" err="1" smtClean="0">
                <a:solidFill>
                  <a:srgbClr val="FF0000"/>
                </a:solidFill>
              </a:rPr>
              <a:t>Chekuri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Univ. of Illinois, Urbana-Champaign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Subtour</a:t>
            </a:r>
            <a:r>
              <a:rPr lang="en-US" dirty="0" smtClean="0"/>
              <a:t> </a:t>
            </a:r>
            <a:r>
              <a:rPr lang="en-US" smtClean="0"/>
              <a:t>Elimination LP for TSP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994" y="2448719"/>
            <a:ext cx="69596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2ECSS LP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53" y="2138680"/>
            <a:ext cx="6959600" cy="233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113" y="5303520"/>
            <a:ext cx="70551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Metric-TSP solving 2ECSS LP is equivalent to solving </a:t>
            </a:r>
            <a:r>
              <a:rPr lang="en-US" dirty="0" err="1" smtClean="0">
                <a:solidFill>
                  <a:srgbClr val="FF0000"/>
                </a:solidFill>
              </a:rPr>
              <a:t>Subtour</a:t>
            </a:r>
            <a:r>
              <a:rPr lang="en-US" dirty="0" smtClean="0">
                <a:solidFill>
                  <a:srgbClr val="FF0000"/>
                </a:solidFill>
              </a:rPr>
              <a:t> LP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9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Faster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2912600"/>
                  </p:ext>
                </p:extLst>
              </p:nvPr>
            </p:nvGraphicFramePr>
            <p:xfrm>
              <a:off x="900112" y="2133600"/>
              <a:ext cx="7613967" cy="202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7989"/>
                    <a:gridCol w="2537989"/>
                    <a:gridCol w="2537989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Problem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Previous best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New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Packing Spanning Trees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O(</a:t>
                          </a:r>
                          <a:r>
                            <a:rPr lang="en-US" dirty="0" err="1" smtClean="0">
                              <a:solidFill>
                                <a:srgbClr val="0070C0"/>
                              </a:solidFill>
                            </a:rPr>
                            <a:t>mn</a:t>
                          </a:r>
                          <a:r>
                            <a:rPr lang="en-US" baseline="0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0070C0"/>
                              </a:solidFill>
                            </a:rPr>
                            <a:t>polylog</a:t>
                          </a:r>
                          <a:r>
                            <a:rPr lang="en-US" baseline="0" dirty="0" smtClean="0">
                              <a:solidFill>
                                <a:srgbClr val="0070C0"/>
                              </a:solidFill>
                            </a:rPr>
                            <a:t> n/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baseline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aseline="0" dirty="0" smtClean="0">
                              <a:solidFill>
                                <a:srgbClr val="0070C0"/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O(m</a:t>
                          </a:r>
                          <a:r>
                            <a:rPr lang="en-US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FF0000"/>
                              </a:solidFill>
                            </a:rPr>
                            <a:t>polylog</a:t>
                          </a:r>
                          <a:r>
                            <a:rPr lang="en-US" baseline="0" dirty="0" smtClean="0">
                              <a:solidFill>
                                <a:srgbClr val="FF0000"/>
                              </a:solidFill>
                            </a:rPr>
                            <a:t> n/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baseline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aseline="0" dirty="0" smtClean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Interval</a:t>
                          </a:r>
                          <a:r>
                            <a:rPr lang="en-US" baseline="0" dirty="0" smtClean="0"/>
                            <a:t> Packing LP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O(</a:t>
                          </a:r>
                          <a:r>
                            <a:rPr lang="en-US" dirty="0" err="1" smtClean="0">
                              <a:solidFill>
                                <a:srgbClr val="0070C0"/>
                              </a:solidFill>
                            </a:rPr>
                            <a:t>mn</a:t>
                          </a:r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rgbClr val="0070C0"/>
                              </a:solidFill>
                            </a:rPr>
                            <a:t>polylog</a:t>
                          </a:r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 /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𝜀</m:t>
                              </m:r>
                            </m:oMath>
                          </a14:m>
                          <a:r>
                            <a:rPr lang="en-US" baseline="0" dirty="0" smtClean="0">
                              <a:solidFill>
                                <a:srgbClr val="0070C0"/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O((</a:t>
                          </a:r>
                          <a:r>
                            <a:rPr lang="en-US" dirty="0" err="1" smtClean="0">
                              <a:solidFill>
                                <a:srgbClr val="FF0000"/>
                              </a:solidFill>
                            </a:rPr>
                            <a:t>m+n</a:t>
                          </a: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) </a:t>
                          </a:r>
                          <a:r>
                            <a:rPr lang="en-US" dirty="0" err="1" smtClean="0">
                              <a:solidFill>
                                <a:srgbClr val="FF0000"/>
                              </a:solidFill>
                            </a:rPr>
                            <a:t>polylog</a:t>
                          </a:r>
                          <a:r>
                            <a:rPr lang="en-US" baseline="0" dirty="0" smtClean="0">
                              <a:solidFill>
                                <a:srgbClr val="FF0000"/>
                              </a:solidFill>
                            </a:rPr>
                            <a:t> n/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baseline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aseline="0" dirty="0" smtClean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Metric-TSP</a:t>
                          </a:r>
                          <a:r>
                            <a:rPr lang="en-US" baseline="0" dirty="0" smtClean="0"/>
                            <a:t> LP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O(m</a:t>
                          </a:r>
                          <a:r>
                            <a:rPr lang="en-US" baseline="30000" dirty="0" smtClean="0">
                              <a:solidFill>
                                <a:srgbClr val="0070C0"/>
                              </a:solidFill>
                            </a:rPr>
                            <a:t>2</a:t>
                          </a:r>
                          <a:r>
                            <a:rPr lang="en-US" baseline="0" dirty="0" smtClean="0">
                              <a:solidFill>
                                <a:srgbClr val="0070C0"/>
                              </a:solidFill>
                            </a:rPr>
                            <a:t> log n/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baseline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aseline="0" dirty="0" smtClean="0">
                              <a:solidFill>
                                <a:srgbClr val="0070C0"/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O(m</a:t>
                          </a:r>
                          <a:r>
                            <a:rPr lang="en-US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FF0000"/>
                              </a:solidFill>
                            </a:rPr>
                            <a:t>polylog</a:t>
                          </a:r>
                          <a:r>
                            <a:rPr lang="en-US" baseline="0" dirty="0" smtClean="0">
                              <a:solidFill>
                                <a:srgbClr val="FF0000"/>
                              </a:solidFill>
                            </a:rPr>
                            <a:t> n/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baseline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aseline="0" dirty="0" smtClean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r>
                            <a:rPr lang="en-US" dirty="0" smtClean="0"/>
                            <a:t>(randomized)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2912600"/>
                  </p:ext>
                </p:extLst>
              </p:nvPr>
            </p:nvGraphicFramePr>
            <p:xfrm>
              <a:off x="900112" y="2133600"/>
              <a:ext cx="7613967" cy="202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7989"/>
                    <a:gridCol w="2537989"/>
                    <a:gridCol w="2537989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Problem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Previous best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New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Packing Spanning Trees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81" t="-62857" r="-101202" b="-1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62857" r="-959" b="-17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Interval</a:t>
                          </a:r>
                          <a:r>
                            <a:rPr lang="en-US" baseline="0" dirty="0" smtClean="0"/>
                            <a:t> Packing LP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81" t="-280328" r="-101202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80328" r="-959" b="-198361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Metric-TSP</a:t>
                          </a:r>
                          <a:r>
                            <a:rPr lang="en-US" baseline="0" dirty="0" smtClean="0"/>
                            <a:t> LP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81" t="-220952" r="-101202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20952" r="-959" b="-152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900112" y="4450080"/>
            <a:ext cx="7345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Ideas extend to covering and some mixed packing covering problems</a:t>
            </a:r>
          </a:p>
          <a:p>
            <a:endParaRPr lang="en-US" dirty="0"/>
          </a:p>
          <a:p>
            <a:r>
              <a:rPr lang="en-US" dirty="0" smtClean="0"/>
              <a:t>Several applications to LPs for combinatorial problems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Speed up classical MWU based approximation schemes</a:t>
            </a:r>
          </a:p>
          <a:p>
            <a:r>
              <a:rPr lang="en-US" dirty="0"/>
              <a:t>P</a:t>
            </a:r>
            <a:r>
              <a:rPr lang="en-US" dirty="0" smtClean="0"/>
              <a:t>roblem-specific </a:t>
            </a:r>
            <a:r>
              <a:rPr lang="en-US" b="1" dirty="0" smtClean="0"/>
              <a:t>integration</a:t>
            </a:r>
            <a:r>
              <a:rPr lang="en-US" dirty="0" smtClean="0"/>
              <a:t> of </a:t>
            </a:r>
            <a:r>
              <a:rPr lang="en-US" i="1" dirty="0" smtClean="0"/>
              <a:t>dynamic data structures</a:t>
            </a:r>
            <a:r>
              <a:rPr lang="en-US" dirty="0" smtClean="0"/>
              <a:t> for two separate issues</a:t>
            </a:r>
          </a:p>
          <a:p>
            <a:pPr lvl="1"/>
            <a:r>
              <a:rPr lang="en-US" dirty="0" smtClean="0"/>
              <a:t>oracle for MWU</a:t>
            </a:r>
          </a:p>
          <a:p>
            <a:pPr lvl="1"/>
            <a:r>
              <a:rPr lang="en-US" dirty="0" smtClean="0"/>
              <a:t>lazy weight update</a:t>
            </a:r>
          </a:p>
          <a:p>
            <a:r>
              <a:rPr lang="en-US" dirty="0" smtClean="0"/>
              <a:t>Important observation: matrix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0,1</a:t>
            </a:r>
            <a:r>
              <a:rPr lang="en-US" dirty="0" smtClean="0"/>
              <a:t> or </a:t>
            </a:r>
            <a:r>
              <a:rPr lang="en-US" i="1" dirty="0" smtClean="0"/>
              <a:t>column restricted</a:t>
            </a:r>
            <a:r>
              <a:rPr lang="en-US" dirty="0" smtClean="0"/>
              <a:t> (all non-zero entries in each column is same)</a:t>
            </a:r>
          </a:p>
          <a:p>
            <a:pPr marL="350838" lvl="1" indent="0">
              <a:buNone/>
            </a:pPr>
            <a:endParaRPr lang="en-US" dirty="0"/>
          </a:p>
          <a:p>
            <a:pPr marL="35083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weights for constraints: w</a:t>
            </a:r>
            <a:r>
              <a:rPr lang="en-US" baseline="-25000" dirty="0" smtClean="0"/>
              <a:t>1</a:t>
            </a:r>
            <a:r>
              <a:rPr lang="en-US" dirty="0" smtClean="0"/>
              <a:t>, w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is-IS" dirty="0" smtClean="0"/>
              <a:t>…, w</a:t>
            </a:r>
            <a:r>
              <a:rPr lang="is-IS" baseline="-25000" dirty="0" smtClean="0"/>
              <a:t>m</a:t>
            </a:r>
          </a:p>
          <a:p>
            <a:r>
              <a:rPr lang="is-IS" dirty="0" smtClean="0"/>
              <a:t>In each iteration solve Lagrangean relaxation: </a:t>
            </a:r>
            <a:r>
              <a:rPr lang="en-US" dirty="0" smtClean="0"/>
              <a:t>collapse m constraints into one constraint</a:t>
            </a:r>
          </a:p>
          <a:p>
            <a:r>
              <a:rPr lang="en-US" dirty="0" smtClean="0"/>
              <a:t>Take small step in direction of new solution</a:t>
            </a:r>
            <a:endParaRPr lang="en-US" dirty="0"/>
          </a:p>
          <a:p>
            <a:r>
              <a:rPr lang="en-US" dirty="0" smtClean="0"/>
              <a:t>Update weights </a:t>
            </a:r>
          </a:p>
          <a:p>
            <a:r>
              <a:rPr lang="en-US" dirty="0" smtClean="0"/>
              <a:t>Iterate until done</a:t>
            </a:r>
          </a:p>
        </p:txBody>
      </p:sp>
    </p:spTree>
    <p:extLst>
      <p:ext uri="{BB962C8B-B14F-4D97-AF65-F5344CB8AC3E}">
        <p14:creationId xmlns:p14="http://schemas.microsoft.com/office/powerpoint/2010/main" val="1035321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40" y="800242"/>
            <a:ext cx="7673299" cy="48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59" y="386081"/>
            <a:ext cx="3949361" cy="585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Number of iterations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O(m log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Potential function: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s-I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i="1" dirty="0" smtClean="0">
                  <a:solidFill>
                    <a:srgbClr val="FF0000"/>
                  </a:solidFill>
                  <a:latin typeface="Cambria Math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den>
                            </m:f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In each iteration at least one weight increases by a    multiplicative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(1+</a:t>
                </a:r>
                <a:r>
                  <a:rPr lang="en-US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≃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exp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factor</a:t>
                </a:r>
              </a:p>
              <a:p>
                <a:r>
                  <a:rPr lang="en-US" dirty="0" smtClean="0"/>
                  <a:t>In each iteration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need to compute</a:t>
                </a:r>
                <a:r>
                  <a:rPr lang="en-US" dirty="0"/>
                  <a:t> </a:t>
                </a:r>
                <a:r>
                  <a:rPr lang="en-US" i="1" dirty="0" smtClean="0"/>
                  <a:t>best</a:t>
                </a:r>
                <a:r>
                  <a:rPr lang="en-US" dirty="0" smtClean="0"/>
                  <a:t> coordinate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j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h</a:t>
                </a:r>
                <a:endParaRPr lang="en-US" baseline="-2500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/>
                  <a:t>update all weights 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62" t="-2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Spanning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Input: </a:t>
            </a:r>
            <a:r>
              <a:rPr lang="en-US" dirty="0" smtClean="0"/>
              <a:t>graph </a:t>
            </a:r>
            <a:r>
              <a:rPr lang="en-US" dirty="0" smtClean="0">
                <a:solidFill>
                  <a:srgbClr val="FF0000"/>
                </a:solidFill>
              </a:rPr>
              <a:t>G=(V,E) </a:t>
            </a:r>
            <a:r>
              <a:rPr lang="en-US" dirty="0" smtClean="0"/>
              <a:t>edge capacities 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Goal: </a:t>
            </a:r>
            <a:r>
              <a:rPr lang="en-US" dirty="0" smtClean="0"/>
              <a:t>find a max </a:t>
            </a:r>
            <a:r>
              <a:rPr lang="en-US" i="1" dirty="0" smtClean="0"/>
              <a:t>fractional packing </a:t>
            </a:r>
            <a:r>
              <a:rPr lang="en-US" dirty="0" smtClean="0"/>
              <a:t>of spanning trees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503" y="3423920"/>
            <a:ext cx="5829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MWU Framework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Maintain weights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w(e)</a:t>
                </a:r>
                <a:r>
                  <a:rPr lang="en-US" dirty="0" smtClean="0"/>
                  <a:t> for each edge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</a:t>
                </a:r>
              </a:p>
              <a:p>
                <a:r>
                  <a:rPr lang="en-US" dirty="0" smtClean="0"/>
                  <a:t>In each iteration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 compute MST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current</a:t>
                </a:r>
                <a:r>
                  <a:rPr lang="en-US" dirty="0" smtClean="0"/>
                  <a:t> edge weights: this will be the single “coordinate” </a:t>
                </a:r>
              </a:p>
              <a:p>
                <a:r>
                  <a:rPr lang="en-US" dirty="0" smtClean="0"/>
                  <a:t>Update weights of edges in </a:t>
                </a:r>
                <a:r>
                  <a:rPr lang="en-US" dirty="0" err="1">
                    <a:solidFill>
                      <a:srgbClr val="FF0000"/>
                    </a:solidFill>
                  </a:rPr>
                  <a:t>T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Runtime: 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O(m </a:t>
                </a:r>
                <a:r>
                  <a:rPr lang="en-US" dirty="0">
                    <a:solidFill>
                      <a:srgbClr val="FF0000"/>
                    </a:solidFill>
                  </a:rPr>
                  <a:t>log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(m + n))  = O(m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log </a:t>
                </a:r>
                <a:r>
                  <a:rPr lang="en-US" dirty="0">
                    <a:solidFill>
                      <a:srgbClr val="FF0000"/>
                    </a:solidFill>
                  </a:rPr>
                  <a:t>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62" t="-1240" r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7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Based on joint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Near-linear-time </a:t>
            </a:r>
            <a:r>
              <a:rPr lang="en-US" i="1" dirty="0">
                <a:solidFill>
                  <a:srgbClr val="0070C0"/>
                </a:solidFill>
              </a:rPr>
              <a:t>approximation schemes for some implicit fractional packing problems</a:t>
            </a:r>
            <a:r>
              <a:rPr lang="en-US" dirty="0"/>
              <a:t> 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C00000"/>
                </a:solidFill>
              </a:rPr>
              <a:t>Kent </a:t>
            </a:r>
            <a:r>
              <a:rPr lang="en-US" dirty="0" err="1" smtClean="0">
                <a:solidFill>
                  <a:srgbClr val="C00000"/>
                </a:solidFill>
              </a:rPr>
              <a:t>Quanrud</a:t>
            </a:r>
            <a:r>
              <a:rPr lang="en-US" dirty="0" smtClean="0"/>
              <a:t>, SODA 2017</a:t>
            </a:r>
          </a:p>
          <a:p>
            <a:r>
              <a:rPr lang="en-US" i="1" dirty="0">
                <a:solidFill>
                  <a:srgbClr val="0070C0"/>
                </a:solidFill>
              </a:rPr>
              <a:t>Approximating the Held-Karp Bound for Metric TSP in Nearly-Linear </a:t>
            </a:r>
            <a:r>
              <a:rPr lang="en-US" i="1" dirty="0" smtClean="0">
                <a:solidFill>
                  <a:srgbClr val="0070C0"/>
                </a:solidFill>
              </a:rPr>
              <a:t>Time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with</a:t>
            </a:r>
            <a:r>
              <a:rPr lang="en-US" dirty="0"/>
              <a:t>  </a:t>
            </a:r>
            <a:r>
              <a:rPr lang="en-US" dirty="0" smtClean="0">
                <a:solidFill>
                  <a:srgbClr val="C00000"/>
                </a:solidFill>
              </a:rPr>
              <a:t>Kent </a:t>
            </a:r>
            <a:r>
              <a:rPr lang="en-US" dirty="0" err="1" smtClean="0">
                <a:solidFill>
                  <a:srgbClr val="C00000"/>
                </a:solidFill>
              </a:rPr>
              <a:t>Quanrud</a:t>
            </a:r>
            <a:r>
              <a:rPr lang="en-US" dirty="0" smtClean="0"/>
              <a:t>, </a:t>
            </a:r>
            <a:r>
              <a:rPr lang="en-US" dirty="0" err="1" smtClean="0"/>
              <a:t>ArXiv</a:t>
            </a:r>
            <a:r>
              <a:rPr lang="en-US" dirty="0" smtClean="0"/>
              <a:t>, 2017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Ongoing </a:t>
            </a:r>
            <a:r>
              <a:rPr lang="en-US" i="1" dirty="0">
                <a:solidFill>
                  <a:srgbClr val="0070C0"/>
                </a:solidFill>
              </a:rPr>
              <a:t>work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C00000"/>
                </a:solidFill>
              </a:rPr>
              <a:t>Kent </a:t>
            </a:r>
            <a:r>
              <a:rPr lang="en-US" dirty="0" err="1" smtClean="0">
                <a:solidFill>
                  <a:srgbClr val="C00000"/>
                </a:solidFill>
              </a:rPr>
              <a:t>Quanrud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i="1" dirty="0">
                <a:solidFill>
                  <a:srgbClr val="0070C0"/>
                </a:solidFill>
              </a:rPr>
              <a:t>On Multiplicative Weight Updates for Concave and </a:t>
            </a:r>
            <a:r>
              <a:rPr lang="en-US" i="1" dirty="0" err="1">
                <a:solidFill>
                  <a:srgbClr val="0070C0"/>
                </a:solidFill>
              </a:rPr>
              <a:t>Submodular</a:t>
            </a:r>
            <a:r>
              <a:rPr lang="en-US" i="1" dirty="0">
                <a:solidFill>
                  <a:srgbClr val="0070C0"/>
                </a:solidFill>
              </a:rPr>
              <a:t> Function Maximization</a:t>
            </a:r>
            <a:r>
              <a:rPr lang="en-US" i="1" dirty="0"/>
              <a:t>,</a:t>
            </a:r>
            <a:r>
              <a:rPr lang="en-US" dirty="0"/>
              <a:t> with </a:t>
            </a:r>
            <a:r>
              <a:rPr lang="en-US" dirty="0" err="1">
                <a:solidFill>
                  <a:srgbClr val="C00000"/>
                </a:solidFill>
              </a:rPr>
              <a:t>Jayaram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Thathachar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</a:t>
            </a:r>
            <a:r>
              <a:rPr lang="en-US" dirty="0">
                <a:solidFill>
                  <a:srgbClr val="C00000"/>
                </a:solidFill>
              </a:rPr>
              <a:t> Jan </a:t>
            </a:r>
            <a:r>
              <a:rPr lang="en-US" dirty="0" err="1">
                <a:solidFill>
                  <a:srgbClr val="C00000"/>
                </a:solidFill>
              </a:rPr>
              <a:t>Vondrak</a:t>
            </a:r>
            <a:r>
              <a:rPr lang="en-US" dirty="0"/>
              <a:t>, ITCS 2015.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Improving run time via data structures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each iteration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 compute MST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edge current edge weights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w(e)</a:t>
                </a:r>
                <a:endParaRPr lang="en-US" dirty="0"/>
              </a:p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Do not compute MST from scratch: maintain MST via dynamic data structure</a:t>
                </a: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Maintain weights lazily, update only if weight increases by </a:t>
                </a:r>
                <a:r>
                  <a:rPr lang="en-US" dirty="0">
                    <a:solidFill>
                      <a:srgbClr val="FF0000"/>
                    </a:solidFill>
                  </a:rPr>
                  <a:t>(1+</a:t>
                </a:r>
                <a:r>
                  <a:rPr lang="en-US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factor, </a:t>
                </a: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Total number of updates is </a:t>
                </a:r>
                <a:r>
                  <a:rPr lang="en-US" dirty="0">
                    <a:solidFill>
                      <a:srgbClr val="FF0000"/>
                    </a:solidFill>
                  </a:rPr>
                  <a:t>O(m log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MST update time per edge weight change is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polylog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(m)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[Holm-Lichtenburg-Thorup’98/01]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350838" lvl="1" indent="0">
                  <a:buNone/>
                </a:pPr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62" t="-1240" r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3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MWU Framework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Maintain weights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w(e)</a:t>
                </a:r>
                <a:r>
                  <a:rPr lang="en-US" dirty="0" smtClean="0"/>
                  <a:t> for each edge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</a:t>
                </a:r>
              </a:p>
              <a:p>
                <a:r>
                  <a:rPr lang="en-US" dirty="0" smtClean="0"/>
                  <a:t>In each iteration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 compute MST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edge current edge weights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w(e)</a:t>
                </a:r>
                <a:r>
                  <a:rPr lang="en-US" dirty="0" smtClean="0"/>
                  <a:t>: this will be the single “coordinate” </a:t>
                </a:r>
              </a:p>
              <a:p>
                <a:r>
                  <a:rPr lang="en-US" dirty="0" smtClean="0"/>
                  <a:t>Update weights of edges in </a:t>
                </a:r>
                <a:r>
                  <a:rPr lang="en-US" dirty="0" err="1">
                    <a:solidFill>
                      <a:srgbClr val="FF0000"/>
                    </a:solidFill>
                  </a:rPr>
                  <a:t>T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h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Runtime: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O(m </a:t>
                </a:r>
                <a:r>
                  <a:rPr lang="en-US" dirty="0">
                    <a:solidFill>
                      <a:srgbClr val="FF0000"/>
                    </a:solidFill>
                  </a:rPr>
                  <a:t>log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polylog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(m) + n))  =    O(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mn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polylog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(m)</a:t>
                </a:r>
                <a:r>
                  <a:rPr lang="en-US" dirty="0">
                    <a:solidFill>
                      <a:srgbClr val="FF0000"/>
                    </a:solidFill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Bottleneck is weight update!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62" t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4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Updating weights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each iteration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45" y="1935480"/>
            <a:ext cx="8274098" cy="37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Updating weights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each iteration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4" y="1940424"/>
            <a:ext cx="8502459" cy="363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weights lazily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update weight lazily if it does not change much</a:t>
                </a:r>
              </a:p>
              <a:p>
                <a:pPr lvl="1"/>
                <a:r>
                  <a:rPr lang="en-US" dirty="0" smtClean="0"/>
                  <a:t>maintain within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(1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multiplicative actor</a:t>
                </a:r>
              </a:p>
              <a:p>
                <a:r>
                  <a:rPr lang="en-US" dirty="0" smtClean="0"/>
                  <a:t>When column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j </a:t>
                </a:r>
                <a:r>
                  <a:rPr lang="en-US" dirty="0" smtClean="0"/>
                  <a:t>is updated rate of change of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/>
                  <a:t> depends on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ij</a:t>
                </a:r>
                <a:r>
                  <a:rPr lang="en-US" baseline="-25000" dirty="0" smtClean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if all </a:t>
                </a:r>
                <a:r>
                  <a:rPr lang="en-US" dirty="0" err="1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ij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values are </a:t>
                </a:r>
                <a:r>
                  <a:rPr lang="en-US" i="1" dirty="0" smtClean="0"/>
                  <a:t>uniform</a:t>
                </a:r>
                <a:r>
                  <a:rPr lang="en-US" dirty="0" smtClean="0"/>
                  <a:t> then can charge weight update to potential function change</a:t>
                </a:r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 err="1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ij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values are </a:t>
                </a:r>
                <a:r>
                  <a:rPr lang="en-US" i="1" dirty="0" smtClean="0"/>
                  <a:t>non-uniform</a:t>
                </a:r>
                <a:r>
                  <a:rPr lang="en-US" dirty="0"/>
                  <a:t> </a:t>
                </a:r>
                <a:r>
                  <a:rPr lang="en-US" dirty="0" smtClean="0"/>
                  <a:t>delay updating small weight changes. </a:t>
                </a:r>
                <a:r>
                  <a:rPr lang="en-US" b="1" dirty="0" smtClean="0"/>
                  <a:t>How?</a:t>
                </a:r>
                <a:endParaRPr lang="en-US" b="1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62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83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weights lazily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Borrow ideas from </a:t>
            </a:r>
            <a:r>
              <a:rPr lang="en-US" dirty="0" smtClean="0">
                <a:solidFill>
                  <a:srgbClr val="00B050"/>
                </a:solidFill>
              </a:rPr>
              <a:t>[Young]</a:t>
            </a:r>
          </a:p>
          <a:p>
            <a:r>
              <a:rPr lang="en-US" i="1" dirty="0" smtClean="0"/>
              <a:t>Deterministically: </a:t>
            </a:r>
            <a:r>
              <a:rPr lang="en-US" dirty="0" smtClean="0"/>
              <a:t>Bucket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solidFill>
                  <a:srgbClr val="FF0000"/>
                </a:solidFill>
              </a:rPr>
              <a:t>ij</a:t>
            </a:r>
            <a:r>
              <a:rPr lang="en-US" dirty="0" smtClean="0"/>
              <a:t> values geometrically and lazily update using amortization</a:t>
            </a:r>
          </a:p>
          <a:p>
            <a:r>
              <a:rPr lang="en-US" i="1" dirty="0"/>
              <a:t>Randomization:</a:t>
            </a:r>
            <a:r>
              <a:rPr lang="en-US" b="1" i="1" dirty="0"/>
              <a:t> </a:t>
            </a:r>
            <a:r>
              <a:rPr lang="en-US" dirty="0"/>
              <a:t>touch/update </a:t>
            </a:r>
            <a:r>
              <a:rPr lang="en-US" dirty="0" err="1">
                <a:solidFill>
                  <a:srgbClr val="FF0000"/>
                </a:solidFill>
              </a:rPr>
              <a:t>w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/>
              <a:t> in proportion to </a:t>
            </a:r>
            <a:r>
              <a:rPr lang="en-US" dirty="0">
                <a:solidFill>
                  <a:srgbClr val="FF0000"/>
                </a:solidFill>
              </a:rPr>
              <a:t>1/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solidFill>
                  <a:srgbClr val="FF0000"/>
                </a:solidFill>
              </a:rPr>
              <a:t>ij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efficiency </a:t>
            </a:r>
            <a:r>
              <a:rPr lang="en-US" dirty="0"/>
              <a:t>pick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 from </a:t>
            </a:r>
            <a:r>
              <a:rPr lang="en-US" dirty="0">
                <a:solidFill>
                  <a:srgbClr val="FF0000"/>
                </a:solidFill>
              </a:rPr>
              <a:t>[0,1]</a:t>
            </a:r>
            <a:r>
              <a:rPr lang="en-US" dirty="0"/>
              <a:t> and correlate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Crucial in spanning trees: </a:t>
            </a:r>
            <a:r>
              <a:rPr lang="en-US" dirty="0" smtClean="0">
                <a:solidFill>
                  <a:srgbClr val="FF0000"/>
                </a:solidFill>
              </a:rPr>
              <a:t>all non-zero entries in each row are same because of 0,1 incidence matrix.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1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Packing Spanning Trees: Related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buClrTx/>
                </a:pPr>
                <a:endParaRPr lang="en-US" b="1" dirty="0"/>
              </a:p>
              <a:p>
                <a:pPr>
                  <a:spcBef>
                    <a:spcPts val="0"/>
                  </a:spcBef>
                  <a:buClrTx/>
                </a:pP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Can approximately decompose a point in a spanning tree polytope into a convex combination of spanning trees in near-linear time</a:t>
                </a:r>
              </a:p>
              <a:p>
                <a:pPr>
                  <a:spcBef>
                    <a:spcPts val="0"/>
                  </a:spcBef>
                  <a:buClrTx/>
                </a:pP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compact representation of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(1+</a:t>
                </a:r>
                <a:r>
                  <a:rPr lang="en-US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packing with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O(m </a:t>
                </a:r>
                <a:r>
                  <a:rPr lang="en-US" dirty="0" err="1">
                    <a:solidFill>
                      <a:srgbClr val="FF0000"/>
                    </a:solidFill>
                  </a:rPr>
                  <a:t>polylog</a:t>
                </a:r>
                <a:r>
                  <a:rPr lang="en-US" dirty="0">
                    <a:solidFill>
                      <a:srgbClr val="FF0000"/>
                    </a:solidFill>
                  </a:rPr>
                  <a:t>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edges</a:t>
                </a:r>
              </a:p>
              <a:p>
                <a:pPr>
                  <a:spcBef>
                    <a:spcPts val="0"/>
                  </a:spcBef>
                  <a:buClrTx/>
                </a:pP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Can find network strength and fractional packing #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O((m +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polylog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time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  <a:buClrTx/>
                </a:pPr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spcBef>
                    <a:spcPts val="0"/>
                  </a:spcBef>
                  <a:buClrTx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spcBef>
                    <a:spcPts val="0"/>
                  </a:spcBef>
                  <a:buClrTx/>
                </a:pPr>
                <a:endParaRPr lang="en-US" b="1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>
                  <a:spcBef>
                    <a:spcPts val="0"/>
                  </a:spcBef>
                  <a:buClrTx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62" r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9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Packing Problems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63955" y="2595880"/>
            <a:ext cx="693928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1554480" y="2532380"/>
            <a:ext cx="127000" cy="127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351088" y="2540001"/>
            <a:ext cx="127000" cy="127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870" y="2432051"/>
            <a:ext cx="342900" cy="342900"/>
          </a:xfrm>
          <a:prstGeom prst="rect">
            <a:avLst/>
          </a:prstGeom>
        </p:spPr>
      </p:pic>
      <p:sp>
        <p:nvSpPr>
          <p:cNvPr id="10" name="Oval 9"/>
          <p:cNvSpPr>
            <a:spLocks noChangeAspect="1"/>
          </p:cNvSpPr>
          <p:nvPr/>
        </p:nvSpPr>
        <p:spPr>
          <a:xfrm>
            <a:off x="4367053" y="2540001"/>
            <a:ext cx="127000" cy="127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267768" y="2540001"/>
            <a:ext cx="127000" cy="127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0160" y="2540001"/>
            <a:ext cx="127000" cy="127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26528" y="2209800"/>
            <a:ext cx="1849120" cy="1016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050699" y="2047556"/>
            <a:ext cx="1858645" cy="381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275648" y="2395221"/>
            <a:ext cx="3267392" cy="253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41115" y="2230119"/>
            <a:ext cx="4124325" cy="508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773" y="3135631"/>
            <a:ext cx="4954042" cy="273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range tree data structures</a:t>
            </a:r>
          </a:p>
          <a:p>
            <a:r>
              <a:rPr lang="en-US" dirty="0" smtClean="0"/>
              <a:t>Matrix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factorizes via range tree data structure into </a:t>
            </a:r>
            <a:r>
              <a:rPr lang="en-US" dirty="0" smtClean="0">
                <a:solidFill>
                  <a:srgbClr val="FF0000"/>
                </a:solidFill>
              </a:rPr>
              <a:t>BC</a:t>
            </a:r>
            <a:r>
              <a:rPr lang="en-US" dirty="0" smtClean="0"/>
              <a:t> where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is row-sparse and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is column-sparse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Metric-TSP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more involved</a:t>
            </a:r>
          </a:p>
          <a:p>
            <a:r>
              <a:rPr lang="en-US" dirty="0" smtClean="0"/>
              <a:t>Heavily builds on </a:t>
            </a:r>
            <a:r>
              <a:rPr lang="en-US" dirty="0" err="1" smtClean="0"/>
              <a:t>Karger’s</a:t>
            </a:r>
            <a:r>
              <a:rPr lang="en-US" dirty="0" smtClean="0"/>
              <a:t> near-linear time randomized </a:t>
            </a:r>
            <a:r>
              <a:rPr lang="en-US" dirty="0" err="1" smtClean="0"/>
              <a:t>mincut</a:t>
            </a:r>
            <a:r>
              <a:rPr lang="en-US" dirty="0" smtClean="0"/>
              <a:t> algorithm</a:t>
            </a:r>
          </a:p>
          <a:p>
            <a:r>
              <a:rPr lang="en-US" dirty="0" smtClean="0"/>
              <a:t>Almost lucky?</a:t>
            </a:r>
          </a:p>
        </p:txBody>
      </p:sp>
    </p:spTree>
    <p:extLst>
      <p:ext uri="{BB962C8B-B14F-4D97-AF65-F5344CB8AC3E}">
        <p14:creationId xmlns:p14="http://schemas.microsoft.com/office/powerpoint/2010/main" val="6410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(Pure) Packing 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222" y="4692012"/>
            <a:ext cx="7345363" cy="1300481"/>
          </a:xfrm>
        </p:spPr>
        <p:txBody>
          <a:bodyPr/>
          <a:lstStyle/>
          <a:p>
            <a:pPr>
              <a:spcBef>
                <a:spcPts val="0"/>
              </a:spcBef>
              <a:buClrTx/>
            </a:pPr>
            <a:r>
              <a:rPr lang="en-US" dirty="0" smtClean="0">
                <a:solidFill>
                  <a:srgbClr val="FF0000"/>
                </a:solidFill>
              </a:rPr>
              <a:t>n:</a:t>
            </a:r>
            <a:r>
              <a:rPr lang="en-US" dirty="0" smtClean="0"/>
              <a:t> dimension of problem (size of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  <a:buClrTx/>
            </a:pPr>
            <a:r>
              <a:rPr lang="en-US" dirty="0" smtClean="0">
                <a:solidFill>
                  <a:srgbClr val="FF0000"/>
                </a:solidFill>
              </a:rPr>
              <a:t>m:</a:t>
            </a:r>
            <a:r>
              <a:rPr lang="en-US" dirty="0" smtClean="0"/>
              <a:t> number of rows of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(non-trivial constraints)</a:t>
            </a:r>
          </a:p>
          <a:p>
            <a:pPr>
              <a:spcBef>
                <a:spcPts val="0"/>
              </a:spcBef>
              <a:buClrTx/>
            </a:pPr>
            <a:r>
              <a:rPr lang="en-US" dirty="0" smtClean="0">
                <a:solidFill>
                  <a:srgbClr val="FF0000"/>
                </a:solidFill>
              </a:rPr>
              <a:t>N:</a:t>
            </a:r>
            <a:r>
              <a:rPr lang="en-US" dirty="0" smtClean="0"/>
              <a:t> number of non-zeroes in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8215" y="1823977"/>
            <a:ext cx="245237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359F"/>
                </a:solidFill>
                <a:ea typeface="Al Bayan Plain" charset="-78"/>
                <a:cs typeface="Al Bayan Plain" charset="-78"/>
              </a:rPr>
              <a:t>v, A </a:t>
            </a:r>
            <a:r>
              <a:rPr lang="en-US" sz="2000" dirty="0" smtClean="0">
                <a:ea typeface="Al Bayan Plain" charset="-78"/>
                <a:cs typeface="Al Bayan Plain" charset="-78"/>
              </a:rPr>
              <a:t>non-negative</a:t>
            </a:r>
            <a:endParaRPr lang="en-US" sz="2000" dirty="0">
              <a:ea typeface="Al Bayan Plain" charset="-78"/>
              <a:cs typeface="Al Bayan Plain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910" y="2224087"/>
            <a:ext cx="35433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More applications for implicit packing/covering/mixed packing covering problems</a:t>
                </a:r>
                <a:endParaRPr lang="en-US" dirty="0"/>
              </a:p>
              <a:p>
                <a:r>
                  <a:rPr lang="en-US" dirty="0" smtClean="0"/>
                  <a:t>Ongoing work for mixed packing and covering: randomized run time of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(N/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+ 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n+m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 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O(1/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dependence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62" t="-1240" r="-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8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Packing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How fast can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(1-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/>
                  <a:t>approximation be computed?</a:t>
                </a:r>
              </a:p>
              <a:p>
                <a:r>
                  <a:rPr lang="en-US" dirty="0" smtClean="0"/>
                  <a:t>MWU based algorithms: </a:t>
                </a:r>
              </a:p>
              <a:p>
                <a:pPr lvl="1"/>
                <a:r>
                  <a:rPr lang="en-US" dirty="0" smtClean="0"/>
                  <a:t>randomized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O(N + (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n+m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 log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          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[Koufogiannakis-Young’07] </a:t>
                </a:r>
              </a:p>
              <a:p>
                <a:pPr lvl="1"/>
                <a:r>
                  <a:rPr lang="en-US" dirty="0" smtClean="0"/>
                  <a:t>deterministic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O(N log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[Young’15]</a:t>
                </a:r>
              </a:p>
              <a:p>
                <a:r>
                  <a:rPr lang="en-US" dirty="0" smtClean="0"/>
                  <a:t>Accelerated gradient descent based algorithm: </a:t>
                </a:r>
              </a:p>
              <a:p>
                <a:pPr lvl="1"/>
                <a:r>
                  <a:rPr lang="en-US" dirty="0"/>
                  <a:t>randomized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O(N log n log (1/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                         </a:t>
                </a:r>
                <a:r>
                  <a:rPr lang="en-US" sz="2000" dirty="0" smtClean="0">
                    <a:solidFill>
                      <a:srgbClr val="00B050"/>
                    </a:solidFill>
                  </a:rPr>
                  <a:t>[AllenZhu-Orrechia’15]</a:t>
                </a:r>
                <a:endParaRPr lang="en-US" dirty="0" smtClean="0">
                  <a:solidFill>
                    <a:srgbClr val="00B05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28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1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Implicit</a:t>
            </a:r>
            <a:r>
              <a:rPr lang="en-US" dirty="0" smtClean="0"/>
              <a:t> Packing Problems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Packing matrix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defined implicitly by a combinatorial structure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is “large” in terms of original input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Spanning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Input: </a:t>
            </a:r>
            <a:r>
              <a:rPr lang="en-US" dirty="0" smtClean="0"/>
              <a:t>graph </a:t>
            </a:r>
            <a:r>
              <a:rPr lang="en-US" dirty="0" smtClean="0">
                <a:solidFill>
                  <a:srgbClr val="FF0000"/>
                </a:solidFill>
              </a:rPr>
              <a:t>G=(V,E) </a:t>
            </a:r>
            <a:r>
              <a:rPr lang="en-US" dirty="0" smtClean="0"/>
              <a:t>edge capacities 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Goal: </a:t>
            </a:r>
            <a:r>
              <a:rPr lang="en-US" dirty="0" smtClean="0"/>
              <a:t>find a max </a:t>
            </a:r>
            <a:r>
              <a:rPr lang="en-US" i="1" dirty="0" smtClean="0"/>
              <a:t>fractional packing </a:t>
            </a:r>
            <a:r>
              <a:rPr lang="en-US" dirty="0" smtClean="0"/>
              <a:t>of spanning trees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503" y="3545841"/>
            <a:ext cx="5596097" cy="26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Packing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closed intervals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I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mr-IN" dirty="0" smtClean="0">
                <a:solidFill>
                  <a:srgbClr val="FF0000"/>
                </a:solidFill>
              </a:rPr>
              <a:t>…</a:t>
            </a:r>
            <a:r>
              <a:rPr lang="en-US" dirty="0" smtClean="0">
                <a:solidFill>
                  <a:srgbClr val="FF0000"/>
                </a:solidFill>
              </a:rPr>
              <a:t>, I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= [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</a:t>
            </a:r>
            <a:r>
              <a:rPr lang="en-US" dirty="0"/>
              <a:t>has size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</a:rPr>
              <a:t>i </a:t>
            </a:r>
            <a:r>
              <a:rPr lang="en-US" dirty="0" smtClean="0"/>
              <a:t>and value </a:t>
            </a: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points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mr-IN" dirty="0">
                <a:solidFill>
                  <a:srgbClr val="FF0000"/>
                </a:solidFill>
              </a:rPr>
              <a:t>…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m </a:t>
            </a:r>
            <a:r>
              <a:rPr lang="en-US" dirty="0" smtClean="0"/>
              <a:t>on real line 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 has capacity 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  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06195" y="5694680"/>
            <a:ext cx="693928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1696720" y="5631180"/>
            <a:ext cx="127000" cy="127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493328" y="5638801"/>
            <a:ext cx="127000" cy="127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110" y="5530851"/>
            <a:ext cx="342900" cy="342900"/>
          </a:xfrm>
          <a:prstGeom prst="rect">
            <a:avLst/>
          </a:prstGeom>
        </p:spPr>
      </p:pic>
      <p:sp>
        <p:nvSpPr>
          <p:cNvPr id="10" name="Oval 9"/>
          <p:cNvSpPr>
            <a:spLocks noChangeAspect="1"/>
          </p:cNvSpPr>
          <p:nvPr/>
        </p:nvSpPr>
        <p:spPr>
          <a:xfrm>
            <a:off x="4509293" y="5638801"/>
            <a:ext cx="127000" cy="127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410008" y="5638801"/>
            <a:ext cx="127000" cy="127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772400" y="5638801"/>
            <a:ext cx="127000" cy="127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68768" y="5308600"/>
            <a:ext cx="1849120" cy="1016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92939" y="5146356"/>
            <a:ext cx="1858645" cy="381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417888" y="5494021"/>
            <a:ext cx="3267392" cy="253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83355" y="5328919"/>
            <a:ext cx="4124325" cy="508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1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Packing LP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66" y="1976121"/>
            <a:ext cx="6375896" cy="351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TSP and Metric-TSP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TSP: </a:t>
            </a:r>
            <a:r>
              <a:rPr lang="en-US" dirty="0" err="1" smtClean="0"/>
              <a:t>Undir</a:t>
            </a:r>
            <a:r>
              <a:rPr lang="en-US" dirty="0" smtClean="0"/>
              <a:t> graph </a:t>
            </a:r>
            <a:r>
              <a:rPr lang="en-US" dirty="0" smtClean="0">
                <a:solidFill>
                  <a:srgbClr val="FF0000"/>
                </a:solidFill>
              </a:rPr>
              <a:t>G=(V,E)</a:t>
            </a:r>
            <a:r>
              <a:rPr lang="en-US" dirty="0" smtClean="0"/>
              <a:t>, </a:t>
            </a:r>
            <a:r>
              <a:rPr lang="en-US" dirty="0"/>
              <a:t>edge </a:t>
            </a:r>
            <a:r>
              <a:rPr lang="en-US" dirty="0" smtClean="0"/>
              <a:t>costs 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find Hamiltonian Cycle in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of minimum cost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b="1" dirty="0"/>
              <a:t>M</a:t>
            </a:r>
            <a:r>
              <a:rPr lang="en-US" b="1" dirty="0" smtClean="0"/>
              <a:t>etric-TSP: </a:t>
            </a:r>
            <a:r>
              <a:rPr lang="en-US" dirty="0" err="1" smtClean="0"/>
              <a:t>Undir</a:t>
            </a:r>
            <a:r>
              <a:rPr lang="en-US" dirty="0" smtClean="0"/>
              <a:t> </a:t>
            </a:r>
            <a:r>
              <a:rPr lang="en-US" dirty="0"/>
              <a:t>graph </a:t>
            </a:r>
            <a:r>
              <a:rPr lang="en-US" dirty="0">
                <a:solidFill>
                  <a:srgbClr val="FF0000"/>
                </a:solidFill>
              </a:rPr>
              <a:t>G=(V,E)</a:t>
            </a:r>
            <a:r>
              <a:rPr lang="en-US" dirty="0"/>
              <a:t>, </a:t>
            </a:r>
            <a:r>
              <a:rPr lang="en-US" dirty="0" smtClean="0"/>
              <a:t>edge costs 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e</a:t>
            </a:r>
            <a:endParaRPr lang="en-US" baseline="-25000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find spanning </a:t>
            </a:r>
            <a:r>
              <a:rPr lang="en-US" i="1" dirty="0" smtClean="0"/>
              <a:t>tour</a:t>
            </a:r>
            <a:r>
              <a:rPr lang="en-US" dirty="0" smtClean="0"/>
              <a:t> in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 of minimum </a:t>
            </a:r>
            <a:r>
              <a:rPr lang="en-US" dirty="0" smtClean="0"/>
              <a:t>cost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ame as Hamiltonian Cycle in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metric completion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HEKURI@C02FM1C7DDRT3PP7" val="4154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33049</TotalTime>
  <Words>845</Words>
  <Application>Microsoft Macintosh PowerPoint</Application>
  <PresentationFormat>On-screen Show (4:3)</PresentationFormat>
  <Paragraphs>141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Al Bayan Plain</vt:lpstr>
      <vt:lpstr>Brush Script MT</vt:lpstr>
      <vt:lpstr>Calibri</vt:lpstr>
      <vt:lpstr>Calisto MT</vt:lpstr>
      <vt:lpstr>Cambria Math</vt:lpstr>
      <vt:lpstr>Arial</vt:lpstr>
      <vt:lpstr>Capital</vt:lpstr>
      <vt:lpstr>Speeding Up MWU Based Approximation Schemes and Some Applications</vt:lpstr>
      <vt:lpstr>Based on joint work</vt:lpstr>
      <vt:lpstr>(Pure) Packing LP</vt:lpstr>
      <vt:lpstr>Explicit Packing Problems</vt:lpstr>
      <vt:lpstr>Implicit Packing Problems</vt:lpstr>
      <vt:lpstr>Packing Spanning Trees</vt:lpstr>
      <vt:lpstr>Interval Packing</vt:lpstr>
      <vt:lpstr>Interval Packing LP</vt:lpstr>
      <vt:lpstr>TSP and Metric-TSP</vt:lpstr>
      <vt:lpstr>Subtour Elimination LP for TSP</vt:lpstr>
      <vt:lpstr>2ECSS LP</vt:lpstr>
      <vt:lpstr>Faster Algorithms</vt:lpstr>
      <vt:lpstr>High-level Ideas</vt:lpstr>
      <vt:lpstr>MWU</vt:lpstr>
      <vt:lpstr>PowerPoint Presentation</vt:lpstr>
      <vt:lpstr>PowerPoint Presentation</vt:lpstr>
      <vt:lpstr>Simple Analysis</vt:lpstr>
      <vt:lpstr>Packing Spanning Trees</vt:lpstr>
      <vt:lpstr>Applying MWU Framework</vt:lpstr>
      <vt:lpstr>Improving run time via data structures</vt:lpstr>
      <vt:lpstr>Applying MWU Framework</vt:lpstr>
      <vt:lpstr>Updating weights  in each iteration</vt:lpstr>
      <vt:lpstr>Updating weights  in each iteration</vt:lpstr>
      <vt:lpstr>Updating weights lazily</vt:lpstr>
      <vt:lpstr>Updating weights lazily</vt:lpstr>
      <vt:lpstr>Packing Spanning Trees: Related Results</vt:lpstr>
      <vt:lpstr>Interval Packing Problems</vt:lpstr>
      <vt:lpstr>Main Idea</vt:lpstr>
      <vt:lpstr>Metric-TSP</vt:lpstr>
      <vt:lpstr>Open Problems</vt:lpstr>
      <vt:lpstr>Thank You!</vt:lpstr>
    </vt:vector>
  </TitlesOfParts>
  <Company>Univ. of Illinois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Constrained Submodular Set Function Maximization</dc:title>
  <dc:creator>Office 2004 Test Drive User</dc:creator>
  <cp:lastModifiedBy>Chekuri, Chandra Sekhar</cp:lastModifiedBy>
  <cp:revision>1443</cp:revision>
  <cp:lastPrinted>2017-05-11T17:05:05Z</cp:lastPrinted>
  <dcterms:created xsi:type="dcterms:W3CDTF">2010-05-06T15:29:55Z</dcterms:created>
  <dcterms:modified xsi:type="dcterms:W3CDTF">2017-06-30T15:39:51Z</dcterms:modified>
</cp:coreProperties>
</file>